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1" r:id="rId2"/>
    <p:sldId id="272" r:id="rId3"/>
    <p:sldId id="256" r:id="rId4"/>
    <p:sldId id="257" r:id="rId5"/>
    <p:sldId id="258" r:id="rId6"/>
    <p:sldId id="259" r:id="rId7"/>
    <p:sldId id="270" r:id="rId8"/>
    <p:sldId id="262" r:id="rId9"/>
    <p:sldId id="263" r:id="rId10"/>
    <p:sldId id="268" r:id="rId11"/>
    <p:sldId id="265" r:id="rId12"/>
    <p:sldId id="261" r:id="rId13"/>
    <p:sldId id="266" r:id="rId14"/>
    <p:sldId id="267" r:id="rId15"/>
    <p:sldId id="269" r:id="rId16"/>
    <p:sldId id="273" r:id="rId17"/>
    <p:sldId id="260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F400E5-348D-4AB8-9469-79DE9EFFAB21}" type="datetimeFigureOut">
              <a:rPr lang="cs-CZ" smtClean="0"/>
              <a:pPr/>
              <a:t>22.4.2013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9FF303-38B2-4A8B-AA84-DC6B92899E0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http://cs.wikipedia.org/wiki/Soubor:SVS2.JPG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FF303-38B2-4A8B-AA84-DC6B92899E06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http://cs.wikipedia.org/wiki/Soubor:Dalimilova_kronika_vrazda_Ludmily.jpg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FF303-38B2-4A8B-AA84-DC6B92899E06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FF303-38B2-4A8B-AA84-DC6B92899E06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http://cs.wikipedia.org/wiki/Soubor:Svaty_Vaclav_a_Svata_Ludmila_-_glass_window.jpg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FF303-38B2-4A8B-AA84-DC6B92899E06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http://cs.wikipedia.org/wiki/Soubor:Zab%C3%B3jstwo_Wac%C5%82awa.JPG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FF303-38B2-4A8B-AA84-DC6B92899E06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http://cs.wikipedia.org/wiki/Soubor:Saint_Venceslas_grave.JPG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FF303-38B2-4A8B-AA84-DC6B92899E06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http://cs.wikipedia.org/wiki/Soubor:Wenzelskapelle_Veitsdom.jpg</a:t>
            </a:r>
          </a:p>
          <a:p>
            <a:r>
              <a:rPr lang="cs-CZ" dirty="0" smtClean="0"/>
              <a:t>http://cs.wikipedia.org/wiki/Soubor:Wenzeslaus_by_Peter_Parler.JPG </a:t>
            </a:r>
          </a:p>
          <a:p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FF303-38B2-4A8B-AA84-DC6B92899E06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http://cs.wikipedia.org/wiki/Soubor:Wenceslaus_I_Duke_of_Bohemia_equestrian_statue_in_Prague_1.jpg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FF303-38B2-4A8B-AA84-DC6B92899E06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http://upload.wikimedia.org/wikipedia/commons/4/48/Vasik_kaple_200px.jpg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FF303-38B2-4A8B-AA84-DC6B92899E06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31CF-683F-4C90-9983-0EA7CB22BD2F}" type="datetime1">
              <a:rPr lang="cs-CZ" smtClean="0"/>
              <a:pPr/>
              <a:t>22.4.2013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DCD4A-9BA4-43F4-BDC6-74A65F08D3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846A-4B69-4E16-AE87-37A3DC67C348}" type="datetime1">
              <a:rPr lang="cs-CZ" smtClean="0"/>
              <a:pPr/>
              <a:t>22.4.2013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DCD4A-9BA4-43F4-BDC6-74A65F08D3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2A06F-E67B-45E6-9887-C9B19C77196A}" type="datetime1">
              <a:rPr lang="cs-CZ" smtClean="0"/>
              <a:pPr/>
              <a:t>22.4.2013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DCD4A-9BA4-43F4-BDC6-74A65F08D3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2BCFC-6BAF-4DD4-B29D-3333B2F219CD}" type="datetime1">
              <a:rPr lang="cs-CZ" smtClean="0"/>
              <a:pPr/>
              <a:t>22.4.2013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DCD4A-9BA4-43F4-BDC6-74A65F08D3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9AEC0-FC7A-421E-8EC6-AB86436ABF9B}" type="datetime1">
              <a:rPr lang="cs-CZ" smtClean="0"/>
              <a:pPr/>
              <a:t>22.4.2013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DCD4A-9BA4-43F4-BDC6-74A65F08D3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85927-C90D-4C1F-AB26-B6DF774CBF5A}" type="datetime1">
              <a:rPr lang="cs-CZ" smtClean="0"/>
              <a:pPr/>
              <a:t>22.4.2013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DCD4A-9BA4-43F4-BDC6-74A65F08D3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D76A4-87A9-4923-8D88-D6F3F14CE86B}" type="datetime1">
              <a:rPr lang="cs-CZ" smtClean="0"/>
              <a:pPr/>
              <a:t>22.4.2013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DCD4A-9BA4-43F4-BDC6-74A65F08D3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AEF64-7960-4F74-98C7-C87A836E1570}" type="datetime1">
              <a:rPr lang="cs-CZ" smtClean="0"/>
              <a:pPr/>
              <a:t>22.4.2013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DCD4A-9BA4-43F4-BDC6-74A65F08D3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EB9E-3969-4071-9907-B5A76EC07FB5}" type="datetime1">
              <a:rPr lang="cs-CZ" smtClean="0"/>
              <a:pPr/>
              <a:t>22.4.2013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DCD4A-9BA4-43F4-BDC6-74A65F08D3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3C72C-65F9-403C-9F64-6586C58BF631}" type="datetime1">
              <a:rPr lang="cs-CZ" smtClean="0"/>
              <a:pPr/>
              <a:t>22.4.2013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DCD4A-9BA4-43F4-BDC6-74A65F08D3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949A1-D0F7-4B37-962A-A8B50D7C5862}" type="datetime1">
              <a:rPr lang="cs-CZ" smtClean="0"/>
              <a:pPr/>
              <a:t>22.4.2013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DCD4A-9BA4-43F4-BDC6-74A65F08D3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0">
              <a:schemeClr val="accent4">
                <a:lumMod val="60000"/>
                <a:lumOff val="40000"/>
              </a:schemeClr>
            </a:gs>
            <a:gs pos="50000">
              <a:srgbClr val="9CB86E"/>
            </a:gs>
            <a:gs pos="100000">
              <a:srgbClr val="156B13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35F91-38B9-44BB-BAB5-38768DB3A588}" type="datetime1">
              <a:rPr lang="cs-CZ" smtClean="0"/>
              <a:pPr/>
              <a:t>22.4.2013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DCD4A-9BA4-43F4-BDC6-74A65F08D3A6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1026" name="Picture 2" descr="C:\Users\uzivatel\AppData\Local\Microsoft\Windows\Temporary Internet Files\Content.IE5\4L7PVCNI\MC900237940[1].wmf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376" y="188640"/>
            <a:ext cx="1018633" cy="72008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Comic Sans MS" pitchFamily="66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Saint_Venceslas_grave.JP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Wenzeslaus_by_Peter_Parler.JP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hyperlink" Target="http://cs.wikipedia.org/wiki/Soubor:Wenzelskapelle_Veitsdom.jpg" TargetMode="Externa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Wenceslaus_I_Duke_of_Bohemia_equestrian_statue_in_Prague_1.jp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4/48/Vasik_kaple_200px.jp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ikipedie.cz/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/index.php?title=Svat%C3%A1_Ludmila&amp;oldid=9671301" TargetMode="External"/><Relationship Id="rId2" Type="http://schemas.openxmlformats.org/officeDocument/2006/relationships/hyperlink" Target="http://cs.wikipedia.org/w/index.php?title=Blan%C3%ADk&amp;oldid=9681622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s.wikipedia.org/w/index.php?title=Socha%C5%99stv%C3%AD_a_architektura_20._stolet%C3%AD&amp;oldid=9577999" TargetMode="External"/><Relationship Id="rId5" Type="http://schemas.openxmlformats.org/officeDocument/2006/relationships/hyperlink" Target="http://cs.wikipedia.org/w/index.php?title=Katedr%C3%A1la_svat%C3%A9ho_V%C3%ADta,_V%C3%A1clava_a_Vojt%C4%9Bcha&amp;oldid=9477010" TargetMode="External"/><Relationship Id="rId4" Type="http://schemas.openxmlformats.org/officeDocument/2006/relationships/hyperlink" Target="http://cs.wikipedia.org/w/index.php?title=Svat%C3%BD_V%C3%A1clav&amp;oldid=9692562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SVS2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Dalimilova_kronika_vrazda_Ludmily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Svaty_Vaclav_a_Svata_Ludmila_-_glass_window.jp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Zab%C3%B3jstwo_Wac%C5%82awa.JP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Obrázek 1" descr="MSOfficePNG(1).pn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750" y="822325"/>
            <a:ext cx="4916488" cy="1068388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8195" name="TextovéPole 2"/>
          <p:cNvSpPr txBox="1">
            <a:spLocks noChangeArrowheads="1"/>
          </p:cNvSpPr>
          <p:nvPr/>
        </p:nvSpPr>
        <p:spPr bwMode="auto">
          <a:xfrm>
            <a:off x="5922963" y="301625"/>
            <a:ext cx="6858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8584" tIns="39292" rIns="78584" bIns="39292">
            <a:spAutoFit/>
          </a:bodyPr>
          <a:lstStyle/>
          <a:p>
            <a:r>
              <a:rPr lang="cs-CZ" sz="1300">
                <a:solidFill>
                  <a:srgbClr val="000000"/>
                </a:solidFill>
                <a:latin typeface="Times New Roman - 15"/>
              </a:rPr>
              <a:t>číslo:</a:t>
            </a:r>
          </a:p>
        </p:txBody>
      </p:sp>
      <p:sp>
        <p:nvSpPr>
          <p:cNvPr id="8196" name="TextovéPole 3"/>
          <p:cNvSpPr txBox="1">
            <a:spLocks noChangeArrowheads="1"/>
          </p:cNvSpPr>
          <p:nvPr/>
        </p:nvSpPr>
        <p:spPr bwMode="auto">
          <a:xfrm>
            <a:off x="1035050" y="2386013"/>
            <a:ext cx="7137400" cy="3757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8584" tIns="39292" rIns="78584" bIns="39292">
            <a:spAutoFit/>
          </a:bodyPr>
          <a:lstStyle/>
          <a:p>
            <a:r>
              <a:rPr lang="cs-CZ" sz="1300" dirty="0">
                <a:solidFill>
                  <a:srgbClr val="000000"/>
                </a:solidFill>
                <a:latin typeface="Times New Roman - 15"/>
              </a:rPr>
              <a:t>Digitální učební materiál vznikl v rámci projektu "Inovace + DVPP", </a:t>
            </a:r>
            <a:r>
              <a:rPr lang="pt-BR" sz="1300" dirty="0">
                <a:solidFill>
                  <a:srgbClr val="000000"/>
                </a:solidFill>
                <a:latin typeface="Times New Roman - 15"/>
              </a:rPr>
              <a:t>EU peníze do škol, CZ.1.07/1.4.00/21.3768</a:t>
            </a:r>
          </a:p>
          <a:p>
            <a:endParaRPr lang="cs-CZ" sz="1300" dirty="0">
              <a:solidFill>
                <a:srgbClr val="000000"/>
              </a:solidFill>
              <a:latin typeface="Times New Roman - 15"/>
            </a:endParaRPr>
          </a:p>
          <a:p>
            <a:endParaRPr lang="cs-CZ" sz="2000" dirty="0">
              <a:solidFill>
                <a:srgbClr val="000000"/>
              </a:solidFill>
              <a:latin typeface="Times New Roman - 15"/>
            </a:endParaRPr>
          </a:p>
          <a:p>
            <a:r>
              <a:rPr lang="cs-CZ" sz="2000" dirty="0">
                <a:solidFill>
                  <a:srgbClr val="000000"/>
                </a:solidFill>
                <a:latin typeface="Times New Roman - 15"/>
              </a:rPr>
              <a:t>Název</a:t>
            </a:r>
            <a:r>
              <a:rPr lang="cs-CZ" sz="2000" b="1" dirty="0">
                <a:solidFill>
                  <a:srgbClr val="000000"/>
                </a:solidFill>
                <a:latin typeface="Times New Roman - 15"/>
              </a:rPr>
              <a:t>: </a:t>
            </a:r>
            <a:r>
              <a:rPr lang="cs-CZ" sz="2000" b="1" dirty="0" smtClean="0">
                <a:solidFill>
                  <a:srgbClr val="000000"/>
                </a:solidFill>
                <a:latin typeface="Times New Roman - 15"/>
              </a:rPr>
              <a:t>Svatý Václav</a:t>
            </a:r>
            <a:endParaRPr lang="cs-CZ" sz="2000" b="1" dirty="0">
              <a:solidFill>
                <a:srgbClr val="000000"/>
              </a:solidFill>
              <a:latin typeface="Times New Roman - 15"/>
            </a:endParaRPr>
          </a:p>
          <a:p>
            <a:endParaRPr lang="cs-CZ" sz="2000" dirty="0">
              <a:solidFill>
                <a:srgbClr val="000000"/>
              </a:solidFill>
              <a:latin typeface="Times New Roman - 15"/>
            </a:endParaRPr>
          </a:p>
          <a:p>
            <a:r>
              <a:rPr lang="cs-CZ" sz="2000" dirty="0">
                <a:solidFill>
                  <a:srgbClr val="000000"/>
                </a:solidFill>
                <a:latin typeface="Times New Roman - 15"/>
              </a:rPr>
              <a:t>Autor: Mgr. Jiřina Kadlecová</a:t>
            </a:r>
          </a:p>
          <a:p>
            <a:endParaRPr lang="cs-CZ" sz="2000" dirty="0">
              <a:solidFill>
                <a:srgbClr val="000000"/>
              </a:solidFill>
              <a:latin typeface="Times New Roman - 15"/>
            </a:endParaRPr>
          </a:p>
          <a:p>
            <a:r>
              <a:rPr lang="cs-CZ" sz="2000" dirty="0">
                <a:solidFill>
                  <a:srgbClr val="000000"/>
                </a:solidFill>
                <a:latin typeface="Times New Roman - 15"/>
              </a:rPr>
              <a:t>Vzdělávací oblast: Člověk a společnost</a:t>
            </a:r>
          </a:p>
          <a:p>
            <a:endParaRPr lang="cs-CZ" sz="2000" dirty="0">
              <a:solidFill>
                <a:srgbClr val="000000"/>
              </a:solidFill>
              <a:latin typeface="Times New Roman - 15"/>
            </a:endParaRPr>
          </a:p>
          <a:p>
            <a:r>
              <a:rPr lang="cs-CZ" sz="2000" dirty="0">
                <a:solidFill>
                  <a:srgbClr val="000000"/>
                </a:solidFill>
                <a:latin typeface="Times New Roman - 15"/>
              </a:rPr>
              <a:t>Předmět: Občanská výchova</a:t>
            </a:r>
          </a:p>
          <a:p>
            <a:endParaRPr lang="cs-CZ" sz="2000" dirty="0">
              <a:solidFill>
                <a:srgbClr val="000000"/>
              </a:solidFill>
              <a:latin typeface="Times New Roman - 15"/>
            </a:endParaRPr>
          </a:p>
          <a:p>
            <a:r>
              <a:rPr lang="cs-CZ" sz="2000" dirty="0">
                <a:solidFill>
                  <a:srgbClr val="000000"/>
                </a:solidFill>
                <a:latin typeface="Times New Roman - 15"/>
              </a:rPr>
              <a:t>Ročník</a:t>
            </a:r>
            <a:r>
              <a:rPr lang="cs-CZ" sz="2000" b="1" dirty="0">
                <a:solidFill>
                  <a:srgbClr val="000000"/>
                </a:solidFill>
                <a:latin typeface="Times New Roman - 15"/>
              </a:rPr>
              <a:t>: 6. ročník</a:t>
            </a:r>
          </a:p>
        </p:txBody>
      </p:sp>
      <p:sp>
        <p:nvSpPr>
          <p:cNvPr id="8197" name="TextovéPole 4"/>
          <p:cNvSpPr txBox="1">
            <a:spLocks noChangeArrowheads="1"/>
          </p:cNvSpPr>
          <p:nvPr/>
        </p:nvSpPr>
        <p:spPr bwMode="auto">
          <a:xfrm>
            <a:off x="5292725" y="1657350"/>
            <a:ext cx="27305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8584" tIns="39292" rIns="78584" bIns="39292">
            <a:spAutoFit/>
          </a:bodyPr>
          <a:lstStyle/>
          <a:p>
            <a:endParaRPr lang="cs-CZ">
              <a:latin typeface="Gill Sans MT" pitchFamily="34" charset="-18"/>
            </a:endParaRPr>
          </a:p>
        </p:txBody>
      </p:sp>
      <p:sp>
        <p:nvSpPr>
          <p:cNvPr id="8198" name="TextovéPole 5"/>
          <p:cNvSpPr txBox="1">
            <a:spLocks noChangeArrowheads="1"/>
          </p:cNvSpPr>
          <p:nvPr/>
        </p:nvSpPr>
        <p:spPr bwMode="auto">
          <a:xfrm rot="10800000" flipV="1">
            <a:off x="2771775" y="1981200"/>
            <a:ext cx="3514725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8584" tIns="39292" rIns="78584" bIns="39292">
            <a:spAutoFit/>
          </a:bodyPr>
          <a:lstStyle/>
          <a:p>
            <a:r>
              <a:rPr lang="cs-CZ" sz="1000" b="1">
                <a:solidFill>
                  <a:srgbClr val="000000"/>
                </a:solidFill>
                <a:latin typeface="System - 12"/>
              </a:rPr>
              <a:t>Základní škola Jindřichův Hradec I, Štítného 121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DCD4A-9BA4-43F4-BDC6-74A65F08D3A6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Soubor:Saint Venceslas grave.JPG">
            <a:hlinkClick r:id="rId3" tooltip="http://cs.wikipedia.org/wiki/Soubor:Saint_Venceslas_grave.JPG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1484784"/>
            <a:ext cx="6912768" cy="5184576"/>
          </a:xfrm>
          <a:prstGeom prst="rect">
            <a:avLst/>
          </a:prstGeom>
          <a:noFill/>
        </p:spPr>
      </p:pic>
      <p:sp>
        <p:nvSpPr>
          <p:cNvPr id="4" name="Zástupný symbol pro obsah 3"/>
          <p:cNvSpPr>
            <a:spLocks noGrp="1"/>
          </p:cNvSpPr>
          <p:nvPr>
            <p:ph sz="half" idx="4294967295"/>
          </p:nvPr>
        </p:nvSpPr>
        <p:spPr>
          <a:xfrm>
            <a:off x="323528" y="260648"/>
            <a:ext cx="8568952" cy="4453955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Sv. Václav je pochován v Katedrále</a:t>
            </a:r>
          </a:p>
          <a:p>
            <a:pPr>
              <a:buNone/>
            </a:pPr>
            <a:r>
              <a:rPr lang="cs-CZ" dirty="0" smtClean="0"/>
              <a:t> sv. Víta, Václava a Vojtěcha v Praze</a:t>
            </a:r>
          </a:p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DCD4A-9BA4-43F4-BDC6-74A65F08D3A6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cs-CZ" dirty="0" smtClean="0"/>
              <a:t>Sochy sv. Václava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4294967295"/>
          </p:nvPr>
        </p:nvSpPr>
        <p:spPr>
          <a:xfrm>
            <a:off x="251520" y="1268760"/>
            <a:ext cx="4680520" cy="4525963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Petr </a:t>
            </a:r>
            <a:r>
              <a:rPr lang="cs-CZ" dirty="0" err="1" smtClean="0"/>
              <a:t>Parléř</a:t>
            </a:r>
            <a:endParaRPr lang="cs-CZ" dirty="0" smtClean="0"/>
          </a:p>
          <a:p>
            <a:r>
              <a:rPr lang="cs-CZ" dirty="0" smtClean="0"/>
              <a:t>chrám sv. Víta</a:t>
            </a:r>
          </a:p>
          <a:p>
            <a:r>
              <a:rPr lang="cs-CZ" dirty="0" smtClean="0"/>
              <a:t>14. století</a:t>
            </a:r>
            <a:endParaRPr lang="cs-CZ" dirty="0"/>
          </a:p>
        </p:txBody>
      </p:sp>
      <p:pic>
        <p:nvPicPr>
          <p:cNvPr id="29698" name="Picture 2" descr="Soubor:Wenzeslaus by Peter Parler.JPG">
            <a:hlinkClick r:id="rId3" tooltip="http://cs.wikipedia.org/wiki/Soubor:Wenzeslaus_by_Peter_Parler.JPG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211301"/>
            <a:ext cx="3600400" cy="5226387"/>
          </a:xfrm>
          <a:prstGeom prst="rect">
            <a:avLst/>
          </a:prstGeom>
          <a:noFill/>
        </p:spPr>
      </p:pic>
      <p:pic>
        <p:nvPicPr>
          <p:cNvPr id="6" name="Picture 2" descr="Soubor:Wenzelskapelle Veitsdom.jpg">
            <a:hlinkClick r:id="rId5" tooltip="http://cs.wikipedia.org/wiki/Soubor:Wenzelskapelle_Veitsdom.jpg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2924944"/>
            <a:ext cx="2810848" cy="3747797"/>
          </a:xfrm>
          <a:prstGeom prst="rect">
            <a:avLst/>
          </a:prstGeom>
          <a:noFill/>
        </p:spPr>
      </p:pic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DCD4A-9BA4-43F4-BDC6-74A65F08D3A6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oubor:Wenceslaus I Duke of Bohemia equestrian statue in Prague 1.jpg">
            <a:hlinkClick r:id="rId3" tooltip="http://cs.wikipedia.org/wiki/Soubor:Wenceslaus_I_Duke_of_Bohemia_equestrian_statue_in_Prague_1.jpg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980728"/>
            <a:ext cx="2808312" cy="5579428"/>
          </a:xfrm>
          <a:prstGeom prst="rect">
            <a:avLst/>
          </a:prstGeom>
          <a:noFill/>
        </p:spPr>
      </p:pic>
      <p:sp>
        <p:nvSpPr>
          <p:cNvPr id="4" name="Zástupný symbol pro obsah 3"/>
          <p:cNvSpPr>
            <a:spLocks noGrp="1"/>
          </p:cNvSpPr>
          <p:nvPr>
            <p:ph sz="half" idx="4294967295"/>
          </p:nvPr>
        </p:nvSpPr>
        <p:spPr>
          <a:xfrm>
            <a:off x="251520" y="1600200"/>
            <a:ext cx="5472608" cy="4525963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Josef Václav </a:t>
            </a:r>
            <a:r>
              <a:rPr lang="cs-CZ" dirty="0" err="1" smtClean="0"/>
              <a:t>Myslbek</a:t>
            </a:r>
            <a:r>
              <a:rPr lang="cs-CZ" dirty="0" smtClean="0"/>
              <a:t> </a:t>
            </a:r>
          </a:p>
          <a:p>
            <a:r>
              <a:rPr lang="cs-CZ" dirty="0" smtClean="0"/>
              <a:t>od 1913, Václavské náměstí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DCD4A-9BA4-43F4-BDC6-74A65F08D3A6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	Václav připomínám v dobách národního ohrožení:</a:t>
            </a:r>
          </a:p>
          <a:p>
            <a:endParaRPr lang="cs-CZ" dirty="0" smtClean="0"/>
          </a:p>
          <a:p>
            <a:r>
              <a:rPr lang="cs-CZ" dirty="0"/>
              <a:t>p</a:t>
            </a:r>
            <a:r>
              <a:rPr lang="cs-CZ" dirty="0" smtClean="0"/>
              <a:t>íseň – Svatý Václave, vévodo české země</a:t>
            </a:r>
          </a:p>
          <a:p>
            <a:r>
              <a:rPr lang="cs-CZ" dirty="0" smtClean="0"/>
              <a:t>asi 13. stol. </a:t>
            </a:r>
            <a:r>
              <a:rPr lang="cs-CZ" b="0" dirty="0" smtClean="0"/>
              <a:t>(1. dochovaná verze z r. 1368)</a:t>
            </a:r>
            <a:endParaRPr lang="cs-CZ" b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DCD4A-9BA4-43F4-BDC6-74A65F08D3A6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cs-CZ" dirty="0" smtClean="0"/>
              <a:t>Otázka: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8676456" cy="4525963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	Jak </a:t>
            </a:r>
            <a:r>
              <a:rPr lang="cs-CZ" dirty="0" smtClean="0"/>
              <a:t>je v současnosti připomínán odkaz sv. Václava?</a:t>
            </a:r>
            <a:endParaRPr lang="cs-CZ" dirty="0"/>
          </a:p>
        </p:txBody>
      </p:sp>
      <p:pic>
        <p:nvPicPr>
          <p:cNvPr id="31746" name="Picture 2" descr="http://upload.wikimedia.org/wikipedia/commons/4/48/Vasik_kaple_200px.jpg">
            <a:hlinkClick r:id="rId3" tooltip="http://upload.wikimedia.org/wikipedia/commons/4/48/Vasik_kaple_200px.jpg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2636912"/>
            <a:ext cx="3528392" cy="3869470"/>
          </a:xfrm>
          <a:prstGeom prst="rect">
            <a:avLst/>
          </a:prstGeom>
          <a:noFill/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DCD4A-9BA4-43F4-BDC6-74A65F08D3A6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cs-CZ" dirty="0" smtClean="0"/>
              <a:t>Řešení: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4294967295"/>
          </p:nvPr>
        </p:nvSpPr>
        <p:spPr>
          <a:xfrm>
            <a:off x="0" y="1052736"/>
            <a:ext cx="8964488" cy="4525963"/>
          </a:xfrm>
        </p:spPr>
        <p:txBody>
          <a:bodyPr>
            <a:normAutofit/>
          </a:bodyPr>
          <a:lstStyle/>
          <a:p>
            <a:r>
              <a:rPr lang="cs-CZ" sz="2800" dirty="0" smtClean="0"/>
              <a:t>28. 9. státní svátek, mše ve Staré Boleslavi</a:t>
            </a:r>
          </a:p>
          <a:p>
            <a:r>
              <a:rPr lang="cs-CZ" sz="2800" dirty="0" smtClean="0"/>
              <a:t>Svatováclavské slavnosti (v souvislosti s pověstí o blanických rytířích)</a:t>
            </a:r>
          </a:p>
          <a:p>
            <a:r>
              <a:rPr lang="cs-CZ" sz="2800" dirty="0" smtClean="0"/>
              <a:t>Vzpomínkové akce před sochou na Václavském náměstí</a:t>
            </a:r>
          </a:p>
          <a:p>
            <a:r>
              <a:rPr lang="cs-CZ" sz="2800" dirty="0" smtClean="0"/>
              <a:t>Motiv na 20 Kč minci</a:t>
            </a:r>
            <a:endParaRPr lang="cs-CZ" sz="2800" dirty="0"/>
          </a:p>
        </p:txBody>
      </p:sp>
      <p:pic>
        <p:nvPicPr>
          <p:cNvPr id="1026" name="Picture 2" descr="C:\Users\uzivatel\Pictures\2013\PICT00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2674" y="3140968"/>
            <a:ext cx="3601326" cy="3528392"/>
          </a:xfrm>
          <a:prstGeom prst="rect">
            <a:avLst/>
          </a:prstGeom>
          <a:noFill/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DCD4A-9BA4-43F4-BDC6-74A65F08D3A6}" type="slidenum">
              <a:rPr lang="cs-CZ" smtClean="0"/>
              <a:pPr/>
              <a:t>15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cs-CZ" dirty="0" smtClean="0"/>
              <a:t>Použité zdroje: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r>
              <a:rPr lang="cs-CZ" sz="2800" dirty="0" smtClean="0"/>
              <a:t>Informační materiál:</a:t>
            </a:r>
          </a:p>
          <a:p>
            <a:endParaRPr lang="cs-CZ" dirty="0" smtClean="0"/>
          </a:p>
          <a:p>
            <a:r>
              <a:rPr lang="cs-CZ" sz="2400" dirty="0" smtClean="0">
                <a:hlinkClick r:id="rId2"/>
              </a:rPr>
              <a:t>www.</a:t>
            </a:r>
            <a:r>
              <a:rPr lang="cs-CZ" sz="2400" dirty="0" err="1" smtClean="0">
                <a:hlinkClick r:id="rId2"/>
              </a:rPr>
              <a:t>wikipedie.cz</a:t>
            </a:r>
            <a:endParaRPr lang="cs-CZ" sz="2400" dirty="0" smtClean="0"/>
          </a:p>
          <a:p>
            <a:r>
              <a:rPr lang="cs-CZ" sz="2400" dirty="0" smtClean="0"/>
              <a:t>Helena </a:t>
            </a:r>
            <a:r>
              <a:rPr lang="cs-CZ" sz="2400" dirty="0" err="1" smtClean="0"/>
              <a:t>Mandelová</a:t>
            </a:r>
            <a:r>
              <a:rPr lang="cs-CZ" sz="2400" dirty="0" smtClean="0"/>
              <a:t>: Na úsvitu českých dějin, Albatros, nakladatelství pro děti a mládež, Praha 1993, </a:t>
            </a:r>
          </a:p>
          <a:p>
            <a:pPr>
              <a:buNone/>
            </a:pPr>
            <a:r>
              <a:rPr lang="cs-CZ" sz="2400" dirty="0" smtClean="0"/>
              <a:t>	ISNB 80-00-00384-8 </a:t>
            </a:r>
          </a:p>
          <a:p>
            <a:endParaRPr lang="cs-CZ" dirty="0" smtClean="0"/>
          </a:p>
          <a:p>
            <a:endParaRPr lang="cs-CZ" dirty="0" smtClean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DCD4A-9BA4-43F4-BDC6-74A65F08D3A6}" type="slidenum">
              <a:rPr lang="cs-CZ" smtClean="0"/>
              <a:pPr/>
              <a:t>16</a:t>
            </a:fld>
            <a:endParaRPr lang="cs-CZ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DCD4A-9BA4-43F4-BDC6-74A65F08D3A6}" type="slidenum">
              <a:rPr lang="cs-CZ" smtClean="0"/>
              <a:pPr/>
              <a:t>17</a:t>
            </a:fld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4294967295"/>
          </p:nvPr>
        </p:nvSpPr>
        <p:spPr>
          <a:xfrm>
            <a:off x="0" y="1052736"/>
            <a:ext cx="9144000" cy="5073427"/>
          </a:xfrm>
        </p:spPr>
        <p:txBody>
          <a:bodyPr>
            <a:normAutofit fontScale="92500" lnSpcReduction="10000"/>
          </a:bodyPr>
          <a:lstStyle/>
          <a:p>
            <a:r>
              <a:rPr lang="cs-CZ" sz="1800" i="1" dirty="0" smtClean="0"/>
              <a:t>Snímek č. 3 - </a:t>
            </a:r>
            <a:r>
              <a:rPr lang="cs-CZ" sz="1800" i="1" dirty="0" err="1" smtClean="0"/>
              <a:t>Wikipedie</a:t>
            </a:r>
            <a:r>
              <a:rPr lang="cs-CZ" sz="1800" i="1" dirty="0" smtClean="0"/>
              <a:t>: Otevřená encyklopedie: Blaník</a:t>
            </a:r>
            <a:r>
              <a:rPr lang="cs-CZ" sz="1800" dirty="0" smtClean="0"/>
              <a:t> [online]. c2013 [citováno 25. 02. 2013]. Dostupný z WWW: &lt;</a:t>
            </a:r>
            <a:r>
              <a:rPr lang="cs-CZ" sz="1800" dirty="0" smtClean="0">
                <a:hlinkClick r:id="rId2"/>
              </a:rPr>
              <a:t>http://cs.wikipedia.org/w/index.php?title=Blan%C3%ADk&amp;oldid=9681622</a:t>
            </a:r>
            <a:r>
              <a:rPr lang="cs-CZ" sz="1800" dirty="0" smtClean="0"/>
              <a:t>&gt; </a:t>
            </a:r>
            <a:endParaRPr lang="cs-CZ" sz="1800" i="1" dirty="0" smtClean="0"/>
          </a:p>
          <a:p>
            <a:r>
              <a:rPr lang="cs-CZ" sz="1800" i="1" dirty="0" smtClean="0"/>
              <a:t>Snímek č. 5 - </a:t>
            </a:r>
            <a:r>
              <a:rPr lang="cs-CZ" sz="1800" i="1" dirty="0" err="1" smtClean="0"/>
              <a:t>Wikipedie</a:t>
            </a:r>
            <a:r>
              <a:rPr lang="cs-CZ" sz="1800" i="1" dirty="0" smtClean="0"/>
              <a:t>: Otevřená encyklopedie: Svatá Ludmila</a:t>
            </a:r>
            <a:r>
              <a:rPr lang="cs-CZ" sz="1800" dirty="0" smtClean="0"/>
              <a:t> [online]. c2013 [citováno 23. 02. 2013]. Dostupný z WWW: &lt;</a:t>
            </a:r>
            <a:r>
              <a:rPr lang="cs-CZ" sz="1800" dirty="0" smtClean="0">
                <a:hlinkClick r:id="rId3"/>
              </a:rPr>
              <a:t>http://cs.wikipedia.org/w/index.php?title=Svat%C3%A1_Ludmila&amp;oldid=9671301</a:t>
            </a:r>
            <a:r>
              <a:rPr lang="cs-CZ" sz="1800" dirty="0" smtClean="0"/>
              <a:t>&gt; </a:t>
            </a:r>
            <a:endParaRPr lang="cs-CZ" sz="1800" dirty="0"/>
          </a:p>
          <a:p>
            <a:r>
              <a:rPr lang="cs-CZ" sz="1800" i="1" dirty="0" smtClean="0"/>
              <a:t>Snímky č. 8, 9, 10, 11 a 14 - </a:t>
            </a:r>
            <a:r>
              <a:rPr lang="cs-CZ" sz="1800" i="1" dirty="0" err="1" smtClean="0"/>
              <a:t>Wikipedie</a:t>
            </a:r>
            <a:r>
              <a:rPr lang="cs-CZ" sz="1800" i="1" dirty="0" smtClean="0"/>
              <a:t>: Otevřená encyklopedie: Svatý Václav</a:t>
            </a:r>
            <a:r>
              <a:rPr lang="cs-CZ" sz="1800" dirty="0" smtClean="0"/>
              <a:t> [online]. c2013 [citováno 23. 02. 2013]. Dostupný z WWW: &lt;</a:t>
            </a:r>
            <a:r>
              <a:rPr lang="cs-CZ" sz="1800" dirty="0" smtClean="0">
                <a:hlinkClick r:id="rId4"/>
              </a:rPr>
              <a:t>http://cs.wikipedia.org/w/index.php?title=Svat%C3%BD_V%C3%A1clav&amp;oldid=9692562</a:t>
            </a:r>
            <a:r>
              <a:rPr lang="cs-CZ" sz="1800" dirty="0" smtClean="0"/>
              <a:t>&gt; </a:t>
            </a:r>
          </a:p>
          <a:p>
            <a:r>
              <a:rPr lang="cs-CZ" sz="1800" i="1" dirty="0" smtClean="0"/>
              <a:t>Snímek č. 11 - </a:t>
            </a:r>
            <a:r>
              <a:rPr lang="cs-CZ" sz="1800" i="1" dirty="0" err="1" smtClean="0"/>
              <a:t>Wikipedie</a:t>
            </a:r>
            <a:r>
              <a:rPr lang="cs-CZ" sz="1800" i="1" dirty="0" smtClean="0"/>
              <a:t>: Otevřená encyklopedie: Katedrála svatého Víta, Václava a Vojtěcha</a:t>
            </a:r>
            <a:r>
              <a:rPr lang="cs-CZ" sz="1800" dirty="0" smtClean="0"/>
              <a:t> [online]. c2012 [citováno 23. 02. 2013]. Dostupný z WWW: &lt;</a:t>
            </a:r>
            <a:r>
              <a:rPr lang="cs-CZ" sz="1800" dirty="0" smtClean="0">
                <a:hlinkClick r:id="rId5"/>
              </a:rPr>
              <a:t>http://cs.wikipedia.org/w/index.php?title=Katedr%C3%A1la_svat%C3%A9ho_V%C3%ADta,_V%C3%A1clava_a_Vojt%C4%9Bcha&amp;oldid=9477010</a:t>
            </a:r>
            <a:r>
              <a:rPr lang="cs-CZ" sz="1800" dirty="0" smtClean="0"/>
              <a:t>&gt; </a:t>
            </a:r>
          </a:p>
          <a:p>
            <a:r>
              <a:rPr lang="cs-CZ" sz="1800" i="1" dirty="0" smtClean="0"/>
              <a:t>Snímek č. 12 - </a:t>
            </a:r>
            <a:r>
              <a:rPr lang="cs-CZ" sz="1800" i="1" dirty="0" err="1" smtClean="0"/>
              <a:t>Wikipedie</a:t>
            </a:r>
            <a:r>
              <a:rPr lang="cs-CZ" sz="1800" i="1" dirty="0" smtClean="0"/>
              <a:t>: Otevřená encyklopedie: Sochařství a architektura 20. století</a:t>
            </a:r>
            <a:r>
              <a:rPr lang="cs-CZ" sz="1800" dirty="0" smtClean="0"/>
              <a:t> [online]. c2013 [citováno 23. 02. 2013]. Dostupný z WWW: &lt;</a:t>
            </a:r>
            <a:r>
              <a:rPr lang="cs-CZ" sz="1800" dirty="0" smtClean="0">
                <a:hlinkClick r:id="rId6"/>
              </a:rPr>
              <a:t>http://cs.wikipedia.org/w/index.php?title=Socha%C5%99stv%C3%AD_a_architektura_20._stolet%C3%AD&amp;oldid=9577999</a:t>
            </a:r>
            <a:r>
              <a:rPr lang="cs-CZ" sz="1800" dirty="0" smtClean="0"/>
              <a:t>&gt; </a:t>
            </a:r>
          </a:p>
          <a:p>
            <a:r>
              <a:rPr lang="cs-CZ" sz="1800" dirty="0" smtClean="0"/>
              <a:t>Snímek č. 15 -  foto Mgr. J. Kadlecová</a:t>
            </a:r>
          </a:p>
          <a:p>
            <a:pPr>
              <a:buNone/>
            </a:pPr>
            <a:endParaRPr lang="cs-CZ" sz="1800" dirty="0"/>
          </a:p>
        </p:txBody>
      </p:sp>
      <p:sp>
        <p:nvSpPr>
          <p:cNvPr id="10" name="Zástupný symbol pro text 9"/>
          <p:cNvSpPr>
            <a:spLocks noGrp="1"/>
          </p:cNvSpPr>
          <p:nvPr>
            <p:ph type="body" idx="4294967295"/>
          </p:nvPr>
        </p:nvSpPr>
        <p:spPr>
          <a:xfrm>
            <a:off x="323528" y="260648"/>
            <a:ext cx="4040188" cy="639762"/>
          </a:xfrm>
        </p:spPr>
        <p:txBody>
          <a:bodyPr>
            <a:normAutofit fontScale="85000" lnSpcReduction="10000"/>
          </a:bodyPr>
          <a:lstStyle/>
          <a:p>
            <a:r>
              <a:rPr lang="cs-CZ" dirty="0" smtClean="0"/>
              <a:t>Obrazový materiál: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ovéPole 1"/>
          <p:cNvSpPr txBox="1">
            <a:spLocks noChangeArrowheads="1"/>
          </p:cNvSpPr>
          <p:nvPr/>
        </p:nvSpPr>
        <p:spPr bwMode="auto">
          <a:xfrm rot="10800000" flipV="1">
            <a:off x="1692275" y="944563"/>
            <a:ext cx="460851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8584" tIns="39292" rIns="78584" bIns="39292">
            <a:spAutoFit/>
          </a:bodyPr>
          <a:lstStyle/>
          <a:p>
            <a:r>
              <a:rPr lang="cs-CZ" sz="2800" dirty="0">
                <a:solidFill>
                  <a:srgbClr val="000000"/>
                </a:solidFill>
                <a:latin typeface="Comic Sans MS" pitchFamily="66" charset="0"/>
              </a:rPr>
              <a:t>Metodický list - anotace</a:t>
            </a:r>
            <a:r>
              <a:rPr lang="cs-CZ" sz="1400" dirty="0">
                <a:solidFill>
                  <a:srgbClr val="000000"/>
                </a:solidFill>
                <a:latin typeface="Comic Sans MS" pitchFamily="66" charset="0"/>
              </a:rPr>
              <a:t>:</a:t>
            </a:r>
          </a:p>
        </p:txBody>
      </p:sp>
      <p:sp>
        <p:nvSpPr>
          <p:cNvPr id="9219" name="Zástupný symbol pro obsah 3"/>
          <p:cNvSpPr>
            <a:spLocks noGrp="1"/>
          </p:cNvSpPr>
          <p:nvPr>
            <p:ph sz="half" idx="4294967295"/>
          </p:nvPr>
        </p:nvSpPr>
        <p:spPr>
          <a:xfrm>
            <a:off x="539750" y="1844675"/>
            <a:ext cx="8280400" cy="4433888"/>
          </a:xfrm>
        </p:spPr>
        <p:txBody>
          <a:bodyPr/>
          <a:lstStyle/>
          <a:p>
            <a:r>
              <a:rPr lang="cs-CZ" sz="2400" b="0" dirty="0" smtClean="0">
                <a:ea typeface="Verdana" pitchFamily="34" charset="0"/>
                <a:cs typeface="Times New Roman" pitchFamily="18" charset="0"/>
              </a:rPr>
              <a:t>Vytvořeno jako výukový materiál pro 6. ročník</a:t>
            </a:r>
          </a:p>
          <a:p>
            <a:r>
              <a:rPr lang="cs-CZ" sz="2400" b="0" dirty="0" smtClean="0">
                <a:ea typeface="Verdana" pitchFamily="34" charset="0"/>
                <a:cs typeface="Times New Roman" pitchFamily="18" charset="0"/>
              </a:rPr>
              <a:t>Obsahuje výkladový materiál – sv. Ludmila, sv. Václav – zásluhy, smrt, sochy, tradice…</a:t>
            </a:r>
          </a:p>
          <a:p>
            <a:r>
              <a:rPr lang="cs-CZ" sz="2400" b="0" dirty="0" smtClean="0">
                <a:ea typeface="Verdana" pitchFamily="34" charset="0"/>
                <a:cs typeface="Times New Roman" pitchFamily="18" charset="0"/>
              </a:rPr>
              <a:t>Obrazový doprovod</a:t>
            </a:r>
          </a:p>
          <a:p>
            <a:r>
              <a:rPr lang="cs-CZ" sz="2400" b="0" dirty="0" smtClean="0">
                <a:ea typeface="Verdana" pitchFamily="34" charset="0"/>
                <a:cs typeface="Times New Roman" pitchFamily="18" charset="0"/>
              </a:rPr>
              <a:t>Otázky a odpovědi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DCD4A-9BA4-43F4-BDC6-74A65F08D3A6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529608" y="2204864"/>
            <a:ext cx="5614392" cy="1470025"/>
          </a:xfrm>
        </p:spPr>
        <p:txBody>
          <a:bodyPr>
            <a:normAutofit fontScale="90000"/>
          </a:bodyPr>
          <a:lstStyle/>
          <a:p>
            <a:r>
              <a:rPr lang="cs-CZ" sz="6600" dirty="0" smtClean="0"/>
              <a:t>Svatý Václav</a:t>
            </a:r>
            <a:r>
              <a:rPr lang="cs-CZ" dirty="0" smtClean="0"/>
              <a:t>	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004048" y="4005064"/>
            <a:ext cx="3416424" cy="175260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6. ročník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DCD4A-9BA4-43F4-BDC6-74A65F08D3A6}" type="slidenum">
              <a:rPr lang="cs-CZ" smtClean="0"/>
              <a:pPr/>
              <a:t>3</a:t>
            </a:fld>
            <a:endParaRPr lang="cs-CZ"/>
          </a:p>
        </p:txBody>
      </p:sp>
      <p:pic>
        <p:nvPicPr>
          <p:cNvPr id="23554" name="Picture 2" descr="Soubor:SVS2.JPG">
            <a:hlinkClick r:id="rId3" tooltip="http://cs.wikipedia.org/wiki/Soubor:SVS2.JPG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764704"/>
            <a:ext cx="2733675" cy="5591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Svatý Václav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4294967295"/>
          </p:nvPr>
        </p:nvSpPr>
        <p:spPr>
          <a:xfrm>
            <a:off x="611560" y="1556792"/>
            <a:ext cx="8352928" cy="4525963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* asi 907 v Praze (?)</a:t>
            </a:r>
          </a:p>
          <a:p>
            <a:pPr>
              <a:buNone/>
            </a:pPr>
            <a:r>
              <a:rPr lang="cs-CZ" dirty="0" smtClean="0"/>
              <a:t>† 28. září 935 (?) Stará Boleslav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b="0" dirty="0" smtClean="0"/>
              <a:t>	Někteří historikové se domnívají, že zemřel v roce 929.</a:t>
            </a:r>
          </a:p>
          <a:p>
            <a:pPr>
              <a:buNone/>
            </a:pPr>
            <a:endParaRPr lang="cs-CZ" b="0" dirty="0"/>
          </a:p>
          <a:p>
            <a:pPr>
              <a:buNone/>
            </a:pPr>
            <a:r>
              <a:rPr lang="cs-CZ" dirty="0" smtClean="0"/>
              <a:t>	Český kníže, světec a patron českého národa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DCD4A-9BA4-43F4-BDC6-74A65F08D3A6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sz="half" idx="4294967295"/>
          </p:nvPr>
        </p:nvSpPr>
        <p:spPr>
          <a:xfrm>
            <a:off x="0" y="332656"/>
            <a:ext cx="8892480" cy="4464496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	Vychován </a:t>
            </a:r>
            <a:r>
              <a:rPr lang="cs-CZ" dirty="0" smtClean="0"/>
              <a:t>babičkou svatou Ludmilou </a:t>
            </a:r>
          </a:p>
          <a:p>
            <a:pPr>
              <a:buNone/>
            </a:pPr>
            <a:r>
              <a:rPr lang="cs-CZ" b="0" dirty="0"/>
              <a:t>	</a:t>
            </a:r>
            <a:r>
              <a:rPr lang="cs-CZ" b="0" dirty="0" smtClean="0"/>
              <a:t>(asi 860 – 15. 9. 921 Tetín)</a:t>
            </a:r>
          </a:p>
        </p:txBody>
      </p:sp>
      <p:pic>
        <p:nvPicPr>
          <p:cNvPr id="3076" name="Picture 4" descr="Soubor:Dalimilova kronika vrazda Ludmily.jpg">
            <a:hlinkClick r:id="rId3" tooltip="http://cs.wikipedia.org/wiki/Soubor:Dalimilova_kronika_vrazda_Ludmily.jpg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1628800"/>
            <a:ext cx="6912768" cy="3966201"/>
          </a:xfrm>
          <a:prstGeom prst="rect">
            <a:avLst/>
          </a:prstGeom>
          <a:noFill/>
        </p:spPr>
      </p:pic>
      <p:sp>
        <p:nvSpPr>
          <p:cNvPr id="13" name="Obdélník 12"/>
          <p:cNvSpPr/>
          <p:nvPr/>
        </p:nvSpPr>
        <p:spPr>
          <a:xfrm>
            <a:off x="251520" y="5657671"/>
            <a:ext cx="8892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err="1" smtClean="0">
                <a:latin typeface="Comic Sans MS" pitchFamily="66" charset="0"/>
              </a:rPr>
              <a:t>Tunna</a:t>
            </a:r>
            <a:r>
              <a:rPr lang="cs-CZ" sz="2400" dirty="0" smtClean="0">
                <a:latin typeface="Comic Sans MS" pitchFamily="66" charset="0"/>
              </a:rPr>
              <a:t> a </a:t>
            </a:r>
            <a:r>
              <a:rPr lang="cs-CZ" sz="2400" dirty="0" err="1" smtClean="0">
                <a:latin typeface="Comic Sans MS" pitchFamily="66" charset="0"/>
              </a:rPr>
              <a:t>Gomon</a:t>
            </a:r>
            <a:r>
              <a:rPr lang="cs-CZ" sz="2400" dirty="0" smtClean="0">
                <a:latin typeface="Comic Sans MS" pitchFamily="66" charset="0"/>
              </a:rPr>
              <a:t> vyrážejí dveře a škrtí svatou Ludmilu šálou. Pak ji andělé odnášejí na nebesa. Vyobrazení z lat. překladu Dalimilovy kroniky.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DCD4A-9BA4-43F4-BDC6-74A65F08D3A6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sz="half" idx="4294967295"/>
          </p:nvPr>
        </p:nvSpPr>
        <p:spPr>
          <a:xfrm>
            <a:off x="323528" y="1556792"/>
            <a:ext cx="8496944" cy="4525963"/>
          </a:xfrm>
        </p:spPr>
        <p:txBody>
          <a:bodyPr>
            <a:normAutofit/>
          </a:bodyPr>
          <a:lstStyle/>
          <a:p>
            <a:r>
              <a:rPr lang="cs-CZ" dirty="0" smtClean="0"/>
              <a:t>vzdělaný</a:t>
            </a:r>
          </a:p>
          <a:p>
            <a:r>
              <a:rPr lang="cs-CZ" dirty="0" smtClean="0"/>
              <a:t>po porážce </a:t>
            </a:r>
            <a:r>
              <a:rPr lang="cs-CZ" b="0" dirty="0" smtClean="0"/>
              <a:t>saským králem Jindřichem Ptáčníkem </a:t>
            </a:r>
            <a:r>
              <a:rPr lang="cs-CZ" dirty="0" smtClean="0"/>
              <a:t>platil </a:t>
            </a:r>
            <a:r>
              <a:rPr lang="cs-CZ" b="0" dirty="0" smtClean="0"/>
              <a:t>pravidelný tribut </a:t>
            </a:r>
            <a:r>
              <a:rPr lang="cs-CZ" dirty="0" smtClean="0"/>
              <a:t>= daň z míru </a:t>
            </a:r>
            <a:r>
              <a:rPr lang="cs-CZ" b="0" dirty="0" smtClean="0"/>
              <a:t>- 500 hřiven stříbra (asi 125 kg) a 100 volů ročně </a:t>
            </a:r>
            <a:r>
              <a:rPr lang="cs-CZ" dirty="0" smtClean="0">
                <a:latin typeface="Calibri"/>
              </a:rPr>
              <a:t>→ </a:t>
            </a:r>
            <a:r>
              <a:rPr lang="cs-CZ" dirty="0" smtClean="0"/>
              <a:t>tím zachoval suverenitu země</a:t>
            </a:r>
          </a:p>
          <a:p>
            <a:pPr>
              <a:buNone/>
            </a:pPr>
            <a:endParaRPr lang="cs-CZ" b="0" dirty="0" smtClean="0"/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DCD4A-9BA4-43F4-BDC6-74A65F08D3A6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cs-CZ" dirty="0" smtClean="0"/>
              <a:t>zbožný </a:t>
            </a:r>
            <a:r>
              <a:rPr lang="cs-CZ" b="0" dirty="0" smtClean="0"/>
              <a:t>(vlastnoruční pěstování vína a obilí pro svaté přijímání),</a:t>
            </a:r>
          </a:p>
          <a:p>
            <a:r>
              <a:rPr lang="cs-CZ" dirty="0" smtClean="0"/>
              <a:t>péče o chudé, otroky a vězně,</a:t>
            </a:r>
          </a:p>
          <a:p>
            <a:r>
              <a:rPr lang="cs-CZ" dirty="0" smtClean="0"/>
              <a:t>stavění kostelů, kácení šibenic… 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DCD4A-9BA4-43F4-BDC6-74A65F08D3A6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Soubor:Svaty Vaclav a Svata Ludmila - glass window.jpg">
            <a:hlinkClick r:id="rId3" tooltip="http://cs.wikipedia.org/wiki/Soubor:Svaty_Vaclav_a_Svata_Ludmila_-_glass_window.jpg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152524"/>
            <a:ext cx="3895725" cy="5705476"/>
          </a:xfrm>
          <a:prstGeom prst="rect">
            <a:avLst/>
          </a:prstGeom>
          <a:noFill/>
        </p:spPr>
      </p:pic>
      <p:sp>
        <p:nvSpPr>
          <p:cNvPr id="8" name="Zástupný symbol pro obsah 7"/>
          <p:cNvSpPr>
            <a:spLocks noGrp="1"/>
          </p:cNvSpPr>
          <p:nvPr>
            <p:ph sz="half" idx="4294967295"/>
          </p:nvPr>
        </p:nvSpPr>
        <p:spPr>
          <a:xfrm>
            <a:off x="0" y="836613"/>
            <a:ext cx="5220072" cy="39512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000" b="0" dirty="0" smtClean="0"/>
              <a:t>	</a:t>
            </a:r>
            <a:r>
              <a:rPr lang="cs-CZ" sz="2000" b="0" dirty="0" err="1" smtClean="0"/>
              <a:t>Sv.Václav</a:t>
            </a:r>
            <a:r>
              <a:rPr lang="cs-CZ" sz="2000" b="0" dirty="0" smtClean="0"/>
              <a:t> </a:t>
            </a:r>
            <a:r>
              <a:rPr lang="cs-CZ" sz="2000" b="0" dirty="0" smtClean="0"/>
              <a:t>a jeho babička sv. </a:t>
            </a:r>
            <a:r>
              <a:rPr lang="cs-CZ" sz="2000" b="0" dirty="0" smtClean="0"/>
              <a:t>Ludmila v kostele </a:t>
            </a:r>
            <a:r>
              <a:rPr lang="cs-CZ" sz="2000" b="0" dirty="0" smtClean="0"/>
              <a:t>sv. Cyrila a Metoděje v Olomouci.</a:t>
            </a:r>
          </a:p>
          <a:p>
            <a:pPr>
              <a:buNone/>
            </a:pPr>
            <a:r>
              <a:rPr lang="cs-CZ" b="0" dirty="0" smtClean="0"/>
              <a:t> </a:t>
            </a:r>
          </a:p>
          <a:p>
            <a:pPr>
              <a:buNone/>
            </a:pPr>
            <a:r>
              <a:rPr lang="cs-CZ" b="0" dirty="0" smtClean="0"/>
              <a:t>	Na </a:t>
            </a:r>
            <a:r>
              <a:rPr lang="cs-CZ" b="0" dirty="0" smtClean="0"/>
              <a:t>štítu je zobrazena </a:t>
            </a:r>
            <a:r>
              <a:rPr lang="cs-CZ" dirty="0" smtClean="0"/>
              <a:t>plamenná přemyslovská orlice jako erb dynastie.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DCD4A-9BA4-43F4-BDC6-74A65F08D3A6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4294967295"/>
          </p:nvPr>
        </p:nvSpPr>
        <p:spPr>
          <a:xfrm>
            <a:off x="0" y="908720"/>
            <a:ext cx="8820472" cy="4525963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	Zavražděn </a:t>
            </a:r>
            <a:r>
              <a:rPr lang="cs-CZ" dirty="0" smtClean="0"/>
              <a:t>svým bratrem Boleslavem ve (Staré) Boleslavi, </a:t>
            </a:r>
            <a:r>
              <a:rPr lang="cs-CZ" b="0" dirty="0" smtClean="0"/>
              <a:t>Boleslavově sídle. Ten díky tomu převzal vládu.</a:t>
            </a:r>
          </a:p>
          <a:p>
            <a:pPr>
              <a:buNone/>
            </a:pPr>
            <a:r>
              <a:rPr lang="cs-CZ" b="0" dirty="0" smtClean="0"/>
              <a:t> </a:t>
            </a:r>
            <a:endParaRPr lang="cs-CZ" b="0" dirty="0"/>
          </a:p>
        </p:txBody>
      </p:sp>
      <p:pic>
        <p:nvPicPr>
          <p:cNvPr id="24578" name="Picture 2" descr="Soubor:Zabójstwo Wacława.JPG">
            <a:hlinkClick r:id="rId3" tooltip="http://cs.wikipedia.org/wiki/Soubor:Zab%C3%B3jstwo_Wac%C5%82awa.JPG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2492896"/>
            <a:ext cx="7259960" cy="4228928"/>
          </a:xfrm>
          <a:prstGeom prst="rect">
            <a:avLst/>
          </a:prstGeom>
          <a:noFill/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DCD4A-9BA4-43F4-BDC6-74A65F08D3A6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Původ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551</Words>
  <Application>Microsoft Office PowerPoint</Application>
  <PresentationFormat>Předvádění na obrazovce (4:3)</PresentationFormat>
  <Paragraphs>108</Paragraphs>
  <Slides>17</Slides>
  <Notes>9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Motiv sady Office</vt:lpstr>
      <vt:lpstr>Snímek 1</vt:lpstr>
      <vt:lpstr>Snímek 2</vt:lpstr>
      <vt:lpstr>Svatý Václav </vt:lpstr>
      <vt:lpstr>Svatý Václav</vt:lpstr>
      <vt:lpstr>Snímek 5</vt:lpstr>
      <vt:lpstr>Snímek 6</vt:lpstr>
      <vt:lpstr>Snímek 7</vt:lpstr>
      <vt:lpstr>Snímek 8</vt:lpstr>
      <vt:lpstr>Snímek 9</vt:lpstr>
      <vt:lpstr>Snímek 10</vt:lpstr>
      <vt:lpstr>Sochy sv. Václava</vt:lpstr>
      <vt:lpstr>Snímek 12</vt:lpstr>
      <vt:lpstr>Snímek 13</vt:lpstr>
      <vt:lpstr>Otázka:</vt:lpstr>
      <vt:lpstr>Řešení:</vt:lpstr>
      <vt:lpstr>Použité zdroje:</vt:lpstr>
      <vt:lpstr>Snímek 17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uzivatel</dc:creator>
  <cp:lastModifiedBy>uzivatel</cp:lastModifiedBy>
  <cp:revision>21</cp:revision>
  <cp:lastPrinted>2013-02-23T16:56:13Z</cp:lastPrinted>
  <dcterms:created xsi:type="dcterms:W3CDTF">2013-02-23T16:55:45Z</dcterms:created>
  <dcterms:modified xsi:type="dcterms:W3CDTF">2013-04-22T15:44:57Z</dcterms:modified>
</cp:coreProperties>
</file>