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0"/>
  </p:notesMasterIdLst>
  <p:sldIdLst>
    <p:sldId id="284" r:id="rId3"/>
    <p:sldId id="272" r:id="rId4"/>
    <p:sldId id="277" r:id="rId5"/>
    <p:sldId id="258" r:id="rId6"/>
    <p:sldId id="280" r:id="rId7"/>
    <p:sldId id="279" r:id="rId8"/>
    <p:sldId id="261" r:id="rId9"/>
    <p:sldId id="278" r:id="rId10"/>
    <p:sldId id="281" r:id="rId11"/>
    <p:sldId id="262" r:id="rId12"/>
    <p:sldId id="264" r:id="rId13"/>
    <p:sldId id="265" r:id="rId14"/>
    <p:sldId id="266" r:id="rId15"/>
    <p:sldId id="282" r:id="rId16"/>
    <p:sldId id="283" r:id="rId17"/>
    <p:sldId id="285" r:id="rId18"/>
    <p:sldId id="286" r:id="rId1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84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2" autoAdjust="0"/>
    <p:restoredTop sz="84333" autoAdjust="0"/>
  </p:normalViewPr>
  <p:slideViewPr>
    <p:cSldViewPr>
      <p:cViewPr>
        <p:scale>
          <a:sx n="60" d="100"/>
          <a:sy n="60" d="100"/>
        </p:scale>
        <p:origin x="-1440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0CEDC0-E9B5-497E-ABB0-74CE4D481876}" type="datetimeFigureOut">
              <a:rPr lang="en-US" smtClean="0"/>
              <a:pPr/>
              <a:t>4/2/2013</a:t>
            </a:fld>
            <a:endParaRPr lang="en-US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8ECE57-2F32-40A7-84C8-0A5D32EDCD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404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dbubble.com/people/ozczecho/works/84129-uluru-and-a-kangaroo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hlinkClick r:id="rId3"/>
              </a:rPr>
              <a:t>http://www.</a:t>
            </a:r>
            <a:r>
              <a:rPr lang="cs-CZ" dirty="0" err="1" smtClean="0">
                <a:hlinkClick r:id="rId3"/>
              </a:rPr>
              <a:t>redbubble.com</a:t>
            </a:r>
            <a:r>
              <a:rPr lang="cs-CZ" dirty="0" smtClean="0">
                <a:hlinkClick r:id="rId3"/>
              </a:rPr>
              <a:t>/</a:t>
            </a:r>
            <a:r>
              <a:rPr lang="cs-CZ" dirty="0" err="1" smtClean="0">
                <a:hlinkClick r:id="rId3"/>
              </a:rPr>
              <a:t>people</a:t>
            </a:r>
            <a:r>
              <a:rPr lang="cs-CZ" dirty="0" smtClean="0">
                <a:hlinkClick r:id="rId3"/>
              </a:rPr>
              <a:t>/</a:t>
            </a:r>
            <a:r>
              <a:rPr lang="cs-CZ" dirty="0" err="1" smtClean="0">
                <a:hlinkClick r:id="rId3"/>
              </a:rPr>
              <a:t>ozczecho</a:t>
            </a:r>
            <a:r>
              <a:rPr lang="cs-CZ" dirty="0" smtClean="0">
                <a:hlinkClick r:id="rId3"/>
              </a:rPr>
              <a:t>/</a:t>
            </a:r>
            <a:r>
              <a:rPr lang="cs-CZ" dirty="0" err="1" smtClean="0">
                <a:hlinkClick r:id="rId3"/>
              </a:rPr>
              <a:t>works</a:t>
            </a:r>
            <a:r>
              <a:rPr lang="cs-CZ" dirty="0" smtClean="0">
                <a:hlinkClick r:id="rId3"/>
              </a:rPr>
              <a:t>/84129-</a:t>
            </a:r>
            <a:r>
              <a:rPr lang="cs-CZ" dirty="0" err="1" smtClean="0">
                <a:hlinkClick r:id="rId3"/>
              </a:rPr>
              <a:t>uluru</a:t>
            </a:r>
            <a:r>
              <a:rPr lang="cs-CZ" dirty="0" smtClean="0">
                <a:hlinkClick r:id="rId3"/>
              </a:rPr>
              <a:t>-</a:t>
            </a:r>
            <a:r>
              <a:rPr lang="cs-CZ" dirty="0" err="1" smtClean="0">
                <a:hlinkClick r:id="rId3"/>
              </a:rPr>
              <a:t>and</a:t>
            </a:r>
            <a:r>
              <a:rPr lang="cs-CZ" dirty="0" smtClean="0">
                <a:hlinkClick r:id="rId3"/>
              </a:rPr>
              <a:t>-a-</a:t>
            </a:r>
            <a:r>
              <a:rPr lang="cs-CZ" dirty="0" err="1" smtClean="0">
                <a:hlinkClick r:id="rId3"/>
              </a:rPr>
              <a:t>kangaroo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ECE57-2F32-40A7-84C8-0A5D32EDCD25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ECE57-2F32-40A7-84C8-0A5D32EDCD25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ECE57-2F32-40A7-84C8-0A5D32EDCD25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ECE57-2F32-40A7-84C8-0A5D32EDCD25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F8700E-8C93-4051-BF79-BFEEFC871139}" type="slidenum">
              <a:rPr lang="cs-CZ" smtClean="0"/>
              <a:pPr/>
              <a:t>14</a:t>
            </a:fld>
            <a:endParaRPr lang="cs-CZ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F8700E-8C93-4051-BF79-BFEEFC871139}" type="slidenum">
              <a:rPr lang="cs-CZ" smtClean="0"/>
              <a:pPr/>
              <a:t>15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ECE57-2F32-40A7-84C8-0A5D32EDCD25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ECE57-2F32-40A7-84C8-0A5D32EDCD25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ECE57-2F32-40A7-84C8-0A5D32EDCD25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ECE57-2F32-40A7-84C8-0A5D32EDCD25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ECE57-2F32-40A7-84C8-0A5D32EDCD25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ECE57-2F32-40A7-84C8-0A5D32EDCD25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ECE57-2F32-40A7-84C8-0A5D32EDCD25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ECE57-2F32-40A7-84C8-0A5D32EDCD25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07931-515E-4BF6-B538-D1DC28921599}" type="datetimeFigureOut">
              <a:rPr lang="en-US" smtClean="0"/>
              <a:pPr/>
              <a:t>4/2/2013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17B14-A034-4606-B55A-B4E3DA4CC8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07931-515E-4BF6-B538-D1DC28921599}" type="datetimeFigureOut">
              <a:rPr lang="en-US" smtClean="0"/>
              <a:pPr/>
              <a:t>4/2/2013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17B14-A034-4606-B55A-B4E3DA4CC8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07931-515E-4BF6-B538-D1DC28921599}" type="datetimeFigureOut">
              <a:rPr lang="en-US" smtClean="0"/>
              <a:pPr/>
              <a:t>4/2/2013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17B14-A034-4606-B55A-B4E3DA4CC8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267"/>
            <a:ext cx="7772400" cy="1470183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3077"/>
          </a:xfrm>
        </p:spPr>
        <p:txBody>
          <a:bodyPr/>
          <a:lstStyle>
            <a:lvl1pPr marL="0" indent="0" algn="ctr">
              <a:buNone/>
              <a:defRPr/>
            </a:lvl1pPr>
            <a:lvl2pPr marL="411480" indent="0" algn="ctr">
              <a:buNone/>
              <a:defRPr/>
            </a:lvl2pPr>
            <a:lvl3pPr marL="822960" indent="0" algn="ctr">
              <a:buNone/>
              <a:defRPr/>
            </a:lvl3pPr>
            <a:lvl4pPr marL="1234440" indent="0" algn="ctr">
              <a:buNone/>
              <a:defRPr/>
            </a:lvl4pPr>
            <a:lvl5pPr marL="1645920" indent="0" algn="ctr">
              <a:buNone/>
              <a:defRPr/>
            </a:lvl5pPr>
            <a:lvl6pPr marL="2057400" indent="0" algn="ctr">
              <a:buNone/>
              <a:defRPr/>
            </a:lvl6pPr>
            <a:lvl7pPr marL="2468880" indent="0" algn="ctr">
              <a:buNone/>
              <a:defRPr/>
            </a:lvl7pPr>
            <a:lvl8pPr marL="2880360" indent="0" algn="ctr">
              <a:buNone/>
              <a:defRPr/>
            </a:lvl8pPr>
            <a:lvl9pPr marL="3291840" indent="0" algn="ctr">
              <a:buNone/>
              <a:defRPr/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6AA397-2863-4457-BE56-B9772D427E7F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862CDA-EECE-4C96-9AD6-F5C642BCB39D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948" y="4406265"/>
            <a:ext cx="7772400" cy="1363028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948" y="2906078"/>
            <a:ext cx="7772400" cy="150018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1480" indent="0">
              <a:buNone/>
              <a:defRPr sz="1600"/>
            </a:lvl2pPr>
            <a:lvl3pPr marL="822960" indent="0">
              <a:buNone/>
              <a:defRPr sz="1400"/>
            </a:lvl3pPr>
            <a:lvl4pPr marL="1234440" indent="0">
              <a:buNone/>
              <a:defRPr sz="1300"/>
            </a:lvl4pPr>
            <a:lvl5pPr marL="1645920" indent="0">
              <a:buNone/>
              <a:defRPr sz="1300"/>
            </a:lvl5pPr>
            <a:lvl6pPr marL="2057400" indent="0">
              <a:buNone/>
              <a:defRPr sz="1300"/>
            </a:lvl6pPr>
            <a:lvl7pPr marL="2468880" indent="0">
              <a:buNone/>
              <a:defRPr sz="1300"/>
            </a:lvl7pPr>
            <a:lvl8pPr marL="2880360" indent="0">
              <a:buNone/>
              <a:defRPr sz="1300"/>
            </a:lvl8pPr>
            <a:lvl9pPr marL="3291840" indent="0">
              <a:buNone/>
              <a:defRPr sz="13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190501-52F6-4F78-9501-66BCC6002340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46220" cy="452628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0580" y="1600200"/>
            <a:ext cx="4046220" cy="452628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98BFAF-95FA-410F-8CBD-CD35A34EB932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4478"/>
            <a:ext cx="4040505" cy="640080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00" b="1"/>
            </a:lvl3pPr>
            <a:lvl4pPr marL="1234440" indent="0">
              <a:buNone/>
              <a:defRPr sz="1400" b="1"/>
            </a:lvl4pPr>
            <a:lvl5pPr marL="1645920" indent="0">
              <a:buNone/>
              <a:defRPr sz="1400" b="1"/>
            </a:lvl5pPr>
            <a:lvl6pPr marL="2057400" indent="0">
              <a:buNone/>
              <a:defRPr sz="1400" b="1"/>
            </a:lvl6pPr>
            <a:lvl7pPr marL="2468880" indent="0">
              <a:buNone/>
              <a:defRPr sz="1400" b="1"/>
            </a:lvl7pPr>
            <a:lvl8pPr marL="2880360" indent="0">
              <a:buNone/>
              <a:defRPr sz="1400" b="1"/>
            </a:lvl8pPr>
            <a:lvl9pPr marL="3291840" indent="0">
              <a:buNone/>
              <a:defRPr sz="14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558"/>
            <a:ext cx="4040505" cy="3951923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4867" y="1534478"/>
            <a:ext cx="4041933" cy="640080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00" b="1"/>
            </a:lvl3pPr>
            <a:lvl4pPr marL="1234440" indent="0">
              <a:buNone/>
              <a:defRPr sz="1400" b="1"/>
            </a:lvl4pPr>
            <a:lvl5pPr marL="1645920" indent="0">
              <a:buNone/>
              <a:defRPr sz="1400" b="1"/>
            </a:lvl5pPr>
            <a:lvl6pPr marL="2057400" indent="0">
              <a:buNone/>
              <a:defRPr sz="1400" b="1"/>
            </a:lvl6pPr>
            <a:lvl7pPr marL="2468880" indent="0">
              <a:buNone/>
              <a:defRPr sz="1400" b="1"/>
            </a:lvl7pPr>
            <a:lvl8pPr marL="2880360" indent="0">
              <a:buNone/>
              <a:defRPr sz="1400" b="1"/>
            </a:lvl8pPr>
            <a:lvl9pPr marL="3291840" indent="0">
              <a:buNone/>
              <a:defRPr sz="14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4867" y="2174558"/>
            <a:ext cx="4041933" cy="3951923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7B527D-2A9C-4B9A-B228-201C1F7718EB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5F1642-420D-47EB-B657-0B1FA1EB5D26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DA8801-9B2B-4BE2-A8F7-E01F0CDA90EE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2892"/>
            <a:ext cx="3008948" cy="1161573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4733" y="272892"/>
            <a:ext cx="5112068" cy="5853588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4465"/>
            <a:ext cx="3008948" cy="4692015"/>
          </a:xfrm>
        </p:spPr>
        <p:txBody>
          <a:bodyPr/>
          <a:lstStyle>
            <a:lvl1pPr marL="0" indent="0">
              <a:buNone/>
              <a:defRPr sz="1300"/>
            </a:lvl1pPr>
            <a:lvl2pPr marL="411480" indent="0">
              <a:buNone/>
              <a:defRPr sz="1100"/>
            </a:lvl2pPr>
            <a:lvl3pPr marL="822960" indent="0">
              <a:buNone/>
              <a:defRPr sz="900"/>
            </a:lvl3pPr>
            <a:lvl4pPr marL="1234440" indent="0">
              <a:buNone/>
              <a:defRPr sz="800"/>
            </a:lvl4pPr>
            <a:lvl5pPr marL="1645920" indent="0">
              <a:buNone/>
              <a:defRPr sz="800"/>
            </a:lvl5pPr>
            <a:lvl6pPr marL="2057400" indent="0">
              <a:buNone/>
              <a:defRPr sz="800"/>
            </a:lvl6pPr>
            <a:lvl7pPr marL="2468880" indent="0">
              <a:buNone/>
              <a:defRPr sz="800"/>
            </a:lvl7pPr>
            <a:lvl8pPr marL="2880360" indent="0">
              <a:buNone/>
              <a:defRPr sz="800"/>
            </a:lvl8pPr>
            <a:lvl9pPr marL="3291840" indent="0">
              <a:buNone/>
              <a:defRPr sz="8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E6D317-BB47-4BA9-8636-270DCE5F9A54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07931-515E-4BF6-B538-D1DC28921599}" type="datetimeFigureOut">
              <a:rPr lang="en-US" smtClean="0"/>
              <a:pPr/>
              <a:t>4/2/2013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17B14-A034-4606-B55A-B4E3DA4CC8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1653" y="4800600"/>
            <a:ext cx="5486400" cy="567214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1653" y="612934"/>
            <a:ext cx="5486400" cy="4114800"/>
          </a:xfrm>
        </p:spPr>
        <p:txBody>
          <a:bodyPr/>
          <a:lstStyle>
            <a:lvl1pPr marL="0" indent="0">
              <a:buNone/>
              <a:defRPr sz="2900"/>
            </a:lvl1pPr>
            <a:lvl2pPr marL="411480" indent="0">
              <a:buNone/>
              <a:defRPr sz="2500"/>
            </a:lvl2pPr>
            <a:lvl3pPr marL="822960" indent="0">
              <a:buNone/>
              <a:defRPr sz="220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1653" y="5367814"/>
            <a:ext cx="5486400" cy="804386"/>
          </a:xfrm>
        </p:spPr>
        <p:txBody>
          <a:bodyPr/>
          <a:lstStyle>
            <a:lvl1pPr marL="0" indent="0">
              <a:buNone/>
              <a:defRPr sz="1300"/>
            </a:lvl1pPr>
            <a:lvl2pPr marL="411480" indent="0">
              <a:buNone/>
              <a:defRPr sz="1100"/>
            </a:lvl2pPr>
            <a:lvl3pPr marL="822960" indent="0">
              <a:buNone/>
              <a:defRPr sz="900"/>
            </a:lvl3pPr>
            <a:lvl4pPr marL="1234440" indent="0">
              <a:buNone/>
              <a:defRPr sz="800"/>
            </a:lvl4pPr>
            <a:lvl5pPr marL="1645920" indent="0">
              <a:buNone/>
              <a:defRPr sz="800"/>
            </a:lvl5pPr>
            <a:lvl6pPr marL="2057400" indent="0">
              <a:buNone/>
              <a:defRPr sz="800"/>
            </a:lvl6pPr>
            <a:lvl7pPr marL="2468880" indent="0">
              <a:buNone/>
              <a:defRPr sz="800"/>
            </a:lvl7pPr>
            <a:lvl8pPr marL="2880360" indent="0">
              <a:buNone/>
              <a:defRPr sz="800"/>
            </a:lvl8pPr>
            <a:lvl9pPr marL="3291840" indent="0">
              <a:buNone/>
              <a:defRPr sz="8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89FBD1-411E-41C4-A4DD-9DB1A4F0AE4A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BB5E10-50C4-49F9-9C4A-ED817508446B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320"/>
            <a:ext cx="2057400" cy="5852160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320"/>
            <a:ext cx="6035040" cy="5852160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230692-D75B-4A40-A8E7-6545435A1AA2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07931-515E-4BF6-B538-D1DC28921599}" type="datetimeFigureOut">
              <a:rPr lang="en-US" smtClean="0"/>
              <a:pPr/>
              <a:t>4/2/2013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17B14-A034-4606-B55A-B4E3DA4CC8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07931-515E-4BF6-B538-D1DC28921599}" type="datetimeFigureOut">
              <a:rPr lang="en-US" smtClean="0"/>
              <a:pPr/>
              <a:t>4/2/2013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17B14-A034-4606-B55A-B4E3DA4CC8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07931-515E-4BF6-B538-D1DC28921599}" type="datetimeFigureOut">
              <a:rPr lang="en-US" smtClean="0"/>
              <a:pPr/>
              <a:t>4/2/2013</a:t>
            </a:fld>
            <a:endParaRPr lang="en-US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17B14-A034-4606-B55A-B4E3DA4CC8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07931-515E-4BF6-B538-D1DC28921599}" type="datetimeFigureOut">
              <a:rPr lang="en-US" smtClean="0"/>
              <a:pPr/>
              <a:t>4/2/2013</a:t>
            </a:fld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17B14-A034-4606-B55A-B4E3DA4CC8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07931-515E-4BF6-B538-D1DC28921599}" type="datetimeFigureOut">
              <a:rPr lang="en-US" smtClean="0"/>
              <a:pPr/>
              <a:t>4/2/2013</a:t>
            </a:fld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17B14-A034-4606-B55A-B4E3DA4CC8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07931-515E-4BF6-B538-D1DC28921599}" type="datetimeFigureOut">
              <a:rPr lang="en-US" smtClean="0"/>
              <a:pPr/>
              <a:t>4/2/2013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17B14-A034-4606-B55A-B4E3DA4CC8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07931-515E-4BF6-B538-D1DC28921599}" type="datetimeFigureOut">
              <a:rPr lang="en-US" smtClean="0"/>
              <a:pPr/>
              <a:t>4/2/2013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17B14-A034-4606-B55A-B4E3DA4CC8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507931-515E-4BF6-B538-D1DC28921599}" type="datetimeFigureOut">
              <a:rPr lang="en-US" smtClean="0"/>
              <a:pPr/>
              <a:t>4/2/2013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617B14-A034-4606-B55A-B4E3DA4CC8D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32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296" tIns="41148" rIns="82296" bIns="4114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067"/>
            <a:ext cx="2133124" cy="47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677" y="6245067"/>
            <a:ext cx="2894648" cy="47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>
            <a:lvl1pPr algn="ctr">
              <a:defRPr sz="13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677" y="6245067"/>
            <a:ext cx="2133123" cy="47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9F9715E-A49B-496E-B9C0-51AC9C3E5AF7}" type="slidenum">
              <a:rPr lang="cs-CZ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1148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82296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23444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64592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08610" indent="-308610" algn="l" rtl="0" fontAlgn="base">
        <a:spcBef>
          <a:spcPct val="20000"/>
        </a:spcBef>
        <a:spcAft>
          <a:spcPct val="0"/>
        </a:spcAft>
        <a:buChar char="•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668655" indent="-257175" algn="l" rtl="0" fontAlgn="base">
        <a:spcBef>
          <a:spcPct val="20000"/>
        </a:spcBef>
        <a:spcAft>
          <a:spcPct val="0"/>
        </a:spcAft>
        <a:buChar char="–"/>
        <a:defRPr sz="2500">
          <a:solidFill>
            <a:schemeClr val="tx1"/>
          </a:solidFill>
          <a:latin typeface="+mn-lt"/>
        </a:defRPr>
      </a:lvl2pPr>
      <a:lvl3pPr marL="1028700" indent="-205740" algn="l" rtl="0" fontAlgn="base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440180" indent="-205740" algn="l" rtl="0" fontAlgn="base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</a:defRPr>
      </a:lvl4pPr>
      <a:lvl5pPr marL="1851660" indent="-205740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5pPr>
      <a:lvl6pPr marL="2263140" indent="-205740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6pPr>
      <a:lvl7pPr marL="2674620" indent="-205740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7pPr>
      <a:lvl8pPr marL="3086100" indent="-205740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8pPr>
      <a:lvl9pPr marL="3497580" indent="-205740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lassschool.cz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dbubble.com/people/ozczecho/works/84129-uluru-and-a-kangaroo" TargetMode="External"/><Relationship Id="rId7" Type="http://schemas.openxmlformats.org/officeDocument/2006/relationships/hyperlink" Target="http://www.digitalpicturezone.com/digital-pictures/13-most-exhilarating-photography-locations-in-the-world/%3e%5bcit.7.10.2012" TargetMode="External"/><Relationship Id="rId2" Type="http://schemas.openxmlformats.org/officeDocument/2006/relationships/hyperlink" Target="http://www.glassschool.cz/" TargetMode="External"/><Relationship Id="rId1" Type="http://schemas.openxmlformats.org/officeDocument/2006/relationships/slideLayout" Target="../slideLayouts/slideLayout17.xml"/><Relationship Id="rId6" Type="http://schemas.openxmlformats.org/officeDocument/2006/relationships/hyperlink" Target="http://studyabroad.wfu.edu/index.cfm?FuseAction=programs.ViewProgram&amp;Program_ID=1701&amp;Type=O&amp;sType=O" TargetMode="External"/><Relationship Id="rId5" Type="http://schemas.openxmlformats.org/officeDocument/2006/relationships/hyperlink" Target="http://cs.wikipedia.org/wiki/Soubor:Australie_politicka_mapa.png" TargetMode="External"/><Relationship Id="rId4" Type="http://schemas.openxmlformats.org/officeDocument/2006/relationships/hyperlink" Target="http://aflags.blogspot.cz/2012/06/australian-flag.html%3e%5bcit.7.10.2012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3562164"/>
            <a:ext cx="6400800" cy="644522"/>
          </a:xfrm>
        </p:spPr>
        <p:txBody>
          <a:bodyPr/>
          <a:lstStyle/>
          <a:p>
            <a:r>
              <a:rPr lang="cs-CZ" sz="1400" b="1" dirty="0" smtClean="0"/>
              <a:t>AUTOR: </a:t>
            </a:r>
            <a:r>
              <a:rPr lang="cs-CZ" dirty="0" smtClean="0">
                <a:solidFill>
                  <a:srgbClr val="000000"/>
                </a:solidFill>
              </a:rPr>
              <a:t>Mgr. Josef </a:t>
            </a:r>
            <a:r>
              <a:rPr lang="cs-CZ" dirty="0" err="1" smtClean="0">
                <a:solidFill>
                  <a:srgbClr val="000000"/>
                </a:solidFill>
              </a:rPr>
              <a:t>Zhorný</a:t>
            </a:r>
            <a:endParaRPr lang="cs-CZ" dirty="0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1007604" y="4141880"/>
            <a:ext cx="7128792" cy="42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295" tIns="41148" rIns="82295" bIns="41148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100" b="1" dirty="0">
                <a:solidFill>
                  <a:srgbClr val="000000"/>
                </a:solidFill>
              </a:rPr>
              <a:t>ANOTACE:</a:t>
            </a:r>
            <a:r>
              <a:rPr lang="cs-CZ" sz="1100" dirty="0">
                <a:solidFill>
                  <a:srgbClr val="000000"/>
                </a:solidFill>
              </a:rPr>
              <a:t> </a:t>
            </a:r>
            <a:r>
              <a:rPr lang="cs-CZ" sz="1100" dirty="0" smtClean="0">
                <a:solidFill>
                  <a:srgbClr val="000000"/>
                </a:solidFill>
              </a:rPr>
              <a:t>Prezentace s výkladem, která je doprovodným materiálem při výuce tématu Austrálie.  Výklad je doplněn  prací s textem s následnou kontrolou správných </a:t>
            </a:r>
            <a:r>
              <a:rPr lang="cs-CZ" sz="1100" dirty="0" smtClean="0">
                <a:solidFill>
                  <a:srgbClr val="000000"/>
                </a:solidFill>
              </a:rPr>
              <a:t>odpovědí.</a:t>
            </a:r>
            <a:endParaRPr lang="cs-CZ" sz="1100" dirty="0">
              <a:solidFill>
                <a:srgbClr val="000000"/>
              </a:solidFill>
            </a:endParaRP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1007604" y="4789951"/>
            <a:ext cx="7128792" cy="252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295" tIns="41148" rIns="82295" bIns="41148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100" b="1" dirty="0">
                <a:solidFill>
                  <a:srgbClr val="000000"/>
                </a:solidFill>
              </a:rPr>
              <a:t>KLÍČOVÁ SLOVA:</a:t>
            </a:r>
            <a:r>
              <a:rPr lang="cs-CZ" sz="1100" dirty="0">
                <a:solidFill>
                  <a:srgbClr val="000000"/>
                </a:solidFill>
              </a:rPr>
              <a:t> </a:t>
            </a:r>
            <a:r>
              <a:rPr lang="cs-CZ" sz="1100" dirty="0" smtClean="0">
                <a:solidFill>
                  <a:srgbClr val="000000"/>
                </a:solidFill>
              </a:rPr>
              <a:t>Austrálie, základní </a:t>
            </a:r>
            <a:r>
              <a:rPr lang="cs-CZ" sz="1100" dirty="0" smtClean="0">
                <a:solidFill>
                  <a:srgbClr val="000000"/>
                </a:solidFill>
              </a:rPr>
              <a:t>FG charakteristiky, hospodářství, zemědělství, průmysl a doprava</a:t>
            </a:r>
            <a:endParaRPr lang="cs-CZ" sz="1100" dirty="0">
              <a:solidFill>
                <a:srgbClr val="000000"/>
              </a:solidFill>
            </a:endParaRPr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685800" y="1938436"/>
            <a:ext cx="7772400" cy="1470183"/>
          </a:xfrm>
        </p:spPr>
        <p:txBody>
          <a:bodyPr/>
          <a:lstStyle/>
          <a:p>
            <a:r>
              <a:rPr lang="cs-CZ" b="1" dirty="0" smtClean="0">
                <a:solidFill>
                  <a:srgbClr val="000000"/>
                </a:solidFill>
              </a:rPr>
              <a:t>AUSTRÁLIE</a:t>
            </a:r>
            <a:endParaRPr lang="cs-CZ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007604" y="3041724"/>
            <a:ext cx="7128792" cy="575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295" tIns="41148" rIns="82295" bIns="41148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3200" b="1" dirty="0" smtClean="0">
                <a:solidFill>
                  <a:srgbClr val="000000"/>
                </a:solidFill>
              </a:rPr>
              <a:t>VY-32-INOVACE-</a:t>
            </a:r>
            <a:r>
              <a:rPr lang="cs-CZ" sz="3200" b="1" dirty="0" smtClean="0"/>
              <a:t>ZEM-223</a:t>
            </a:r>
            <a:endParaRPr lang="cs-CZ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683568" cy="6858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Nadpis 8"/>
          <p:cNvSpPr>
            <a:spLocks noGrp="1"/>
          </p:cNvSpPr>
          <p:nvPr>
            <p:ph type="title"/>
          </p:nvPr>
        </p:nvSpPr>
        <p:spPr>
          <a:xfrm>
            <a:off x="827584" y="188640"/>
            <a:ext cx="4186808" cy="490066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Hospodářství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Nadpis 8"/>
          <p:cNvSpPr txBox="1">
            <a:spLocks/>
          </p:cNvSpPr>
          <p:nvPr/>
        </p:nvSpPr>
        <p:spPr>
          <a:xfrm>
            <a:off x="683568" y="980728"/>
            <a:ext cx="8316416" cy="561662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  ekonomická velmoc Oceánie a „jižních moří“ </a:t>
            </a:r>
          </a:p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  rozvinuty všechny sféry národního hospodářství </a:t>
            </a:r>
          </a:p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  velký exportér nerostných surovin a zemědělských produktů 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dirty="0" smtClean="0"/>
              <a:t>  zejména: Japonsko, USA, Jižní Korea, Evropa </a:t>
            </a:r>
          </a:p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  nerovnoměrné rozmístění hospodářských aktivit - dominuje JV země </a:t>
            </a:r>
          </a:p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cs-CZ" dirty="0" smtClean="0"/>
          </a:p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Těžba</a:t>
            </a:r>
          </a:p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  velmi pestré a bohaté nerostné suroviny 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dirty="0" smtClean="0"/>
              <a:t>  černé uhlí (6. místo na světě): Newcastle, Queensland 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dirty="0" smtClean="0"/>
              <a:t>  železná ruda (3. místo na světě): Západní Austrálie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dirty="0" smtClean="0"/>
              <a:t>  bauxit (1. místo, 35% světové těžby): Queensland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dirty="0" smtClean="0"/>
              <a:t>  olovo (1. místo), zinek (3. místo), měď (6. místo), stříbro (4. místo)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dirty="0" smtClean="0"/>
              <a:t>  uran (2. místo): Severní teritorium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dirty="0" smtClean="0"/>
              <a:t>  zlato (3. místo) a nikl: Západní Austrálie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dirty="0" smtClean="0"/>
              <a:t>  diamanty (1. místo): Západní Austrálie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dirty="0" smtClean="0"/>
              <a:t>  rozvoj těžby ropy a zemního plynu: J Viktorie </a:t>
            </a:r>
          </a:p>
          <a:p>
            <a:pPr lvl="1">
              <a:spcBef>
                <a:spcPct val="0"/>
              </a:spcBef>
              <a:defRPr/>
            </a:pPr>
            <a:endParaRPr lang="cs-CZ" dirty="0" smtClean="0"/>
          </a:p>
        </p:txBody>
      </p:sp>
      <p:pic>
        <p:nvPicPr>
          <p:cNvPr id="7" name="Picture 2" descr="http://upload.wikimedia.org/wikipedia/commons/thumb/7/7d/Australia_%28orthographic_projection%29.svg/270px-Australia_%28orthographic_projection%29.svg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100496" y="116632"/>
            <a:ext cx="936000" cy="93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683568" cy="6858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Nadpis 8"/>
          <p:cNvSpPr>
            <a:spLocks noGrp="1"/>
          </p:cNvSpPr>
          <p:nvPr>
            <p:ph type="title"/>
          </p:nvPr>
        </p:nvSpPr>
        <p:spPr>
          <a:xfrm>
            <a:off x="827584" y="188640"/>
            <a:ext cx="4186808" cy="490066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Zemědělství 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Nadpis 8"/>
          <p:cNvSpPr txBox="1">
            <a:spLocks/>
          </p:cNvSpPr>
          <p:nvPr/>
        </p:nvSpPr>
        <p:spPr>
          <a:xfrm>
            <a:off x="683568" y="980728"/>
            <a:ext cx="8316416" cy="561662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  přestože zaměstnává pouze 5% pracujících a trpní nedostatkem vláhy, je na vysoké úrovni </a:t>
            </a:r>
          </a:p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  díky klimatické pestrosti je značně specializované</a:t>
            </a:r>
          </a:p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  přes svůj extenzivní charakter patří k nejproduktivnějším na světě</a:t>
            </a:r>
          </a:p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  symbolem australského zemědělství je chov ovcí (2. místo na světě) 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dirty="0" smtClean="0"/>
              <a:t>  zaměřeno na vlnu a maso 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dirty="0" smtClean="0"/>
              <a:t>  významný je chov skotu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dirty="0" smtClean="0"/>
              <a:t>  specialitou jsou klokaní farmy 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dirty="0" smtClean="0"/>
              <a:t>  pěstování: pšenice, ječmene, bavlny, ovoce </a:t>
            </a:r>
          </a:p>
        </p:txBody>
      </p:sp>
      <p:pic>
        <p:nvPicPr>
          <p:cNvPr id="7" name="Picture 2" descr="http://upload.wikimedia.org/wikipedia/commons/thumb/7/7d/Australia_%28orthographic_projection%29.svg/270px-Australia_%28orthographic_projection%29.svg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100496" y="116632"/>
            <a:ext cx="936000" cy="93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683568" cy="6858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1" name="Nadpis 8"/>
          <p:cNvSpPr txBox="1">
            <a:spLocks/>
          </p:cNvSpPr>
          <p:nvPr/>
        </p:nvSpPr>
        <p:spPr>
          <a:xfrm>
            <a:off x="7164288" y="6165304"/>
            <a:ext cx="2736304" cy="35165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sz="1600" b="1" dirty="0" smtClean="0"/>
              <a:t>Obr. 4   Hospodářství</a:t>
            </a:r>
            <a:endParaRPr lang="en-US" sz="1600" b="1" dirty="0"/>
          </a:p>
        </p:txBody>
      </p:sp>
      <p:pic>
        <p:nvPicPr>
          <p:cNvPr id="6" name="Picture 2" descr="http://upload.wikimedia.org/wikipedia/commons/thumb/7/7d/Australia_%28orthographic_projection%29.svg/270px-Australia_%28orthographic_projection%29.svg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100496" y="116632"/>
            <a:ext cx="936000" cy="936000"/>
          </a:xfrm>
          <a:prstGeom prst="rect">
            <a:avLst/>
          </a:prstGeom>
          <a:noFill/>
        </p:spPr>
      </p:pic>
      <p:pic>
        <p:nvPicPr>
          <p:cNvPr id="6146" name="Picture 2" descr="F:\img028.jpg"/>
          <p:cNvPicPr>
            <a:picLocks noChangeAspect="1" noChangeArrowheads="1"/>
          </p:cNvPicPr>
          <p:nvPr/>
        </p:nvPicPr>
        <p:blipFill>
          <a:blip r:embed="rId4" cstate="print"/>
          <a:srcRect l="42826" t="66968" r="7363" b="3540"/>
          <a:stretch>
            <a:fillRect/>
          </a:stretch>
        </p:blipFill>
        <p:spPr bwMode="auto">
          <a:xfrm flipH="1" flipV="1">
            <a:off x="1042500" y="764704"/>
            <a:ext cx="7057892" cy="52731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683568" cy="6858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Nadpis 8"/>
          <p:cNvSpPr>
            <a:spLocks noGrp="1"/>
          </p:cNvSpPr>
          <p:nvPr>
            <p:ph type="title"/>
          </p:nvPr>
        </p:nvSpPr>
        <p:spPr>
          <a:xfrm>
            <a:off x="827584" y="188640"/>
            <a:ext cx="6408712" cy="490066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Průmysl a doprava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Nadpis 8"/>
          <p:cNvSpPr txBox="1">
            <a:spLocks/>
          </p:cNvSpPr>
          <p:nvPr/>
        </p:nvSpPr>
        <p:spPr>
          <a:xfrm>
            <a:off x="683568" y="980728"/>
            <a:ext cx="8316416" cy="561662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Průmysl  </a:t>
            </a:r>
          </a:p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  rozvinuta všechna odvětví s dominujícím těžebním, hutnickým, strojírenským a potravinářským průmyslem </a:t>
            </a:r>
          </a:p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  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hutnictví</a:t>
            </a:r>
            <a:r>
              <a:rPr lang="cs-CZ" dirty="0" smtClean="0"/>
              <a:t>: 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dirty="0" smtClean="0"/>
              <a:t>  dominuje barevná metalurgie - výroba hliníku, olova, zinku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dirty="0" smtClean="0"/>
              <a:t>  černá metalurgie - ocel 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dirty="0" smtClean="0"/>
              <a:t>  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strojírenství</a:t>
            </a:r>
            <a:r>
              <a:rPr lang="cs-CZ" dirty="0" smtClean="0"/>
              <a:t>: 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dirty="0" smtClean="0"/>
              <a:t>  dopravní prostředky - osobní auta, letadla, lokomotivy, vagóny 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dirty="0" smtClean="0"/>
              <a:t>  zemědělské stroje 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dirty="0" smtClean="0"/>
              <a:t>  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chemie</a:t>
            </a:r>
            <a:r>
              <a:rPr lang="cs-CZ" dirty="0" smtClean="0"/>
              <a:t>: výroba kyseliny sírové, plastů, hnojiv a pneumatik 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dirty="0" smtClean="0"/>
              <a:t>  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textilní</a:t>
            </a:r>
            <a:r>
              <a:rPr lang="cs-CZ" dirty="0" smtClean="0"/>
              <a:t> 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průmysl</a:t>
            </a:r>
            <a:r>
              <a:rPr lang="cs-CZ" dirty="0" smtClean="0"/>
              <a:t>: dominující vlnařství - v produkci čisté vlny 1. na světě 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dirty="0" smtClean="0"/>
              <a:t>  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potravinářství</a:t>
            </a:r>
            <a:r>
              <a:rPr lang="cs-CZ" dirty="0" smtClean="0"/>
              <a:t>: export - maso, mléko, mouka, pivo, konzervované ovoce, cukr </a:t>
            </a:r>
          </a:p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cs-CZ" dirty="0" smtClean="0"/>
          </a:p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Doprava</a:t>
            </a:r>
          </a:p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  rozhodující je silniční, námořní a letecká doprava </a:t>
            </a:r>
          </a:p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  silniční doprava slouží zejména k přepravě nákladů - tzv. autovlaky (tahače s přívěsy) </a:t>
            </a:r>
          </a:p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  železniční doprava disponuje jedinou transkontinentální tratí Perth - Sydney </a:t>
            </a:r>
          </a:p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  letecká doprava slouží pro spojení vnitrozemí a s ostatními kontinenty </a:t>
            </a:r>
          </a:p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  námořní doprava slouží zejména pro export surovin (přístavy Newcastle, Sydney, Melbourne) </a:t>
            </a:r>
          </a:p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cs-CZ" dirty="0" smtClean="0"/>
          </a:p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cs-CZ" dirty="0" smtClean="0"/>
          </a:p>
        </p:txBody>
      </p:sp>
      <p:pic>
        <p:nvPicPr>
          <p:cNvPr id="7" name="Picture 2" descr="http://upload.wikimedia.org/wikipedia/commons/thumb/7/7d/Australia_%28orthographic_projection%29.svg/270px-Australia_%28orthographic_projection%29.svg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100496" y="116632"/>
            <a:ext cx="936000" cy="93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07504" y="44624"/>
            <a:ext cx="8229600" cy="562074"/>
          </a:xfrm>
        </p:spPr>
        <p:txBody>
          <a:bodyPr>
            <a:normAutofit/>
          </a:bodyPr>
          <a:lstStyle/>
          <a:p>
            <a:pPr algn="l"/>
            <a:r>
              <a:rPr lang="cs-CZ" sz="2000" b="1" dirty="0" smtClean="0">
                <a:latin typeface="Arial Narrow" pitchFamily="34" charset="0"/>
              </a:rPr>
              <a:t>Doplň slova do textu: </a:t>
            </a:r>
            <a:endParaRPr lang="cs-CZ" sz="2000" b="1" dirty="0">
              <a:latin typeface="Arial Narrow" pitchFamily="34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251520" y="836712"/>
            <a:ext cx="8435280" cy="52894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800" dirty="0" smtClean="0"/>
              <a:t>V současné době žije v Austrálii přibližně </a:t>
            </a:r>
            <a:r>
              <a:rPr lang="cs-CZ" sz="1800" b="1" u="sng" dirty="0" smtClean="0"/>
              <a:t>……</a:t>
            </a:r>
            <a:r>
              <a:rPr lang="cs-CZ" sz="1800" dirty="0" smtClean="0"/>
              <a:t> milionů </a:t>
            </a:r>
          </a:p>
          <a:p>
            <a:pPr marL="0" indent="0">
              <a:buNone/>
            </a:pPr>
            <a:r>
              <a:rPr lang="cs-CZ" sz="1800" dirty="0" smtClean="0"/>
              <a:t>obyvatel převážně britského a irského původu. </a:t>
            </a:r>
          </a:p>
          <a:p>
            <a:pPr marL="0" indent="0">
              <a:buNone/>
            </a:pPr>
            <a:r>
              <a:rPr lang="cs-CZ" sz="1800" dirty="0" smtClean="0"/>
              <a:t>Rozmístění obyvatelstva je velmi nerovnoměrné. </a:t>
            </a:r>
          </a:p>
          <a:p>
            <a:pPr marL="0" indent="0">
              <a:buNone/>
            </a:pPr>
            <a:r>
              <a:rPr lang="cs-CZ" sz="1800" dirty="0" smtClean="0"/>
              <a:t>Většina obyvatel žije při </a:t>
            </a:r>
            <a:r>
              <a:rPr lang="cs-CZ" sz="1800" b="1" u="sng" dirty="0" smtClean="0"/>
              <a:t>……………</a:t>
            </a:r>
            <a:r>
              <a:rPr lang="cs-CZ" sz="1800" dirty="0" smtClean="0"/>
              <a:t> a jihovýchodním pobřeží, </a:t>
            </a:r>
          </a:p>
          <a:p>
            <a:pPr marL="0" indent="0">
              <a:buNone/>
            </a:pPr>
            <a:r>
              <a:rPr lang="cs-CZ" sz="1800" dirty="0" smtClean="0"/>
              <a:t>protože je zde nejpříhodnější podnebí. Městské obyvatelstvo </a:t>
            </a:r>
          </a:p>
          <a:p>
            <a:pPr marL="0" indent="0">
              <a:buNone/>
            </a:pPr>
            <a:r>
              <a:rPr lang="cs-CZ" sz="1800" dirty="0" smtClean="0"/>
              <a:t>převládá nad venkovským. Největšími australskými městy </a:t>
            </a:r>
          </a:p>
          <a:p>
            <a:pPr marL="0" indent="0">
              <a:buNone/>
            </a:pPr>
            <a:r>
              <a:rPr lang="cs-CZ" sz="1800" dirty="0" smtClean="0"/>
              <a:t>jsou </a:t>
            </a:r>
            <a:r>
              <a:rPr lang="cs-CZ" sz="1800" b="1" u="sng" dirty="0" smtClean="0"/>
              <a:t>…………… </a:t>
            </a:r>
            <a:r>
              <a:rPr lang="cs-CZ" sz="1800" dirty="0" smtClean="0"/>
              <a:t>(4,6 mil. obyvatel) a Melbourne (</a:t>
            </a:r>
            <a:r>
              <a:rPr lang="cs-CZ" sz="1800" b="1" u="sng" dirty="0" smtClean="0"/>
              <a:t>……</a:t>
            </a:r>
            <a:r>
              <a:rPr lang="cs-CZ" sz="1800" dirty="0" smtClean="0"/>
              <a:t> mil. obyvatel). Hlavní město </a:t>
            </a:r>
            <a:r>
              <a:rPr lang="cs-CZ" sz="1800" b="1" u="sng" dirty="0" smtClean="0"/>
              <a:t>……………</a:t>
            </a:r>
            <a:r>
              <a:rPr lang="cs-CZ" sz="1800" dirty="0" smtClean="0"/>
              <a:t> bylo vybudováno v roce 1908 jako zcela nové sídlo vlády, státních institucí a úřadů. Další velká města jsou zároveň významnými přístavy - </a:t>
            </a:r>
            <a:r>
              <a:rPr lang="cs-CZ" sz="1800" b="1" u="sng" dirty="0" smtClean="0"/>
              <a:t>……………</a:t>
            </a:r>
            <a:r>
              <a:rPr lang="cs-CZ" sz="1800" dirty="0" smtClean="0"/>
              <a:t>, </a:t>
            </a:r>
            <a:r>
              <a:rPr lang="cs-CZ" sz="1800" b="1" u="sng" dirty="0" smtClean="0"/>
              <a:t>……………</a:t>
            </a:r>
            <a:r>
              <a:rPr lang="cs-CZ" sz="1800" dirty="0" smtClean="0"/>
              <a:t> a </a:t>
            </a:r>
            <a:r>
              <a:rPr lang="cs-CZ" sz="1800" b="1" u="sng" dirty="0" smtClean="0"/>
              <a:t>……………</a:t>
            </a:r>
            <a:r>
              <a:rPr lang="cs-CZ" sz="1800" dirty="0" smtClean="0"/>
              <a:t> .</a:t>
            </a:r>
          </a:p>
          <a:p>
            <a:pPr marL="0" indent="0">
              <a:buNone/>
            </a:pPr>
            <a:r>
              <a:rPr lang="cs-CZ" sz="1800" dirty="0" smtClean="0"/>
              <a:t>Úředním jazykem v Austrálii je </a:t>
            </a:r>
            <a:r>
              <a:rPr lang="cs-CZ" sz="1800" b="1" u="sng" dirty="0" smtClean="0"/>
              <a:t>……………</a:t>
            </a:r>
            <a:r>
              <a:rPr lang="cs-CZ" sz="1800" dirty="0" smtClean="0"/>
              <a:t> . </a:t>
            </a:r>
            <a:endParaRPr lang="cs-CZ" sz="1800" dirty="0"/>
          </a:p>
        </p:txBody>
      </p:sp>
      <p:pic>
        <p:nvPicPr>
          <p:cNvPr id="5" name="Picture 4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6416" y="5733256"/>
            <a:ext cx="650063" cy="88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756592" y="3933416"/>
            <a:ext cx="4680520" cy="36000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5453259" y="-531441"/>
            <a:ext cx="4375325" cy="306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07504" y="44624"/>
            <a:ext cx="8229600" cy="562074"/>
          </a:xfrm>
        </p:spPr>
        <p:txBody>
          <a:bodyPr>
            <a:normAutofit/>
          </a:bodyPr>
          <a:lstStyle/>
          <a:p>
            <a:pPr algn="l"/>
            <a:r>
              <a:rPr lang="cs-CZ" sz="2000" b="1" dirty="0" smtClean="0">
                <a:latin typeface="Arial Narrow" pitchFamily="34" charset="0"/>
              </a:rPr>
              <a:t>Doplň slova do textu: </a:t>
            </a:r>
            <a:endParaRPr lang="cs-CZ" sz="2000" b="1" dirty="0">
              <a:latin typeface="Arial Narrow" pitchFamily="34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251520" y="836712"/>
            <a:ext cx="8435280" cy="52894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800" dirty="0" smtClean="0"/>
              <a:t>V současné době žije v Austrálii přibližně </a:t>
            </a:r>
            <a:r>
              <a:rPr lang="cs-CZ" sz="1800" b="1" u="sng" dirty="0" smtClean="0"/>
              <a:t>22</a:t>
            </a:r>
            <a:r>
              <a:rPr lang="cs-CZ" sz="1800" dirty="0" smtClean="0"/>
              <a:t> milionů </a:t>
            </a:r>
          </a:p>
          <a:p>
            <a:pPr marL="0" indent="0">
              <a:buNone/>
            </a:pPr>
            <a:r>
              <a:rPr lang="cs-CZ" sz="1800" dirty="0" smtClean="0"/>
              <a:t>obyvatel převážně britského a irského původu. </a:t>
            </a:r>
          </a:p>
          <a:p>
            <a:pPr marL="0" indent="0">
              <a:buNone/>
            </a:pPr>
            <a:r>
              <a:rPr lang="cs-CZ" sz="1800" dirty="0" smtClean="0"/>
              <a:t>Rozmístění obyvatelstva je velmi nerovnoměrné. </a:t>
            </a:r>
          </a:p>
          <a:p>
            <a:pPr marL="0" indent="0">
              <a:buNone/>
            </a:pPr>
            <a:r>
              <a:rPr lang="cs-CZ" sz="1800" dirty="0" smtClean="0"/>
              <a:t>Většina obyvatel žije při </a:t>
            </a:r>
            <a:r>
              <a:rPr lang="cs-CZ" sz="1800" b="1" u="sng" dirty="0" smtClean="0"/>
              <a:t>východním</a:t>
            </a:r>
            <a:r>
              <a:rPr lang="cs-CZ" sz="1800" dirty="0" smtClean="0"/>
              <a:t> a jihovýchodním pobřeží, </a:t>
            </a:r>
          </a:p>
          <a:p>
            <a:pPr marL="0" indent="0">
              <a:buNone/>
            </a:pPr>
            <a:r>
              <a:rPr lang="cs-CZ" sz="1800" dirty="0" smtClean="0"/>
              <a:t>protože je zde nejpříhodnější podnebí. Městské obyvatelstvo </a:t>
            </a:r>
          </a:p>
          <a:p>
            <a:pPr marL="0" indent="0">
              <a:buNone/>
            </a:pPr>
            <a:r>
              <a:rPr lang="cs-CZ" sz="1800" dirty="0" smtClean="0"/>
              <a:t>převládá nad venkovským. Největšími australskými městy </a:t>
            </a:r>
          </a:p>
          <a:p>
            <a:pPr marL="0" indent="0">
              <a:buNone/>
            </a:pPr>
            <a:r>
              <a:rPr lang="cs-CZ" sz="1800" dirty="0" smtClean="0"/>
              <a:t>jsou </a:t>
            </a:r>
            <a:r>
              <a:rPr lang="cs-CZ" sz="1800" b="1" u="sng" dirty="0" smtClean="0"/>
              <a:t>Sydney</a:t>
            </a:r>
            <a:r>
              <a:rPr lang="cs-CZ" sz="1800" dirty="0" smtClean="0"/>
              <a:t> (4,6 mil. obyvatel) a Melbourne (</a:t>
            </a:r>
            <a:r>
              <a:rPr lang="cs-CZ" sz="1800" b="1" u="sng" dirty="0" smtClean="0"/>
              <a:t>4,1</a:t>
            </a:r>
            <a:r>
              <a:rPr lang="cs-CZ" sz="1800" dirty="0" smtClean="0"/>
              <a:t> mil. obyvatel). Hlavní město </a:t>
            </a:r>
            <a:r>
              <a:rPr lang="cs-CZ" sz="1800" b="1" u="sng" dirty="0" err="1" smtClean="0"/>
              <a:t>Canberra</a:t>
            </a:r>
            <a:r>
              <a:rPr lang="cs-CZ" sz="1800" b="1" dirty="0" smtClean="0"/>
              <a:t> </a:t>
            </a:r>
            <a:r>
              <a:rPr lang="cs-CZ" sz="1800" dirty="0" smtClean="0"/>
              <a:t>bylo vybudováno v roce 1908 jako zcela nové sídlo vlády, státních institucí a úřadů. Další velká města jsou zároveň významnými přístavy - </a:t>
            </a:r>
            <a:r>
              <a:rPr lang="cs-CZ" sz="1800" b="1" u="sng" dirty="0" smtClean="0"/>
              <a:t>Adelaide</a:t>
            </a:r>
            <a:r>
              <a:rPr lang="cs-CZ" sz="1800" dirty="0" smtClean="0"/>
              <a:t>, </a:t>
            </a:r>
            <a:r>
              <a:rPr lang="cs-CZ" sz="1800" b="1" u="sng" dirty="0" smtClean="0"/>
              <a:t>Brisbane </a:t>
            </a:r>
            <a:r>
              <a:rPr lang="cs-CZ" sz="1800" dirty="0" smtClean="0"/>
              <a:t>a </a:t>
            </a:r>
            <a:r>
              <a:rPr lang="cs-CZ" sz="1800" b="1" u="sng" dirty="0" smtClean="0"/>
              <a:t>Perth</a:t>
            </a:r>
            <a:r>
              <a:rPr lang="cs-CZ" sz="1800" dirty="0" smtClean="0"/>
              <a:t>.</a:t>
            </a:r>
          </a:p>
          <a:p>
            <a:pPr marL="0" indent="0">
              <a:buNone/>
            </a:pPr>
            <a:r>
              <a:rPr lang="cs-CZ" sz="1800" dirty="0" smtClean="0"/>
              <a:t>Úředním jazykem v Austrálii je </a:t>
            </a:r>
            <a:r>
              <a:rPr lang="cs-CZ" sz="1800" b="1" u="sng" dirty="0" smtClean="0"/>
              <a:t>angličtina</a:t>
            </a:r>
            <a:r>
              <a:rPr lang="cs-CZ" sz="1800" dirty="0" smtClean="0"/>
              <a:t>. </a:t>
            </a:r>
            <a:endParaRPr lang="cs-CZ" sz="1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56592" y="3933416"/>
            <a:ext cx="4680520" cy="36000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5453259" y="-531441"/>
            <a:ext cx="4375325" cy="306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POUŽITÉ ZDROJE:</a:t>
            </a:r>
            <a:endParaRPr lang="cs-CZ" dirty="0"/>
          </a:p>
        </p:txBody>
      </p:sp>
      <p:sp>
        <p:nvSpPr>
          <p:cNvPr id="4104" name="Text Box 8">
            <a:hlinkClick r:id="rId3"/>
          </p:cNvPr>
          <p:cNvSpPr txBox="1">
            <a:spLocks noChangeArrowheads="1"/>
          </p:cNvSpPr>
          <p:nvPr/>
        </p:nvSpPr>
        <p:spPr bwMode="auto">
          <a:xfrm>
            <a:off x="3405472" y="4919566"/>
            <a:ext cx="2318862" cy="29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295" tIns="41148" rIns="82295" bIns="41148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400" dirty="0">
                <a:solidFill>
                  <a:srgbClr val="FF0000"/>
                </a:solidFill>
                <a:latin typeface="Arial - 20"/>
                <a:hlinkClick r:id="rId3"/>
              </a:rPr>
              <a:t>www.</a:t>
            </a:r>
            <a:r>
              <a:rPr lang="cs-CZ" sz="1400" dirty="0" err="1">
                <a:solidFill>
                  <a:srgbClr val="FF0000"/>
                </a:solidFill>
                <a:latin typeface="Arial - 20"/>
                <a:hlinkClick r:id="rId3"/>
              </a:rPr>
              <a:t>glassschool.cz</a:t>
            </a:r>
            <a:endParaRPr lang="cs-CZ" sz="1400" dirty="0">
              <a:solidFill>
                <a:srgbClr val="FF0000"/>
              </a:solidFill>
              <a:latin typeface="Arial - 2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251520" y="1268760"/>
            <a:ext cx="842493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sz="1400" dirty="0" smtClean="0">
                <a:solidFill>
                  <a:srgbClr val="000000"/>
                </a:solidFill>
              </a:rPr>
              <a:t>  ANDĚL, J. - MAREŠ, R. </a:t>
            </a:r>
            <a:r>
              <a:rPr lang="cs-CZ" sz="1400" i="1" dirty="0" smtClean="0"/>
              <a:t>"Nový svět" - Amerika, Austrálie a Oceánie : encyklopedický přehled zemí.</a:t>
            </a:r>
            <a:r>
              <a:rPr lang="cs-CZ" sz="1400" i="1" dirty="0" smtClean="0">
                <a:solidFill>
                  <a:srgbClr val="000000"/>
                </a:solidFill>
              </a:rPr>
              <a:t>  </a:t>
            </a:r>
          </a:p>
          <a:p>
            <a:pPr>
              <a:spcBef>
                <a:spcPct val="0"/>
              </a:spcBef>
              <a:defRPr/>
            </a:pPr>
            <a:r>
              <a:rPr lang="cs-CZ" sz="1400" i="1" dirty="0" smtClean="0">
                <a:solidFill>
                  <a:srgbClr val="000000"/>
                </a:solidFill>
              </a:rPr>
              <a:t>  1</a:t>
            </a:r>
            <a:r>
              <a:rPr lang="cs-CZ" sz="1400" dirty="0" smtClean="0">
                <a:solidFill>
                  <a:srgbClr val="000000"/>
                </a:solidFill>
              </a:rPr>
              <a:t>. </a:t>
            </a:r>
            <a:r>
              <a:rPr lang="cs-CZ" sz="1400" dirty="0" err="1" smtClean="0">
                <a:solidFill>
                  <a:srgbClr val="000000"/>
                </a:solidFill>
              </a:rPr>
              <a:t>vyd</a:t>
            </a:r>
            <a:r>
              <a:rPr lang="cs-CZ" sz="1400" dirty="0" smtClean="0">
                <a:solidFill>
                  <a:srgbClr val="000000"/>
                </a:solidFill>
              </a:rPr>
              <a:t>. Olomouc : Nakladatelství Olomouc, 2000. 283 s. </a:t>
            </a:r>
            <a:r>
              <a:rPr lang="cs-CZ" sz="1400" dirty="0" smtClean="0"/>
              <a:t>ISBN 80-7182-113-6</a:t>
            </a:r>
            <a:r>
              <a:rPr lang="cs-CZ" sz="1400" smtClean="0"/>
              <a:t>. </a:t>
            </a:r>
            <a:endParaRPr lang="cs-CZ" sz="1400" dirty="0" smtClean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sz="1400" dirty="0" smtClean="0">
                <a:solidFill>
                  <a:srgbClr val="000000"/>
                </a:solidFill>
              </a:rPr>
              <a:t>  BIČÍK, I. a kol. </a:t>
            </a:r>
            <a:r>
              <a:rPr lang="cs-CZ" sz="1400" i="1" dirty="0" smtClean="0">
                <a:solidFill>
                  <a:srgbClr val="000000"/>
                </a:solidFill>
              </a:rPr>
              <a:t>Regionální zeměpis světadílů: učebnice zeměpisu pro střední školy. </a:t>
            </a:r>
            <a:r>
              <a:rPr lang="cs-CZ" sz="1400" dirty="0" smtClean="0">
                <a:solidFill>
                  <a:srgbClr val="000000"/>
                </a:solidFill>
              </a:rPr>
              <a:t>1. </a:t>
            </a:r>
            <a:r>
              <a:rPr lang="cs-CZ" sz="1400" dirty="0" err="1" smtClean="0">
                <a:solidFill>
                  <a:srgbClr val="000000"/>
                </a:solidFill>
              </a:rPr>
              <a:t>vyd</a:t>
            </a:r>
            <a:r>
              <a:rPr lang="cs-CZ" sz="1400" dirty="0" smtClean="0">
                <a:solidFill>
                  <a:srgbClr val="000000"/>
                </a:solidFill>
              </a:rPr>
              <a:t>. Praha : Nakladatelství České geografické společnosti, 2000. 135 s. ISBN 80-86034-43-7. 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sz="1400" dirty="0" smtClean="0">
                <a:solidFill>
                  <a:srgbClr val="000000"/>
                </a:solidFill>
              </a:rPr>
              <a:t>  VOŽENÍLEK, V. - DEMEK, J. </a:t>
            </a:r>
            <a:r>
              <a:rPr lang="cs-CZ" sz="1400" i="1" dirty="0" smtClean="0">
                <a:solidFill>
                  <a:srgbClr val="000000"/>
                </a:solidFill>
              </a:rPr>
              <a:t>Zeměpis. 2, Zeměpis oceánů a světadílů. 1, Atlantský oceán, Afrika, Indický oceán, Tichý oceán, Austrálie a Oceánie, Severní ledový oceán, Arktida a Antarktida.  </a:t>
            </a:r>
            <a:r>
              <a:rPr lang="cs-CZ" sz="1400" dirty="0" smtClean="0">
                <a:solidFill>
                  <a:srgbClr val="000000"/>
                </a:solidFill>
              </a:rPr>
              <a:t>Olomouc: </a:t>
            </a:r>
            <a:r>
              <a:rPr lang="cs-CZ" sz="1400" dirty="0" err="1" smtClean="0">
                <a:solidFill>
                  <a:srgbClr val="000000"/>
                </a:solidFill>
              </a:rPr>
              <a:t>Prodos</a:t>
            </a:r>
            <a:r>
              <a:rPr lang="cs-CZ" sz="1400" dirty="0" smtClean="0">
                <a:solidFill>
                  <a:srgbClr val="000000"/>
                </a:solidFill>
              </a:rPr>
              <a:t>, 2001. 58 s.  ISBN 80-7230-099-7.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endParaRPr lang="cs-CZ" sz="1400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POUŽITÉ ZDROJE:</a:t>
            </a:r>
            <a:endParaRPr lang="cs-CZ" dirty="0"/>
          </a:p>
        </p:txBody>
      </p:sp>
      <p:sp>
        <p:nvSpPr>
          <p:cNvPr id="4104" name="Text Box 8">
            <a:hlinkClick r:id="rId2"/>
          </p:cNvPr>
          <p:cNvSpPr txBox="1">
            <a:spLocks noChangeArrowheads="1"/>
          </p:cNvSpPr>
          <p:nvPr/>
        </p:nvSpPr>
        <p:spPr bwMode="auto">
          <a:xfrm>
            <a:off x="3405472" y="4919566"/>
            <a:ext cx="2318862" cy="29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295" tIns="41148" rIns="82295" bIns="41148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400" dirty="0">
                <a:solidFill>
                  <a:srgbClr val="FF0000"/>
                </a:solidFill>
                <a:latin typeface="Arial - 20"/>
                <a:hlinkClick r:id="rId2"/>
              </a:rPr>
              <a:t>www.</a:t>
            </a:r>
            <a:r>
              <a:rPr lang="cs-CZ" sz="1400" dirty="0" err="1">
                <a:solidFill>
                  <a:srgbClr val="FF0000"/>
                </a:solidFill>
                <a:latin typeface="Arial - 20"/>
                <a:hlinkClick r:id="rId2"/>
              </a:rPr>
              <a:t>glassschool.cz</a:t>
            </a:r>
            <a:endParaRPr lang="cs-CZ" sz="1400" dirty="0">
              <a:solidFill>
                <a:srgbClr val="FF0000"/>
              </a:solidFill>
              <a:latin typeface="Arial - 20"/>
            </a:endParaRPr>
          </a:p>
        </p:txBody>
      </p:sp>
      <p:sp>
        <p:nvSpPr>
          <p:cNvPr id="5" name="Nadpis 8"/>
          <p:cNvSpPr txBox="1">
            <a:spLocks/>
          </p:cNvSpPr>
          <p:nvPr/>
        </p:nvSpPr>
        <p:spPr>
          <a:xfrm>
            <a:off x="216024" y="1268760"/>
            <a:ext cx="8316416" cy="439248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/>
          <a:p>
            <a:pPr marL="92075" indent="-92075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sz="1200" dirty="0" smtClean="0"/>
              <a:t> Titulní strana URL&lt;</a:t>
            </a:r>
            <a:r>
              <a:rPr lang="cs-CZ" sz="1200" dirty="0" smtClean="0">
                <a:hlinkClick r:id="rId3"/>
              </a:rPr>
              <a:t> http://www.</a:t>
            </a:r>
            <a:r>
              <a:rPr lang="cs-CZ" sz="1200" dirty="0" err="1" smtClean="0">
                <a:hlinkClick r:id="rId3"/>
              </a:rPr>
              <a:t>redbubble.com</a:t>
            </a:r>
            <a:r>
              <a:rPr lang="cs-CZ" sz="1200" dirty="0" smtClean="0">
                <a:hlinkClick r:id="rId3"/>
              </a:rPr>
              <a:t>/</a:t>
            </a:r>
            <a:r>
              <a:rPr lang="cs-CZ" sz="1200" dirty="0" err="1" smtClean="0">
                <a:hlinkClick r:id="rId3"/>
              </a:rPr>
              <a:t>people</a:t>
            </a:r>
            <a:r>
              <a:rPr lang="cs-CZ" sz="1200" dirty="0" smtClean="0">
                <a:hlinkClick r:id="rId3"/>
              </a:rPr>
              <a:t>/</a:t>
            </a:r>
            <a:r>
              <a:rPr lang="cs-CZ" sz="1200" dirty="0" err="1" smtClean="0">
                <a:hlinkClick r:id="rId3"/>
              </a:rPr>
              <a:t>ozczecho</a:t>
            </a:r>
            <a:r>
              <a:rPr lang="cs-CZ" sz="1200" dirty="0" smtClean="0">
                <a:hlinkClick r:id="rId3"/>
              </a:rPr>
              <a:t>/</a:t>
            </a:r>
            <a:r>
              <a:rPr lang="cs-CZ" sz="1200" dirty="0" err="1" smtClean="0">
                <a:hlinkClick r:id="rId3"/>
              </a:rPr>
              <a:t>works</a:t>
            </a:r>
            <a:r>
              <a:rPr lang="cs-CZ" sz="1200" dirty="0" smtClean="0">
                <a:hlinkClick r:id="rId3"/>
              </a:rPr>
              <a:t>/84129-</a:t>
            </a:r>
            <a:r>
              <a:rPr lang="cs-CZ" sz="1200" dirty="0" err="1" smtClean="0">
                <a:hlinkClick r:id="rId3"/>
              </a:rPr>
              <a:t>uluru</a:t>
            </a:r>
            <a:r>
              <a:rPr lang="cs-CZ" sz="1200" dirty="0" smtClean="0">
                <a:hlinkClick r:id="rId3"/>
              </a:rPr>
              <a:t>-</a:t>
            </a:r>
            <a:r>
              <a:rPr lang="cs-CZ" sz="1200" dirty="0" err="1" smtClean="0">
                <a:hlinkClick r:id="rId3"/>
              </a:rPr>
              <a:t>and</a:t>
            </a:r>
            <a:r>
              <a:rPr lang="cs-CZ" sz="1200" dirty="0" smtClean="0">
                <a:hlinkClick r:id="rId3"/>
              </a:rPr>
              <a:t>-a-</a:t>
            </a:r>
            <a:r>
              <a:rPr lang="cs-CZ" sz="1200" dirty="0" err="1" smtClean="0">
                <a:hlinkClick r:id="rId3"/>
              </a:rPr>
              <a:t>kangaroo</a:t>
            </a:r>
            <a:r>
              <a:rPr lang="cs-CZ" sz="1200" dirty="0" smtClean="0"/>
              <a:t>&gt;[cit.7.10.2012]</a:t>
            </a:r>
          </a:p>
          <a:p>
            <a:pPr marL="92075" indent="-92075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sz="1200" dirty="0" smtClean="0"/>
              <a:t> Slide č. 2  URL&lt; </a:t>
            </a:r>
            <a:r>
              <a:rPr lang="cs-CZ" sz="1200" dirty="0" smtClean="0">
                <a:hlinkClick r:id="rId4"/>
              </a:rPr>
              <a:t>http://aflags.blogspot.cz/2012/06/australian-flag.html</a:t>
            </a:r>
            <a:r>
              <a:rPr lang="cs-CZ" sz="1200" dirty="0" smtClean="0"/>
              <a:t>&gt;[cit.7.10.2012]</a:t>
            </a:r>
          </a:p>
          <a:p>
            <a:pPr marL="92075" indent="-92075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sz="1200" dirty="0" smtClean="0"/>
              <a:t>Obr. 1 VOŽENÍLEK, V. - DEMEK, J. </a:t>
            </a:r>
            <a:r>
              <a:rPr lang="cs-CZ" sz="1200" i="1" dirty="0" smtClean="0"/>
              <a:t>Zeměpis. 2, Zeměpis oceánů a světadílů. 1, Atlantský oceán, Afrika, Indický oceán, Tichý oceán, Austrálie a Oceánie, Severní ledový oceán, Arktida a Antarktida.  </a:t>
            </a:r>
            <a:r>
              <a:rPr lang="cs-CZ" sz="1200" dirty="0" smtClean="0"/>
              <a:t>Olomouc: </a:t>
            </a:r>
            <a:r>
              <a:rPr lang="cs-CZ" sz="1200" dirty="0" err="1" smtClean="0"/>
              <a:t>Prodos</a:t>
            </a:r>
            <a:r>
              <a:rPr lang="cs-CZ" sz="1200" dirty="0" smtClean="0"/>
              <a:t>, 2001. ISBN 80-7230-099-7. str. 46.</a:t>
            </a:r>
          </a:p>
          <a:p>
            <a:pPr marL="92075" indent="-92075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sz="1200" dirty="0" smtClean="0"/>
              <a:t>Obr. 2 VOŽENÍLEK, V. - DEMEK, J. </a:t>
            </a:r>
            <a:r>
              <a:rPr lang="cs-CZ" sz="1200" i="1" dirty="0" smtClean="0"/>
              <a:t>Zeměpis. 2, Zeměpis oceánů a světadílů. 1, Atlantský oceán, Afrika, Indický oceán, Tichý oceán, Austrálie a Oceánie, Severní ledový oceán, Arktida a Antarktida.  </a:t>
            </a:r>
            <a:r>
              <a:rPr lang="cs-CZ" sz="1200" dirty="0" smtClean="0"/>
              <a:t>Olomouc: </a:t>
            </a:r>
            <a:r>
              <a:rPr lang="cs-CZ" sz="1200" dirty="0" err="1" smtClean="0"/>
              <a:t>Prodos</a:t>
            </a:r>
            <a:r>
              <a:rPr lang="cs-CZ" sz="1200" dirty="0" smtClean="0"/>
              <a:t>, 2001. ISBN 80-7230-099-7. str. 47.</a:t>
            </a:r>
          </a:p>
          <a:p>
            <a:pPr marL="92075" indent="-92075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sz="1200" dirty="0" smtClean="0"/>
              <a:t>Obr. 3 URL&lt;</a:t>
            </a:r>
            <a:r>
              <a:rPr lang="en-US" sz="1200" dirty="0" smtClean="0"/>
              <a:t> </a:t>
            </a:r>
            <a:r>
              <a:rPr lang="en-US" sz="1200" dirty="0" smtClean="0">
                <a:hlinkClick r:id="rId5"/>
              </a:rPr>
              <a:t>http://cs.wikipedia.org/wiki/Soubor:Australie_politicka_mapa.png</a:t>
            </a:r>
            <a:r>
              <a:rPr lang="cs-CZ" sz="1200" dirty="0" smtClean="0"/>
              <a:t>&gt;[cit.7.10.2012]</a:t>
            </a:r>
          </a:p>
          <a:p>
            <a:pPr marL="92075" indent="-92075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sz="1200" dirty="0" smtClean="0"/>
              <a:t>Obr. 4 VOŽENÍLEK, V. - DEMEK, J. </a:t>
            </a:r>
            <a:r>
              <a:rPr lang="cs-CZ" sz="1200" i="1" dirty="0" smtClean="0"/>
              <a:t>Zeměpis. 2, Zeměpis oceánů a světadílů. 1, Atlantský oceán, Afrika, Indický oceán, Tichý oceán, Austrálie a Oceánie, Severní ledový oceán, Arktida a Antarktida.  </a:t>
            </a:r>
            <a:r>
              <a:rPr lang="cs-CZ" sz="1200" dirty="0" smtClean="0"/>
              <a:t>Olomouc: </a:t>
            </a:r>
            <a:r>
              <a:rPr lang="cs-CZ" sz="1200" dirty="0" err="1" smtClean="0"/>
              <a:t>Prodos</a:t>
            </a:r>
            <a:r>
              <a:rPr lang="cs-CZ" sz="1200" dirty="0" smtClean="0"/>
              <a:t>, 2001. ISBN 80-7230-099-7. str. 50.</a:t>
            </a:r>
          </a:p>
          <a:p>
            <a:pPr marL="92075" indent="-92075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sz="1200" dirty="0" smtClean="0"/>
              <a:t>Slide č. 14, 15 a URL&lt;</a:t>
            </a:r>
            <a:r>
              <a:rPr lang="en-US" sz="1200" dirty="0" smtClean="0">
                <a:hlinkClick r:id="rId6"/>
              </a:rPr>
              <a:t>http://studyabroad.wfu.edu/index.cfm?FuseAction=programs.ViewProgram&amp;Program_ID=1701&amp;Type=O&amp;sType=O</a:t>
            </a:r>
            <a:r>
              <a:rPr lang="cs-CZ" sz="1200" dirty="0" smtClean="0"/>
              <a:t>&gt;[cit.7.10.2012]</a:t>
            </a:r>
          </a:p>
          <a:p>
            <a:pPr marL="92075" indent="-92075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sz="1200" dirty="0" smtClean="0"/>
              <a:t>Slide č. 14, 15 b URL&lt;</a:t>
            </a:r>
            <a:r>
              <a:rPr lang="en-US" sz="1200" dirty="0" smtClean="0"/>
              <a:t> </a:t>
            </a:r>
            <a:r>
              <a:rPr lang="en-US" sz="1200" dirty="0" smtClean="0">
                <a:hlinkClick r:id="rId7"/>
              </a:rPr>
              <a:t>http://www.digitalpicturezone.com/digital-pictures/13-most-exhilarating-photography-locations-in-the-world/</a:t>
            </a:r>
            <a:r>
              <a:rPr lang="cs-CZ" sz="1200" dirty="0" smtClean="0"/>
              <a:t>&gt;[cit.7.10.2012]</a:t>
            </a:r>
          </a:p>
          <a:p>
            <a:pPr marL="92075" indent="-92075">
              <a:spcBef>
                <a:spcPct val="0"/>
              </a:spcBef>
              <a:buFont typeface="Arial" pitchFamily="34" charset="0"/>
              <a:buChar char="•"/>
              <a:defRPr/>
            </a:pPr>
            <a:endParaRPr lang="cs-CZ" sz="1200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9698" name="Picture 2" descr="http://ih1.redbubble.net/image.3294921.4129/flat,550x550,075,f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" y="0"/>
            <a:ext cx="9180512" cy="7029400"/>
          </a:xfrm>
          <a:prstGeom prst="rect">
            <a:avLst/>
          </a:prstGeom>
          <a:noFill/>
        </p:spPr>
      </p:pic>
      <p:sp>
        <p:nvSpPr>
          <p:cNvPr id="9" name="Obdélník 8"/>
          <p:cNvSpPr/>
          <p:nvPr/>
        </p:nvSpPr>
        <p:spPr>
          <a:xfrm>
            <a:off x="4536504" y="332656"/>
            <a:ext cx="442798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Jokerman" pitchFamily="82" charset="0"/>
                <a:ea typeface="DejaVu Serif" pitchFamily="18" charset="0"/>
              </a:rPr>
              <a:t>Austrálie</a:t>
            </a:r>
          </a:p>
          <a:p>
            <a:pPr algn="ctr"/>
            <a:r>
              <a:rPr lang="cs-CZ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Jokerman" pitchFamily="82" charset="0"/>
                <a:ea typeface="DejaVu Serif" pitchFamily="18" charset="0"/>
              </a:rPr>
              <a:t>Oceánie</a:t>
            </a:r>
            <a:endParaRPr lang="cs-CZ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Jokerman" pitchFamily="82" charset="0"/>
              <a:ea typeface="DejaVu Serif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title"/>
          </p:nvPr>
        </p:nvSpPr>
        <p:spPr>
          <a:xfrm>
            <a:off x="4499992" y="2276872"/>
            <a:ext cx="5760640" cy="2304256"/>
          </a:xfrm>
        </p:spPr>
        <p:txBody>
          <a:bodyPr>
            <a:normAutofit/>
          </a:bodyPr>
          <a:lstStyle/>
          <a:p>
            <a:r>
              <a:rPr lang="cs-CZ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3. Austrálie </a:t>
            </a:r>
            <a:endParaRPr lang="en-U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088740"/>
            <a:ext cx="5588680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683568" cy="6858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Nadpis 8"/>
          <p:cNvSpPr>
            <a:spLocks noGrp="1"/>
          </p:cNvSpPr>
          <p:nvPr>
            <p:ph type="title"/>
          </p:nvPr>
        </p:nvSpPr>
        <p:spPr>
          <a:xfrm>
            <a:off x="827584" y="188640"/>
            <a:ext cx="6840760" cy="490066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Základní FG charakteristiky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Nadpis 8"/>
          <p:cNvSpPr txBox="1">
            <a:spLocks/>
          </p:cNvSpPr>
          <p:nvPr/>
        </p:nvSpPr>
        <p:spPr>
          <a:xfrm>
            <a:off x="683568" y="980728"/>
            <a:ext cx="8316416" cy="561662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  zaujímá celou australskou pevninu včetně ostrova Tasmánie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cs-CZ" sz="80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Povrch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  poměrně jednotvárný 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dirty="0" smtClean="0"/>
              <a:t>  Australské Kordillery - Australské Alpy (Mt. Kosciusco 2 228 m)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dirty="0" smtClean="0"/>
              <a:t>  Tabulová Austrálie - </a:t>
            </a:r>
            <a:r>
              <a:rPr lang="cs-CZ" dirty="0" err="1" smtClean="0"/>
              <a:t>MacDonnellovo</a:t>
            </a:r>
            <a:r>
              <a:rPr lang="cs-CZ" dirty="0" smtClean="0"/>
              <a:t> a </a:t>
            </a:r>
            <a:r>
              <a:rPr lang="cs-CZ" dirty="0" err="1" smtClean="0"/>
              <a:t>Musgraveovo</a:t>
            </a:r>
            <a:r>
              <a:rPr lang="cs-CZ" dirty="0" smtClean="0"/>
              <a:t> pohoří </a:t>
            </a:r>
          </a:p>
          <a:p>
            <a:pPr lvl="2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dirty="0" smtClean="0"/>
              <a:t>  symbolem australského vnitrozemí je „červená skála“ </a:t>
            </a:r>
            <a:r>
              <a:rPr lang="cs-CZ" dirty="0" err="1" smtClean="0"/>
              <a:t>Ayers</a:t>
            </a:r>
            <a:r>
              <a:rPr lang="cs-CZ" dirty="0" smtClean="0"/>
              <a:t> Rock</a:t>
            </a:r>
          </a:p>
          <a:p>
            <a:pPr lvl="2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dirty="0" smtClean="0"/>
              <a:t>  vnitrozemí pokrývají obrovské pouště - Velká písečná, </a:t>
            </a:r>
            <a:r>
              <a:rPr lang="cs-CZ" dirty="0" err="1" smtClean="0"/>
              <a:t>Gibsonova</a:t>
            </a:r>
            <a:r>
              <a:rPr lang="cs-CZ" dirty="0" smtClean="0"/>
              <a:t>, Velká Viktoriina </a:t>
            </a:r>
          </a:p>
          <a:p>
            <a:pPr lvl="2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dirty="0" smtClean="0"/>
              <a:t>  nejnižší místo celého kontinentu: proláklina </a:t>
            </a:r>
            <a:r>
              <a:rPr lang="cs-CZ" dirty="0" err="1" smtClean="0"/>
              <a:t>Eyreova</a:t>
            </a:r>
            <a:r>
              <a:rPr lang="cs-CZ" dirty="0" smtClean="0"/>
              <a:t> jezera (-16 m)</a:t>
            </a:r>
          </a:p>
          <a:p>
            <a:pPr lvl="2">
              <a:spcBef>
                <a:spcPct val="0"/>
              </a:spcBef>
              <a:defRPr/>
            </a:pPr>
            <a:endParaRPr lang="cs-CZ" sz="800" dirty="0" smtClean="0"/>
          </a:p>
          <a:p>
            <a:pPr>
              <a:spcBef>
                <a:spcPct val="0"/>
              </a:spcBef>
              <a:defRPr/>
            </a:pP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Podnebí 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dirty="0" smtClean="0"/>
              <a:t>  nejsušší oblast celé zeměkoule 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dirty="0" smtClean="0"/>
              <a:t>  převažuje tropické suché klima 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dirty="0" smtClean="0"/>
              <a:t>  na S a SV tropické vlhké podnebí, dostatek srážek z monzunů a východních pasátů 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dirty="0" smtClean="0"/>
              <a:t>  J pobřeží a Tasmánie: subtropické až mírné podnebí </a:t>
            </a:r>
          </a:p>
          <a:p>
            <a:pPr>
              <a:spcBef>
                <a:spcPct val="0"/>
              </a:spcBef>
              <a:defRPr/>
            </a:pPr>
            <a:endParaRPr lang="cs-CZ" sz="800" dirty="0" smtClean="0"/>
          </a:p>
          <a:p>
            <a:pPr>
              <a:spcBef>
                <a:spcPct val="0"/>
              </a:spcBef>
              <a:defRPr/>
            </a:pP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Vodstvo 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dirty="0" smtClean="0"/>
              <a:t>  50% rozlohy zaujímají bezodtoké oblasti 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dirty="0" smtClean="0"/>
              <a:t>  říční síť je vlivem sucha málo vyvinutá - tzv. </a:t>
            </a:r>
            <a:r>
              <a:rPr lang="cs-CZ" dirty="0" err="1" smtClean="0"/>
              <a:t>creeky</a:t>
            </a:r>
            <a:r>
              <a:rPr lang="cs-CZ" dirty="0" smtClean="0"/>
              <a:t> 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dirty="0" smtClean="0"/>
              <a:t>  hustší síť pouze na V země - Murray a </a:t>
            </a:r>
            <a:r>
              <a:rPr lang="cs-CZ" dirty="0" err="1" smtClean="0"/>
              <a:t>Darling</a:t>
            </a:r>
            <a:r>
              <a:rPr lang="cs-CZ" dirty="0" smtClean="0"/>
              <a:t> 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dirty="0" smtClean="0"/>
              <a:t>  velké množství jezer, většinou slaných a vysychajících 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dirty="0" smtClean="0"/>
              <a:t>  největší </a:t>
            </a:r>
            <a:r>
              <a:rPr lang="cs-CZ" dirty="0" err="1" smtClean="0"/>
              <a:t>Eyreovo</a:t>
            </a:r>
            <a:r>
              <a:rPr lang="cs-CZ" dirty="0" smtClean="0"/>
              <a:t> jezero </a:t>
            </a:r>
          </a:p>
          <a:p>
            <a:pPr>
              <a:spcBef>
                <a:spcPct val="0"/>
              </a:spcBef>
              <a:defRPr/>
            </a:pPr>
            <a:endParaRPr lang="cs-CZ" dirty="0" smtClean="0"/>
          </a:p>
          <a:p>
            <a:pPr lvl="1">
              <a:spcBef>
                <a:spcPct val="0"/>
              </a:spcBef>
              <a:defRPr/>
            </a:pPr>
            <a:endParaRPr lang="en-US" dirty="0"/>
          </a:p>
        </p:txBody>
      </p:sp>
      <p:pic>
        <p:nvPicPr>
          <p:cNvPr id="7" name="Picture 2" descr="http://upload.wikimedia.org/wikipedia/commons/thumb/7/7d/Australia_%28orthographic_projection%29.svg/270px-Australia_%28orthographic_projection%29.svg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100496" y="116632"/>
            <a:ext cx="936000" cy="93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683568" cy="6858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Nadpis 8"/>
          <p:cNvSpPr txBox="1">
            <a:spLocks/>
          </p:cNvSpPr>
          <p:nvPr/>
        </p:nvSpPr>
        <p:spPr>
          <a:xfrm>
            <a:off x="5868144" y="6165304"/>
            <a:ext cx="2771800" cy="35165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sz="1600" b="1" dirty="0" smtClean="0"/>
              <a:t>Obr. 1   Povrch Austrálie</a:t>
            </a:r>
            <a:endParaRPr lang="en-US" sz="1600" b="1" dirty="0"/>
          </a:p>
        </p:txBody>
      </p:sp>
      <p:pic>
        <p:nvPicPr>
          <p:cNvPr id="9" name="Picture 2" descr="http://upload.wikimedia.org/wikipedia/commons/thumb/7/7d/Australia_%28orthographic_projection%29.svg/270px-Australia_%28orthographic_projection%29.svg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100496" y="116632"/>
            <a:ext cx="936000" cy="936000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 l="1031" t="3976" r="2062" b="1528"/>
          <a:stretch>
            <a:fillRect/>
          </a:stretch>
        </p:blipFill>
        <p:spPr bwMode="auto">
          <a:xfrm flipH="1" flipV="1">
            <a:off x="899592" y="801474"/>
            <a:ext cx="7056784" cy="525505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683568" cy="6858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Nadpis 8"/>
          <p:cNvSpPr>
            <a:spLocks noGrp="1"/>
          </p:cNvSpPr>
          <p:nvPr>
            <p:ph type="title"/>
          </p:nvPr>
        </p:nvSpPr>
        <p:spPr>
          <a:xfrm>
            <a:off x="827584" y="188640"/>
            <a:ext cx="6840760" cy="490066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Základní FG charakteristiky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Nadpis 8"/>
          <p:cNvSpPr txBox="1">
            <a:spLocks/>
          </p:cNvSpPr>
          <p:nvPr/>
        </p:nvSpPr>
        <p:spPr>
          <a:xfrm>
            <a:off x="683568" y="980728"/>
            <a:ext cx="8316416" cy="561662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Rostlinstvo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  vlivem izolace vyvinutý endemismus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  nejrozsáhlejší </a:t>
            </a:r>
            <a:r>
              <a:rPr lang="cs-CZ" dirty="0" err="1" smtClean="0"/>
              <a:t>savanové</a:t>
            </a:r>
            <a:r>
              <a:rPr lang="cs-CZ" dirty="0" smtClean="0"/>
              <a:t>, polopouštní a pouštní formace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  na S a SV tropický deštný les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  na JV a Tasmánii subtropické lesy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  symbolem je blahovičník (eukalyptus) - využití při výrobě olejů a kosmetiky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cs-CZ" sz="800" dirty="0" smtClean="0"/>
          </a:p>
          <a:p>
            <a:pPr>
              <a:spcBef>
                <a:spcPct val="0"/>
              </a:spcBef>
              <a:defRPr/>
            </a:pP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Živočišstvo 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dirty="0" smtClean="0"/>
              <a:t>  řada endemitů, malý počet šelem a savců 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dirty="0" smtClean="0"/>
              <a:t>  zástupci: klokan, ptakopysk, koala, hadi, pavouci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dirty="0" smtClean="0"/>
              <a:t>  symbolem dovezených a přemnožených živočichů je králík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dirty="0" smtClean="0"/>
              <a:t>  přemnožil se zde také kůň, osel a prase divoké 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dirty="0" smtClean="0"/>
              <a:t>  světovou raritou je Velká útesová bariéra - největší soustředění korálů na světě 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dirty="0" smtClean="0"/>
              <a:t>  táhne se v délce přes 2 000 km podél SV pobřeží 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endParaRPr lang="cs-CZ" sz="900" dirty="0" smtClean="0"/>
          </a:p>
          <a:p>
            <a:pPr>
              <a:spcBef>
                <a:spcPct val="0"/>
              </a:spcBef>
              <a:defRPr/>
            </a:pP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Národní parky 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dirty="0" smtClean="0"/>
              <a:t>  ochrana přírody má dlouholetou tradici - asi 545 NP a téměř 3 000 přírodních rezervací 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dirty="0" smtClean="0"/>
              <a:t>  NP: Královský NP, Kosciusco, Alpský NP, Mořský park Velká útesová bariéra, Kakadu 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dirty="0" smtClean="0"/>
              <a:t>  nejznámější: </a:t>
            </a:r>
            <a:r>
              <a:rPr lang="cs-CZ" dirty="0" err="1" smtClean="0"/>
              <a:t>Uluru</a:t>
            </a:r>
            <a:r>
              <a:rPr lang="cs-CZ" dirty="0" smtClean="0"/>
              <a:t> (</a:t>
            </a:r>
            <a:r>
              <a:rPr lang="cs-CZ" dirty="0" err="1" smtClean="0"/>
              <a:t>Ayers</a:t>
            </a:r>
            <a:r>
              <a:rPr lang="cs-CZ" dirty="0" smtClean="0"/>
              <a:t> Rock), Modré hory a písečný ostrov při pobřeží </a:t>
            </a:r>
            <a:r>
              <a:rPr lang="cs-CZ" dirty="0" err="1" smtClean="0"/>
              <a:t>Queenslandu</a:t>
            </a:r>
            <a:r>
              <a:rPr lang="cs-CZ" dirty="0" smtClean="0"/>
              <a:t> </a:t>
            </a:r>
          </a:p>
          <a:p>
            <a:pPr>
              <a:spcBef>
                <a:spcPct val="0"/>
              </a:spcBef>
              <a:defRPr/>
            </a:pPr>
            <a:endParaRPr lang="cs-CZ" dirty="0" smtClean="0"/>
          </a:p>
          <a:p>
            <a:pPr lvl="1">
              <a:spcBef>
                <a:spcPct val="0"/>
              </a:spcBef>
              <a:defRPr/>
            </a:pPr>
            <a:endParaRPr lang="en-US" dirty="0"/>
          </a:p>
        </p:txBody>
      </p:sp>
      <p:pic>
        <p:nvPicPr>
          <p:cNvPr id="7" name="Picture 2" descr="http://upload.wikimedia.org/wikipedia/commons/thumb/7/7d/Australia_%28orthographic_projection%29.svg/270px-Australia_%28orthographic_projection%29.svg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100496" y="116632"/>
            <a:ext cx="936000" cy="93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683568" cy="6858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6" name="Picture 2" descr="http://upload.wikimedia.org/wikipedia/commons/thumb/7/7d/Australia_%28orthographic_projection%29.svg/270px-Australia_%28orthographic_projection%29.svg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100496" y="116632"/>
            <a:ext cx="936000" cy="936000"/>
          </a:xfrm>
          <a:prstGeom prst="rect">
            <a:avLst/>
          </a:prstGeom>
          <a:noFill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37406" y="760065"/>
            <a:ext cx="7090978" cy="5405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bdélník 7"/>
          <p:cNvSpPr/>
          <p:nvPr/>
        </p:nvSpPr>
        <p:spPr>
          <a:xfrm>
            <a:off x="6300192" y="6237312"/>
            <a:ext cx="16258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cs-CZ" b="1" dirty="0" smtClean="0"/>
              <a:t>Obr. 2   Krajiny 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683568" cy="6858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Nadpis 8"/>
          <p:cNvSpPr>
            <a:spLocks noGrp="1"/>
          </p:cNvSpPr>
          <p:nvPr>
            <p:ph type="title"/>
          </p:nvPr>
        </p:nvSpPr>
        <p:spPr>
          <a:xfrm>
            <a:off x="827584" y="188640"/>
            <a:ext cx="6840760" cy="490066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Základní SG charakteristiky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Nadpis 8"/>
          <p:cNvSpPr txBox="1">
            <a:spLocks/>
          </p:cNvSpPr>
          <p:nvPr/>
        </p:nvSpPr>
        <p:spPr>
          <a:xfrm>
            <a:off x="683568" y="980728"/>
            <a:ext cx="8316416" cy="561662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Obyvatelstvo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  velmi řídké osídlení, hustota zalidnění 2 obyv./km²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  rozmístění je velmi nerovnoměrné (většina obyvatel žije na V a JV pobřeží)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  typická přesídlenecká země, většina přistěhovalců britského a irského původu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dirty="0" smtClean="0"/>
              <a:t>  nyní se ročně přistěhuje okolo 150 tis. lidí - převážně z Asie (Čína)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dirty="0" smtClean="0"/>
              <a:t>  původních obyvatel je asi 300 tis.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endParaRPr lang="cs-CZ" dirty="0" smtClean="0"/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dirty="0" smtClean="0"/>
              <a:t>  velmi příznivé demografické charakteristiky: 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dirty="0" smtClean="0"/>
              <a:t>  vysoká střední délka života (75 let muži, 80 let ženy) 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dirty="0" smtClean="0"/>
              <a:t>  extrémně nízká kojenecká úmrtnost 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dirty="0" smtClean="0"/>
              <a:t>  velmi vysoká urbanizace (85%) a gramotnost (téměř 100%) </a:t>
            </a:r>
          </a:p>
          <a:p>
            <a:pPr>
              <a:spcBef>
                <a:spcPct val="0"/>
              </a:spcBef>
              <a:defRPr/>
            </a:pPr>
            <a:endParaRPr lang="cs-CZ" dirty="0" smtClean="0"/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dirty="0" smtClean="0"/>
              <a:t>  Austrálie se člení do 6 spolkových států a 2 teritorií: 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dirty="0" smtClean="0"/>
              <a:t>  Viktorie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dirty="0" smtClean="0"/>
              <a:t>  Nový Jižní Wales 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dirty="0" smtClean="0"/>
              <a:t>  Queensland 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dirty="0" smtClean="0"/>
              <a:t>  Západní Austrálie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dirty="0" smtClean="0"/>
              <a:t>  Jižní Austrálie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dirty="0" smtClean="0"/>
              <a:t>  Tasmánie </a:t>
            </a:r>
          </a:p>
          <a:p>
            <a:pPr lvl="1">
              <a:spcBef>
                <a:spcPct val="0"/>
              </a:spcBef>
              <a:defRPr/>
            </a:pPr>
            <a:endParaRPr lang="cs-CZ" dirty="0" smtClean="0"/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dirty="0" smtClean="0"/>
              <a:t>  </a:t>
            </a:r>
            <a:r>
              <a:rPr lang="cs-CZ" dirty="0" err="1" smtClean="0"/>
              <a:t>Canberra</a:t>
            </a:r>
            <a:endParaRPr lang="cs-CZ" dirty="0" smtClean="0"/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dirty="0" smtClean="0"/>
              <a:t>  Severní teritorium </a:t>
            </a:r>
          </a:p>
          <a:p>
            <a:pPr>
              <a:spcBef>
                <a:spcPct val="0"/>
              </a:spcBef>
              <a:defRPr/>
            </a:pPr>
            <a:endParaRPr lang="cs-CZ" dirty="0" smtClean="0"/>
          </a:p>
          <a:p>
            <a:pPr>
              <a:spcBef>
                <a:spcPct val="0"/>
              </a:spcBef>
              <a:defRPr/>
            </a:pPr>
            <a:endParaRPr lang="cs-CZ" dirty="0" smtClean="0"/>
          </a:p>
          <a:p>
            <a:pPr lvl="1">
              <a:spcBef>
                <a:spcPct val="0"/>
              </a:spcBef>
              <a:defRPr/>
            </a:pPr>
            <a:endParaRPr lang="en-US" dirty="0"/>
          </a:p>
        </p:txBody>
      </p:sp>
      <p:pic>
        <p:nvPicPr>
          <p:cNvPr id="7" name="Picture 2" descr="http://upload.wikimedia.org/wikipedia/commons/thumb/7/7d/Australia_%28orthographic_projection%29.svg/270px-Australia_%28orthographic_projection%29.svg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100496" y="116632"/>
            <a:ext cx="936000" cy="93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683568" cy="6858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6" name="Picture 2" descr="http://upload.wikimedia.org/wikipedia/commons/thumb/7/7d/Australia_%28orthographic_projection%29.svg/270px-Australia_%28orthographic_projection%29.svg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100496" y="116632"/>
            <a:ext cx="936000" cy="936000"/>
          </a:xfrm>
          <a:prstGeom prst="rect">
            <a:avLst/>
          </a:prstGeom>
          <a:noFill/>
        </p:spPr>
      </p:pic>
      <p:sp>
        <p:nvSpPr>
          <p:cNvPr id="8" name="Obdélník 7"/>
          <p:cNvSpPr/>
          <p:nvPr/>
        </p:nvSpPr>
        <p:spPr>
          <a:xfrm>
            <a:off x="5364088" y="6237312"/>
            <a:ext cx="31747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cs-CZ" b="1" dirty="0" smtClean="0"/>
              <a:t>Obr. 3   Administrativní členění </a:t>
            </a:r>
            <a:endParaRPr lang="en-US" b="1" dirty="0"/>
          </a:p>
        </p:txBody>
      </p:sp>
      <p:pic>
        <p:nvPicPr>
          <p:cNvPr id="3074" name="Picture 2" descr="F:\730px-Australie_politicka_map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95375" y="571500"/>
            <a:ext cx="695325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b="1">
            <a:ln w="17780" cmpd="sng">
              <a:solidFill>
                <a:srgbClr val="FFFFFF"/>
              </a:solidFill>
              <a:prstDash val="solid"/>
              <a:miter lim="800000"/>
            </a:ln>
            <a:gradFill rotWithShape="1">
              <a:gsLst>
                <a:gs pos="0">
                  <a:srgbClr val="000000">
                    <a:tint val="92000"/>
                    <a:shade val="100000"/>
                    <a:satMod val="150000"/>
                  </a:srgbClr>
                </a:gs>
                <a:gs pos="49000">
                  <a:srgbClr val="000000">
                    <a:tint val="89000"/>
                    <a:shade val="90000"/>
                    <a:satMod val="150000"/>
                  </a:srgbClr>
                </a:gs>
                <a:gs pos="50000">
                  <a:srgbClr val="000000">
                    <a:tint val="100000"/>
                    <a:shade val="75000"/>
                    <a:satMod val="150000"/>
                  </a:srgbClr>
                </a:gs>
                <a:gs pos="95000">
                  <a:srgbClr val="000000">
                    <a:shade val="47000"/>
                    <a:satMod val="150000"/>
                  </a:srgbClr>
                </a:gs>
                <a:gs pos="100000">
                  <a:srgbClr val="000000">
                    <a:shade val="39000"/>
                    <a:satMod val="150000"/>
                  </a:srgbClr>
                </a:gs>
              </a:gsLst>
              <a:lin ang="5400000"/>
            </a:gradFill>
            <a:effectLst>
              <a:outerShdw blurRad="50800" algn="tl" rotWithShape="0">
                <a:srgbClr val="000000"/>
              </a:outerShdw>
            </a:effectLst>
          </a:defRPr>
        </a:defPPr>
      </a:lstStyle>
      <a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1962</TotalTime>
  <Words>1244</Words>
  <Application>Microsoft Office PowerPoint</Application>
  <PresentationFormat>Předvádění na obrazovce (4:3)</PresentationFormat>
  <Paragraphs>173</Paragraphs>
  <Slides>17</Slides>
  <Notes>14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17</vt:i4>
      </vt:variant>
    </vt:vector>
  </HeadingPairs>
  <TitlesOfParts>
    <vt:vector size="19" baseType="lpstr">
      <vt:lpstr>Motiv sady Office</vt:lpstr>
      <vt:lpstr>Výchozí návrh</vt:lpstr>
      <vt:lpstr>AUSTRÁLIE</vt:lpstr>
      <vt:lpstr>Prezentace aplikace PowerPoint</vt:lpstr>
      <vt:lpstr>3. Austrálie </vt:lpstr>
      <vt:lpstr>Základní FG charakteristiky</vt:lpstr>
      <vt:lpstr>Prezentace aplikace PowerPoint</vt:lpstr>
      <vt:lpstr>Základní FG charakteristiky</vt:lpstr>
      <vt:lpstr>Prezentace aplikace PowerPoint</vt:lpstr>
      <vt:lpstr>Základní SG charakteristiky</vt:lpstr>
      <vt:lpstr>Prezentace aplikace PowerPoint</vt:lpstr>
      <vt:lpstr>Hospodářství</vt:lpstr>
      <vt:lpstr>Zemědělství </vt:lpstr>
      <vt:lpstr>Prezentace aplikace PowerPoint</vt:lpstr>
      <vt:lpstr>Průmysl a doprava</vt:lpstr>
      <vt:lpstr>Doplň slova do textu: </vt:lpstr>
      <vt:lpstr>Doplň slova do textu: </vt:lpstr>
      <vt:lpstr>POUŽITÉ ZDROJE:</vt:lpstr>
      <vt:lpstr>POUŽITÉ ZDROJE: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cp:lastModifiedBy>Pepa</cp:lastModifiedBy>
  <cp:revision>208</cp:revision>
  <dcterms:created xsi:type="dcterms:W3CDTF">2012-08-15T09:12:49Z</dcterms:created>
  <dcterms:modified xsi:type="dcterms:W3CDTF">2013-04-02T11:40:10Z</dcterms:modified>
</cp:coreProperties>
</file>