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82" r:id="rId3"/>
    <p:sldId id="272" r:id="rId4"/>
    <p:sldId id="277" r:id="rId5"/>
    <p:sldId id="258" r:id="rId6"/>
    <p:sldId id="261" r:id="rId7"/>
    <p:sldId id="276" r:id="rId8"/>
    <p:sldId id="262" r:id="rId9"/>
    <p:sldId id="264" r:id="rId10"/>
    <p:sldId id="265" r:id="rId11"/>
    <p:sldId id="266" r:id="rId12"/>
    <p:sldId id="278" r:id="rId13"/>
    <p:sldId id="279" r:id="rId14"/>
    <p:sldId id="280" r:id="rId15"/>
    <p:sldId id="281" r:id="rId16"/>
    <p:sldId id="283" r:id="rId17"/>
    <p:sldId id="285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8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84333" autoAdjust="0"/>
  </p:normalViewPr>
  <p:slideViewPr>
    <p:cSldViewPr>
      <p:cViewPr>
        <p:scale>
          <a:sx n="69" d="100"/>
          <a:sy n="69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CEDC0-E9B5-497E-ABB0-74CE4D481876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ECE57-2F32-40A7-84C8-0A5D32EDC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74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bubble.com/people/ozczecho/works/84129-uluru-and-a-kangaroo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redbubble.com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people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ozczecho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works</a:t>
            </a:r>
            <a:r>
              <a:rPr lang="cs-CZ" dirty="0" smtClean="0">
                <a:hlinkClick r:id="rId3"/>
              </a:rPr>
              <a:t>/84129-</a:t>
            </a:r>
            <a:r>
              <a:rPr lang="cs-CZ" dirty="0" err="1" smtClean="0">
                <a:hlinkClick r:id="rId3"/>
              </a:rPr>
              <a:t>uluru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and</a:t>
            </a:r>
            <a:r>
              <a:rPr lang="cs-CZ" dirty="0" smtClean="0">
                <a:hlinkClick r:id="rId3"/>
              </a:rPr>
              <a:t>-a-</a:t>
            </a:r>
            <a:r>
              <a:rPr lang="cs-CZ" dirty="0" err="1" smtClean="0">
                <a:hlinkClick r:id="rId3"/>
              </a:rPr>
              <a:t>kangaroo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http://www.australiasouvenir.com/pages/Learn-About-Australia-Aboriginal-People.html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http://kaen.cz/2012/06/04/australie-zarizena/sydney/</a:t>
            </a:r>
            <a:endParaRPr lang="cs-CZ" dirty="0" smtClean="0"/>
          </a:p>
          <a:p>
            <a:r>
              <a:rPr lang="en-US" dirty="0" smtClean="0"/>
              <a:t>http://www.centralequity.com.au/s_about_melbourne.php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http://www.internshipsdownunder.com/destination-australia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07931-515E-4BF6-B538-D1DC2892159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9715E-A49B-496E-B9C0-51AC9C3E5AF7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ernshipsdownunder.com/destination-australia%3e%5bcit.6.10.2012" TargetMode="External"/><Relationship Id="rId3" Type="http://schemas.openxmlformats.org/officeDocument/2006/relationships/hyperlink" Target="http://www.glassschool.cz/" TargetMode="External"/><Relationship Id="rId7" Type="http://schemas.openxmlformats.org/officeDocument/2006/relationships/hyperlink" Target="http://www.centralequity.com.au/s_about_melbourne.php%3e%5bcit.6.10.201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kaen.cz/2012/06/04/australie-zarizena/sydney/" TargetMode="External"/><Relationship Id="rId5" Type="http://schemas.openxmlformats.org/officeDocument/2006/relationships/hyperlink" Target="http://www.australiasouvenir.com/pages/Learn-About-Australia-Aboriginal-People.html" TargetMode="External"/><Relationship Id="rId10" Type="http://schemas.openxmlformats.org/officeDocument/2006/relationships/hyperlink" Target="http://relocationbrisbanebayside.weebly.com/" TargetMode="External"/><Relationship Id="rId4" Type="http://schemas.openxmlformats.org/officeDocument/2006/relationships/hyperlink" Target="http://www.redbubble.com/people/ozczecho/works/84129-uluru-and-a-kangaroo" TargetMode="External"/><Relationship Id="rId9" Type="http://schemas.openxmlformats.org/officeDocument/2006/relationships/hyperlink" Target="http://www.etraveltrips.com/blog/australia/melbourn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562164"/>
            <a:ext cx="6400800" cy="644522"/>
          </a:xfrm>
        </p:spPr>
        <p:txBody>
          <a:bodyPr/>
          <a:lstStyle/>
          <a:p>
            <a:r>
              <a:rPr lang="cs-CZ" sz="1400" b="1" dirty="0" smtClean="0"/>
              <a:t>AUTOR: </a:t>
            </a:r>
            <a:r>
              <a:rPr lang="cs-CZ" dirty="0" smtClean="0">
                <a:solidFill>
                  <a:srgbClr val="000000"/>
                </a:solidFill>
              </a:rPr>
              <a:t>Mgr. Josef </a:t>
            </a:r>
            <a:r>
              <a:rPr lang="cs-CZ" dirty="0" err="1" smtClean="0">
                <a:solidFill>
                  <a:srgbClr val="000000"/>
                </a:solidFill>
              </a:rPr>
              <a:t>Zhorný</a:t>
            </a:r>
            <a:endParaRPr lang="cs-CZ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07604" y="4141880"/>
            <a:ext cx="7128792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</a:rPr>
              <a:t>ANOTACE:</a:t>
            </a:r>
            <a:r>
              <a:rPr lang="cs-CZ" sz="1100" dirty="0">
                <a:solidFill>
                  <a:srgbClr val="000000"/>
                </a:solidFill>
              </a:rPr>
              <a:t> </a:t>
            </a:r>
            <a:r>
              <a:rPr lang="cs-CZ" sz="1100" dirty="0" smtClean="0">
                <a:solidFill>
                  <a:srgbClr val="000000"/>
                </a:solidFill>
              </a:rPr>
              <a:t>Prezentace s výkladem, která je doprovodným materiálem při výuce tématu </a:t>
            </a:r>
            <a:r>
              <a:rPr lang="cs-CZ" sz="1100" dirty="0" err="1" smtClean="0">
                <a:solidFill>
                  <a:srgbClr val="000000"/>
                </a:solidFill>
              </a:rPr>
              <a:t>Sociogeografická</a:t>
            </a:r>
            <a:r>
              <a:rPr lang="cs-CZ" sz="1100" dirty="0" smtClean="0">
                <a:solidFill>
                  <a:srgbClr val="000000"/>
                </a:solidFill>
              </a:rPr>
              <a:t> charakteristika Austrálie a Oceánie. Výklad je doplněn  prací se slepou </a:t>
            </a:r>
            <a:r>
              <a:rPr lang="cs-CZ" sz="1100" dirty="0" smtClean="0">
                <a:solidFill>
                  <a:srgbClr val="000000"/>
                </a:solidFill>
              </a:rPr>
              <a:t>mapou.</a:t>
            </a:r>
            <a:endParaRPr lang="cs-CZ" sz="1100" dirty="0">
              <a:solidFill>
                <a:srgbClr val="000000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07604" y="4789951"/>
            <a:ext cx="7128792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</a:rPr>
              <a:t>KLÍČOVÁ SLOVA:</a:t>
            </a:r>
            <a:r>
              <a:rPr lang="cs-CZ" sz="1100" dirty="0">
                <a:solidFill>
                  <a:srgbClr val="000000"/>
                </a:solidFill>
              </a:rPr>
              <a:t> </a:t>
            </a:r>
            <a:r>
              <a:rPr lang="cs-CZ" sz="1100" dirty="0" smtClean="0">
                <a:solidFill>
                  <a:srgbClr val="000000"/>
                </a:solidFill>
              </a:rPr>
              <a:t>Austrálie a Oceánie, </a:t>
            </a:r>
            <a:r>
              <a:rPr lang="cs-CZ" sz="1100" dirty="0">
                <a:solidFill>
                  <a:srgbClr val="000000"/>
                </a:solidFill>
              </a:rPr>
              <a:t>z</a:t>
            </a:r>
            <a:r>
              <a:rPr lang="cs-CZ" sz="1100" dirty="0" smtClean="0">
                <a:solidFill>
                  <a:srgbClr val="000000"/>
                </a:solidFill>
              </a:rPr>
              <a:t>ákladní SG charakteristiky, </a:t>
            </a:r>
            <a:r>
              <a:rPr lang="cs-CZ" sz="1100" dirty="0" err="1" smtClean="0">
                <a:solidFill>
                  <a:srgbClr val="000000"/>
                </a:solidFill>
              </a:rPr>
              <a:t>Aboriginals</a:t>
            </a:r>
            <a:r>
              <a:rPr lang="cs-CZ" sz="1100" dirty="0" smtClean="0">
                <a:solidFill>
                  <a:srgbClr val="000000"/>
                </a:solidFill>
              </a:rPr>
              <a:t>, hospodářství, těžba, průmysl, doprava  </a:t>
            </a:r>
            <a:endParaRPr lang="cs-CZ" sz="1100" dirty="0">
              <a:solidFill>
                <a:srgbClr val="000000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938436"/>
            <a:ext cx="7772400" cy="147018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AUSTRÁLIE A OCEÁNIE - SG</a:t>
            </a:r>
            <a:endParaRPr lang="cs-CZ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7604" y="3041724"/>
            <a:ext cx="7128792" cy="5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</a:rPr>
              <a:t>VY-32-INOVACE-</a:t>
            </a:r>
            <a:r>
              <a:rPr lang="cs-CZ" sz="3200" b="1" dirty="0" smtClean="0"/>
              <a:t>ZEM-222</a:t>
            </a:r>
            <a:endParaRPr lang="cs-CZ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408712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Průmysl a doprava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Průmysl 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dominuje v Austrálii a na Novém Zélandu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z celosvětového pohledu je vyjma těžebního průmyslu důležitá barevná metalurgie a potravinářství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barevná metalurgie v Austrálii (4. místo na světě ve výrobě hliníku)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potravinářství: výroba masa, cukru, mléko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 Austrálii také významná energetika a strojírenství 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Doprava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rozhodující roli hraje námořní a letecká doprava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pro Austrálii má velký význam i doprava silniční (přeprava nákladů, surovin, produktů)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dirty="0" smtClean="0"/>
          </a:p>
        </p:txBody>
      </p:sp>
      <p:pic>
        <p:nvPicPr>
          <p:cNvPr id="7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8422" y="-459432"/>
            <a:ext cx="4574178" cy="30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93596"/>
            <a:ext cx="6223248" cy="555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dpis 2"/>
          <p:cNvSpPr txBox="1">
            <a:spLocks/>
          </p:cNvSpPr>
          <p:nvPr/>
        </p:nvSpPr>
        <p:spPr>
          <a:xfrm>
            <a:off x="107504" y="4462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Pojmenuj zobrazované lokality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4644007" y="5229200"/>
            <a:ext cx="252000" cy="25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symbol pro obsah 3"/>
          <p:cNvSpPr txBox="1">
            <a:spLocks/>
          </p:cNvSpPr>
          <p:nvPr/>
        </p:nvSpPr>
        <p:spPr>
          <a:xfrm>
            <a:off x="6408712" y="2816932"/>
            <a:ext cx="2627784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>
              <a:spcBef>
                <a:spcPct val="20000"/>
              </a:spcBef>
              <a:buFont typeface="Arial" pitchFamily="34" charset="0"/>
              <a:buAutoNum type="alphaLcParenR"/>
              <a:defRPr/>
            </a:pPr>
            <a:r>
              <a:rPr lang="cs-CZ" sz="2000" dirty="0" smtClean="0"/>
              <a:t>Sydney</a:t>
            </a:r>
            <a:endParaRPr lang="cs-CZ" sz="2000" dirty="0"/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cs-CZ" sz="20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Melbourne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lang="cs-CZ" sz="2000" dirty="0" smtClean="0"/>
              <a:t>Adelaide</a:t>
            </a:r>
            <a:endParaRPr kumimoji="0" lang="cs-CZ" sz="2000" i="0" u="none" strike="noStrike" kern="1200" cap="none" spc="0" normalizeH="0" baseline="0" noProof="0" dirty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5733256"/>
            <a:ext cx="650063" cy="8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8422" y="-459432"/>
            <a:ext cx="4574178" cy="30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93596"/>
            <a:ext cx="6223248" cy="555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dpis 2"/>
          <p:cNvSpPr txBox="1">
            <a:spLocks/>
          </p:cNvSpPr>
          <p:nvPr/>
        </p:nvSpPr>
        <p:spPr>
          <a:xfrm>
            <a:off x="107504" y="4462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Pojmenuj zobrazované lokality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4644007" y="5229200"/>
            <a:ext cx="252000" cy="25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symbol pro obsah 3"/>
          <p:cNvSpPr txBox="1">
            <a:spLocks/>
          </p:cNvSpPr>
          <p:nvPr/>
        </p:nvSpPr>
        <p:spPr>
          <a:xfrm>
            <a:off x="6408712" y="2816932"/>
            <a:ext cx="2627784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>
              <a:spcBef>
                <a:spcPct val="20000"/>
              </a:spcBef>
              <a:buFont typeface="Arial" pitchFamily="34" charset="0"/>
              <a:buAutoNum type="alphaLcParenR"/>
              <a:defRPr/>
            </a:pPr>
            <a:r>
              <a:rPr lang="cs-CZ" sz="2000" dirty="0" smtClean="0"/>
              <a:t>Sydney</a:t>
            </a:r>
            <a:endParaRPr lang="cs-CZ" sz="2000" dirty="0"/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cs-CZ" sz="2000" b="1" i="0" u="sng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Melbourne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lang="cs-CZ" sz="2000" dirty="0" smtClean="0"/>
              <a:t>Adelaide</a:t>
            </a:r>
            <a:endParaRPr kumimoji="0" lang="cs-CZ" sz="2000" i="0" u="none" strike="noStrike" kern="1200" cap="none" spc="0" normalizeH="0" baseline="0" noProof="0" dirty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932040" y="5445224"/>
            <a:ext cx="123303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cs-CZ" dirty="0" smtClean="0">
                <a:solidFill>
                  <a:schemeClr val="tx1"/>
                </a:solidFill>
              </a:rPr>
              <a:t>Melbourne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843808" y="4509120"/>
            <a:ext cx="827471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cs-CZ" sz="1400" dirty="0" smtClean="0"/>
              <a:t>Adelaide</a:t>
            </a:r>
            <a:endParaRPr lang="cs-CZ" sz="1400" dirty="0"/>
          </a:p>
        </p:txBody>
      </p:sp>
      <p:sp>
        <p:nvSpPr>
          <p:cNvPr id="12" name="Elipsa 11"/>
          <p:cNvSpPr/>
          <p:nvPr/>
        </p:nvSpPr>
        <p:spPr>
          <a:xfrm>
            <a:off x="3779912" y="4653136"/>
            <a:ext cx="252000" cy="252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délník 10"/>
          <p:cNvSpPr/>
          <p:nvPr/>
        </p:nvSpPr>
        <p:spPr>
          <a:xfrm>
            <a:off x="5868144" y="4797152"/>
            <a:ext cx="70339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cs-CZ" sz="1400" dirty="0" smtClean="0"/>
              <a:t>Sydney</a:t>
            </a:r>
            <a:endParaRPr lang="cs-CZ" sz="1400" dirty="0"/>
          </a:p>
        </p:txBody>
      </p:sp>
      <p:sp>
        <p:nvSpPr>
          <p:cNvPr id="13" name="Elipsa 12"/>
          <p:cNvSpPr/>
          <p:nvPr/>
        </p:nvSpPr>
        <p:spPr>
          <a:xfrm>
            <a:off x="5508104" y="4581128"/>
            <a:ext cx="252000" cy="252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4 -0.28331 L 3.61111E-6 4.75486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142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06 -0.13783 L 0 -2.1924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00" y="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-459432"/>
            <a:ext cx="4543106" cy="30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93596"/>
            <a:ext cx="6223248" cy="555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dpis 2"/>
          <p:cNvSpPr txBox="1">
            <a:spLocks/>
          </p:cNvSpPr>
          <p:nvPr/>
        </p:nvSpPr>
        <p:spPr>
          <a:xfrm>
            <a:off x="107504" y="4462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Pojmenuj zobrazované lokality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5796136" y="3465032"/>
            <a:ext cx="252000" cy="25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symbol pro obsah 3"/>
          <p:cNvSpPr txBox="1">
            <a:spLocks/>
          </p:cNvSpPr>
          <p:nvPr/>
        </p:nvSpPr>
        <p:spPr>
          <a:xfrm>
            <a:off x="6408712" y="2816932"/>
            <a:ext cx="2627784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>
              <a:spcBef>
                <a:spcPct val="20000"/>
              </a:spcBef>
              <a:buFont typeface="Arial" pitchFamily="34" charset="0"/>
              <a:buAutoNum type="alphaLcParenR"/>
              <a:defRPr/>
            </a:pPr>
            <a:r>
              <a:rPr lang="cs-CZ" sz="2000" dirty="0" smtClean="0"/>
              <a:t>Perth</a:t>
            </a:r>
          </a:p>
          <a:p>
            <a:pPr marL="457200" lvl="0" indent="-457200">
              <a:spcBef>
                <a:spcPct val="20000"/>
              </a:spcBef>
              <a:buFont typeface="Arial" pitchFamily="34" charset="0"/>
              <a:buAutoNum type="alphaLcParenR"/>
              <a:defRPr/>
            </a:pPr>
            <a:r>
              <a:rPr kumimoji="0" lang="cs-CZ" sz="20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Canberra</a:t>
            </a:r>
            <a:endParaRPr kumimoji="0" lang="cs-CZ" sz="20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lang="cs-CZ" sz="2000" dirty="0" smtClean="0"/>
              <a:t>Brisbane</a:t>
            </a:r>
            <a:endParaRPr kumimoji="0" lang="cs-CZ" sz="2000" i="0" u="none" strike="noStrike" kern="1200" cap="none" spc="0" normalizeH="0" baseline="0" noProof="0" dirty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5733256"/>
            <a:ext cx="650063" cy="8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-459432"/>
            <a:ext cx="4543106" cy="30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93596"/>
            <a:ext cx="6223248" cy="555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dpis 2"/>
          <p:cNvSpPr txBox="1">
            <a:spLocks/>
          </p:cNvSpPr>
          <p:nvPr/>
        </p:nvSpPr>
        <p:spPr>
          <a:xfrm>
            <a:off x="107504" y="4462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Pojmenuj zobrazované lokality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5796136" y="3429000"/>
            <a:ext cx="252000" cy="25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4499992" y="3284984"/>
            <a:ext cx="1002197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cs-CZ" dirty="0" smtClean="0">
                <a:solidFill>
                  <a:schemeClr val="tx1"/>
                </a:solidFill>
              </a:rPr>
              <a:t>Brisbane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899592" y="4005064"/>
            <a:ext cx="581826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cs-CZ" sz="1400" dirty="0" smtClean="0"/>
              <a:t>Perth</a:t>
            </a:r>
            <a:endParaRPr lang="cs-CZ" sz="1400" dirty="0"/>
          </a:p>
        </p:txBody>
      </p:sp>
      <p:sp>
        <p:nvSpPr>
          <p:cNvPr id="12" name="Elipsa 11"/>
          <p:cNvSpPr/>
          <p:nvPr/>
        </p:nvSpPr>
        <p:spPr>
          <a:xfrm>
            <a:off x="539552" y="4149080"/>
            <a:ext cx="252000" cy="252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délník 10"/>
          <p:cNvSpPr/>
          <p:nvPr/>
        </p:nvSpPr>
        <p:spPr>
          <a:xfrm>
            <a:off x="5580112" y="4725144"/>
            <a:ext cx="854273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cs-CZ" sz="1400" dirty="0" err="1" smtClean="0"/>
              <a:t>Canberra</a:t>
            </a:r>
            <a:endParaRPr lang="cs-CZ" sz="1400" dirty="0"/>
          </a:p>
        </p:txBody>
      </p:sp>
      <p:sp>
        <p:nvSpPr>
          <p:cNvPr id="13" name="Elipsa 12"/>
          <p:cNvSpPr/>
          <p:nvPr/>
        </p:nvSpPr>
        <p:spPr>
          <a:xfrm>
            <a:off x="5220072" y="4653136"/>
            <a:ext cx="252000" cy="252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ástupný symbol pro obsah 3"/>
          <p:cNvSpPr txBox="1">
            <a:spLocks/>
          </p:cNvSpPr>
          <p:nvPr/>
        </p:nvSpPr>
        <p:spPr>
          <a:xfrm>
            <a:off x="6408712" y="2816932"/>
            <a:ext cx="2627784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>
              <a:spcBef>
                <a:spcPct val="20000"/>
              </a:spcBef>
              <a:buFont typeface="Arial" pitchFamily="34" charset="0"/>
              <a:buAutoNum type="alphaLcParenR"/>
              <a:defRPr/>
            </a:pPr>
            <a:r>
              <a:rPr lang="cs-CZ" sz="2000" dirty="0" smtClean="0"/>
              <a:t>Perth</a:t>
            </a:r>
          </a:p>
          <a:p>
            <a:pPr marL="457200" lvl="0" indent="-457200">
              <a:spcBef>
                <a:spcPct val="20000"/>
              </a:spcBef>
              <a:buFont typeface="Arial" pitchFamily="34" charset="0"/>
              <a:buAutoNum type="alphaLcParenR"/>
              <a:defRPr/>
            </a:pPr>
            <a:r>
              <a:rPr kumimoji="0" lang="cs-CZ" sz="20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Canberra</a:t>
            </a:r>
            <a:endParaRPr kumimoji="0" lang="cs-CZ" sz="20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lang="cs-CZ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Brisbane</a:t>
            </a:r>
            <a:endParaRPr kumimoji="0" lang="cs-CZ" sz="2000" b="1" i="0" u="sng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-0.22017 L 4.72222E-6 3.0527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110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91 -0.16929 L 1.66667E-6 -4.44033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00" y="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1520" y="1268760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  ANDĚL, J. - MAREŠ, R. </a:t>
            </a:r>
            <a:r>
              <a:rPr lang="cs-CZ" sz="1400" i="1" dirty="0" smtClean="0"/>
              <a:t>"Nový svět" - Amerika, Austrálie a Oceánie : encyklopedický přehled zemí.</a:t>
            </a:r>
            <a:r>
              <a:rPr lang="cs-CZ" sz="1400" i="1" dirty="0" smtClean="0">
                <a:solidFill>
                  <a:srgbClr val="000000"/>
                </a:solidFill>
              </a:rPr>
              <a:t>  </a:t>
            </a:r>
          </a:p>
          <a:p>
            <a:pPr>
              <a:spcBef>
                <a:spcPct val="0"/>
              </a:spcBef>
              <a:defRPr/>
            </a:pPr>
            <a:r>
              <a:rPr lang="cs-CZ" sz="1400" i="1" dirty="0" smtClean="0">
                <a:solidFill>
                  <a:srgbClr val="000000"/>
                </a:solidFill>
              </a:rPr>
              <a:t>  1</a:t>
            </a:r>
            <a:r>
              <a:rPr lang="cs-CZ" sz="1400" dirty="0" smtClean="0">
                <a:solidFill>
                  <a:srgbClr val="000000"/>
                </a:solidFill>
              </a:rPr>
              <a:t>. </a:t>
            </a:r>
            <a:r>
              <a:rPr lang="cs-CZ" sz="1400" dirty="0" err="1" smtClean="0">
                <a:solidFill>
                  <a:srgbClr val="000000"/>
                </a:solidFill>
              </a:rPr>
              <a:t>vyd</a:t>
            </a:r>
            <a:r>
              <a:rPr lang="cs-CZ" sz="1400" dirty="0" smtClean="0">
                <a:solidFill>
                  <a:srgbClr val="000000"/>
                </a:solidFill>
              </a:rPr>
              <a:t>. Olomouc : Nakladatelství Olomouc, 2000. 283 s. </a:t>
            </a:r>
            <a:r>
              <a:rPr lang="cs-CZ" sz="1400" dirty="0" smtClean="0"/>
              <a:t>ISBN 80-7182-113-6</a:t>
            </a:r>
            <a:r>
              <a:rPr lang="cs-CZ" sz="1400" smtClean="0"/>
              <a:t>. </a:t>
            </a:r>
            <a:endParaRPr lang="cs-CZ" sz="14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  BIČÍK, I. a kol. </a:t>
            </a:r>
            <a:r>
              <a:rPr lang="cs-CZ" sz="1400" i="1" dirty="0" smtClean="0">
                <a:solidFill>
                  <a:srgbClr val="000000"/>
                </a:solidFill>
              </a:rPr>
              <a:t>Regionální zeměpis světadílů: učebnice zeměpisu pro střední školy. </a:t>
            </a:r>
            <a:r>
              <a:rPr lang="cs-CZ" sz="1400" dirty="0" smtClean="0">
                <a:solidFill>
                  <a:srgbClr val="000000"/>
                </a:solidFill>
              </a:rPr>
              <a:t>1. </a:t>
            </a:r>
            <a:r>
              <a:rPr lang="cs-CZ" sz="1400" dirty="0" err="1" smtClean="0">
                <a:solidFill>
                  <a:srgbClr val="000000"/>
                </a:solidFill>
              </a:rPr>
              <a:t>vyd</a:t>
            </a:r>
            <a:r>
              <a:rPr lang="cs-CZ" sz="1400" dirty="0" smtClean="0">
                <a:solidFill>
                  <a:srgbClr val="000000"/>
                </a:solidFill>
              </a:rPr>
              <a:t>. Praha : Nakladatelství České geografické společnosti, 2000. 135 s. ISBN 80-86034-43-7.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  VOŽENÍLEK, V. - DEMEK, J. </a:t>
            </a:r>
            <a:r>
              <a:rPr lang="cs-CZ" sz="1400" i="1" dirty="0" smtClean="0">
                <a:solidFill>
                  <a:srgbClr val="000000"/>
                </a:solidFill>
              </a:rPr>
              <a:t>Zeměpis. 2, Zeměpis oceánů a světadílů. 1, Atlantský oceán, Afrika, Indický oceán, Tichý oceán, Austrálie a Oceánie, Severní ledový oceán, Arktida a Antarktida.  </a:t>
            </a:r>
            <a:r>
              <a:rPr lang="cs-CZ" sz="1400" dirty="0" smtClean="0">
                <a:solidFill>
                  <a:srgbClr val="000000"/>
                </a:solidFill>
              </a:rPr>
              <a:t>Olomouc: </a:t>
            </a:r>
            <a:r>
              <a:rPr lang="cs-CZ" sz="1400" dirty="0" err="1" smtClean="0">
                <a:solidFill>
                  <a:srgbClr val="000000"/>
                </a:solidFill>
              </a:rPr>
              <a:t>Prodos</a:t>
            </a:r>
            <a:r>
              <a:rPr lang="cs-CZ" sz="1400" dirty="0" smtClean="0">
                <a:solidFill>
                  <a:srgbClr val="000000"/>
                </a:solidFill>
              </a:rPr>
              <a:t>, 2001. 58 s.  ISBN 80-7230-099-7.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1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1268760"/>
            <a:ext cx="84604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Titulní strana URL&lt;</a:t>
            </a:r>
            <a:r>
              <a:rPr lang="cs-CZ" sz="1200" dirty="0" smtClean="0">
                <a:hlinkClick r:id="rId4"/>
              </a:rPr>
              <a:t> http://www.</a:t>
            </a:r>
            <a:r>
              <a:rPr lang="cs-CZ" sz="1200" dirty="0" err="1" smtClean="0">
                <a:hlinkClick r:id="rId4"/>
              </a:rPr>
              <a:t>redbubble.com</a:t>
            </a:r>
            <a:r>
              <a:rPr lang="cs-CZ" sz="1200" dirty="0" smtClean="0">
                <a:hlinkClick r:id="rId4"/>
              </a:rPr>
              <a:t>/</a:t>
            </a:r>
            <a:r>
              <a:rPr lang="cs-CZ" sz="1200" dirty="0" err="1" smtClean="0">
                <a:hlinkClick r:id="rId4"/>
              </a:rPr>
              <a:t>people</a:t>
            </a:r>
            <a:r>
              <a:rPr lang="cs-CZ" sz="1200" dirty="0" smtClean="0">
                <a:hlinkClick r:id="rId4"/>
              </a:rPr>
              <a:t>/</a:t>
            </a:r>
            <a:r>
              <a:rPr lang="cs-CZ" sz="1200" dirty="0" err="1" smtClean="0">
                <a:hlinkClick r:id="rId4"/>
              </a:rPr>
              <a:t>ozczecho</a:t>
            </a:r>
            <a:r>
              <a:rPr lang="cs-CZ" sz="1200" dirty="0" smtClean="0">
                <a:hlinkClick r:id="rId4"/>
              </a:rPr>
              <a:t>/</a:t>
            </a:r>
            <a:r>
              <a:rPr lang="cs-CZ" sz="1200" dirty="0" err="1" smtClean="0">
                <a:hlinkClick r:id="rId4"/>
              </a:rPr>
              <a:t>works</a:t>
            </a:r>
            <a:r>
              <a:rPr lang="cs-CZ" sz="1200" dirty="0" smtClean="0">
                <a:hlinkClick r:id="rId4"/>
              </a:rPr>
              <a:t>/84129-</a:t>
            </a:r>
            <a:r>
              <a:rPr lang="cs-CZ" sz="1200" dirty="0" err="1" smtClean="0">
                <a:hlinkClick r:id="rId4"/>
              </a:rPr>
              <a:t>uluru</a:t>
            </a:r>
            <a:r>
              <a:rPr lang="cs-CZ" sz="1200" dirty="0" smtClean="0">
                <a:hlinkClick r:id="rId4"/>
              </a:rPr>
              <a:t>-</a:t>
            </a:r>
            <a:r>
              <a:rPr lang="cs-CZ" sz="1200" dirty="0" err="1" smtClean="0">
                <a:hlinkClick r:id="rId4"/>
              </a:rPr>
              <a:t>and</a:t>
            </a:r>
            <a:r>
              <a:rPr lang="cs-CZ" sz="1200" dirty="0" smtClean="0">
                <a:hlinkClick r:id="rId4"/>
              </a:rPr>
              <a:t>-a-</a:t>
            </a:r>
            <a:r>
              <a:rPr lang="cs-CZ" sz="1200" dirty="0" err="1" smtClean="0">
                <a:hlinkClick r:id="rId4"/>
              </a:rPr>
              <a:t>kangaroo</a:t>
            </a:r>
            <a:r>
              <a:rPr lang="cs-CZ" sz="1200" dirty="0" smtClean="0"/>
              <a:t>&gt;[cit.6.10.2012]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Slide č. 3  URL&lt; </a:t>
            </a:r>
            <a:r>
              <a:rPr lang="en-US" sz="1200" dirty="0" smtClean="0">
                <a:hlinkClick r:id="rId5"/>
              </a:rPr>
              <a:t>http://www.australiasouvenir.com/pages/Learn-About-Australia-Aboriginal-People.htm</a:t>
            </a:r>
            <a:r>
              <a:rPr lang="cs-CZ" sz="1200" dirty="0" smtClean="0">
                <a:hlinkClick r:id="rId5"/>
              </a:rPr>
              <a:t>l</a:t>
            </a:r>
            <a:r>
              <a:rPr lang="cs-CZ" sz="1200" dirty="0" smtClean="0"/>
              <a:t> &gt;[cit.6.10.2012]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Obr. 1 URL&lt;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6"/>
              </a:rPr>
              <a:t>http://kaen.cz/2012/06/04/australie-zarizena/sydney/</a:t>
            </a:r>
            <a:r>
              <a:rPr lang="cs-CZ" sz="1200" dirty="0" smtClean="0"/>
              <a:t>&gt;[cit.6.10.2012]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Obr. 2 URL&lt; </a:t>
            </a:r>
            <a:r>
              <a:rPr lang="en-US" sz="1200" dirty="0" smtClean="0">
                <a:hlinkClick r:id="rId7"/>
              </a:rPr>
              <a:t>http://www.centralequity.com.au/s_about_melbourne.php</a:t>
            </a:r>
            <a:r>
              <a:rPr lang="cs-CZ" sz="1200" dirty="0" smtClean="0">
                <a:hlinkClick r:id="rId7"/>
              </a:rPr>
              <a:t>&gt;[cit.6.10.2012</a:t>
            </a:r>
            <a:r>
              <a:rPr lang="cs-CZ" sz="1200" dirty="0" smtClean="0"/>
              <a:t>]</a:t>
            </a:r>
          </a:p>
          <a:p>
            <a:pPr>
              <a:buFont typeface="Arial" pitchFamily="34" charset="0"/>
              <a:buChar char="•"/>
            </a:pPr>
            <a:r>
              <a:rPr lang="cs-CZ" sz="1200" dirty="0" smtClean="0"/>
              <a:t>  Obr. 3 URL&lt;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8"/>
              </a:rPr>
              <a:t>http://www.internshipsdownunder.com/destination-australia</a:t>
            </a:r>
            <a:r>
              <a:rPr lang="cs-CZ" sz="1200" dirty="0" smtClean="0">
                <a:hlinkClick r:id="rId8"/>
              </a:rPr>
              <a:t>&gt;[cit.6.10.2012</a:t>
            </a:r>
            <a:r>
              <a:rPr lang="cs-CZ" sz="1200" dirty="0" smtClean="0"/>
              <a:t>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Obr. 4 VOŽENÍLEK, V. - DEMEK, J. </a:t>
            </a:r>
            <a:r>
              <a:rPr lang="cs-CZ" sz="1200" i="1" dirty="0" smtClean="0"/>
              <a:t>Zeměpis. 2, Zeměpis oceánů a světadílů. 1, Atlantský oceán, Afrika, Indický oceán, Tichý oceán, Austrálie a Oceánie, Severní ledový oceán, Arktida a Antarktida.  </a:t>
            </a:r>
            <a:r>
              <a:rPr lang="cs-CZ" sz="1200" dirty="0" smtClean="0"/>
              <a:t>Olomouc: </a:t>
            </a:r>
            <a:r>
              <a:rPr lang="cs-CZ" sz="1200" dirty="0" err="1" smtClean="0"/>
              <a:t>Prodos</a:t>
            </a:r>
            <a:r>
              <a:rPr lang="cs-CZ" sz="1200" dirty="0" smtClean="0"/>
              <a:t>, 2001. ISBN 80-7230-099-7. str. 50.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Slide č. 11, 12 URL&lt;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9"/>
              </a:rPr>
              <a:t>http://www.etraveltrips.com/blog/australia/melbourne/</a:t>
            </a:r>
            <a:r>
              <a:rPr lang="cs-CZ" sz="1200" dirty="0" smtClean="0"/>
              <a:t>&gt;[cit.7.10.2012]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Slide č. 13, 14 URL&lt;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10"/>
              </a:rPr>
              <a:t>http://relocationbrisbanebayside.weebly.com/</a:t>
            </a:r>
            <a:r>
              <a:rPr lang="cs-CZ" sz="1200" dirty="0" smtClean="0"/>
              <a:t>&gt;[cit.7.10.2012]</a:t>
            </a:r>
          </a:p>
          <a:p>
            <a:pPr marL="92075" lvl="0" indent="-92075"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1200" dirty="0" smtClean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ih1.redbubble.net/image.3294921.4129/flat,550x550,075,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9180512" cy="7029400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4536504" y="332656"/>
            <a:ext cx="44279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kerman" pitchFamily="82" charset="0"/>
                <a:ea typeface="DejaVu Serif" pitchFamily="18" charset="0"/>
              </a:rPr>
              <a:t>Austrálie</a:t>
            </a:r>
          </a:p>
          <a:p>
            <a:pPr algn="ctr"/>
            <a:r>
              <a:rPr lang="cs-CZ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kerman" pitchFamily="82" charset="0"/>
                <a:ea typeface="DejaVu Serif" pitchFamily="18" charset="0"/>
              </a:rPr>
              <a:t>Oceánie</a:t>
            </a:r>
            <a:endParaRPr lang="cs-CZ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Jokerman" pitchFamily="82" charset="0"/>
              <a:ea typeface="DejaVu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499992" y="2276872"/>
            <a:ext cx="5760640" cy="2304256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Obyvatelstvo </a:t>
            </a:r>
            <a:br>
              <a:rPr lang="cs-CZ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</a:t>
            </a:r>
            <a:br>
              <a:rPr lang="cs-CZ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hospodářství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858" y="1633538"/>
            <a:ext cx="549027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840760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Základní charakteristiky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kromě Antarktidy nejmenší počet obyvatel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velmi nízká hustota zalidnění (3 obyv./km²)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rozmístění je velmi nerovnoměrné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přírůstky dosahují 1,3%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 Austrálii 1%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 Oceánii 2%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charakteristickým rysem je imigrace do Austrálie (dnes hlavně z Asie) a emigrace ze zaostalých oceánských ostrovů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demografické ukazatele na vysoké úrovni (především v Austrálii a na Novém Zélandu)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vysoká střední délka života v Austrálii (75 let muži, 80 let ženy)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 Oceánii až o 20 let nižší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</a:t>
            </a:r>
            <a:r>
              <a:rPr lang="cs-CZ" dirty="0" err="1" smtClean="0"/>
              <a:t>nejurbanizovanější</a:t>
            </a:r>
            <a:r>
              <a:rPr lang="cs-CZ" dirty="0" smtClean="0"/>
              <a:t> kontinent (85%) s vysokou gramotností (přes 95%)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pestrá skladba z hlediska národnostního i jazykového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největší aglomerace (2001):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Sydney 		4,6 mil.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Melbourne		4,1 mil.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Brisbane		2,1 mil.  		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další: Perth, Adelaide, </a:t>
            </a:r>
            <a:r>
              <a:rPr lang="cs-CZ" dirty="0" err="1" smtClean="0"/>
              <a:t>Auckland</a:t>
            </a:r>
            <a:r>
              <a:rPr lang="cs-CZ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dirty="0" smtClean="0"/>
          </a:p>
          <a:p>
            <a:pPr>
              <a:spcBef>
                <a:spcPct val="0"/>
              </a:spcBef>
              <a:defRPr/>
            </a:pPr>
            <a:endParaRPr lang="cs-CZ" dirty="0" smtClean="0"/>
          </a:p>
          <a:p>
            <a:pPr lvl="1">
              <a:spcBef>
                <a:spcPct val="0"/>
              </a:spcBef>
              <a:defRPr/>
            </a:pPr>
            <a:endParaRPr lang="en-US" dirty="0"/>
          </a:p>
        </p:txBody>
      </p:sp>
      <p:pic>
        <p:nvPicPr>
          <p:cNvPr id="7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2025" y="933450"/>
            <a:ext cx="721995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25" y="1100138"/>
            <a:ext cx="71437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840760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Původní obyvatelstvo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původní obyvatelé přišli patrně z JV Asie před 35 000 lety, postupně osídlili celý kontinent a Tasmánii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před příchodem Evropanů zde žilo asi 300 000 původních domorodých obyvatel - </a:t>
            </a:r>
            <a:r>
              <a:rPr lang="cs-CZ" dirty="0" err="1" smtClean="0"/>
              <a:t>Austrálců</a:t>
            </a:r>
            <a:r>
              <a:rPr lang="cs-CZ" dirty="0" smtClean="0"/>
              <a:t> (</a:t>
            </a:r>
            <a:r>
              <a:rPr lang="cs-CZ" dirty="0" err="1" smtClean="0"/>
              <a:t>Aboriginals</a:t>
            </a:r>
            <a:r>
              <a:rPr lang="cs-CZ" dirty="0" smtClean="0"/>
              <a:t>) - živili se sběrem plodů a lovem zvěře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příchod Evropanů, obsazování a přivlastňování půdy znamenaly pro </a:t>
            </a:r>
            <a:r>
              <a:rPr lang="cs-CZ" dirty="0" err="1" smtClean="0"/>
              <a:t>Austrálce</a:t>
            </a:r>
            <a:r>
              <a:rPr lang="cs-CZ" dirty="0" smtClean="0"/>
              <a:t> narušení jejich způsobu života - to vedlo k jejich ústupu do stále </a:t>
            </a:r>
            <a:r>
              <a:rPr lang="cs-CZ" dirty="0" err="1" smtClean="0"/>
              <a:t>nehostinnějších</a:t>
            </a:r>
            <a:r>
              <a:rPr lang="cs-CZ" dirty="0" smtClean="0"/>
              <a:t> oblastí, kde strádali a pozvolna vymírali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dnes žije v Austrálii asi 30 000 </a:t>
            </a:r>
            <a:r>
              <a:rPr lang="cs-CZ" dirty="0" err="1" smtClean="0"/>
              <a:t>Austrálců</a:t>
            </a:r>
            <a:r>
              <a:rPr lang="cs-CZ" dirty="0" smtClean="0"/>
              <a:t> </a:t>
            </a:r>
          </a:p>
          <a:p>
            <a:pPr>
              <a:spcBef>
                <a:spcPct val="0"/>
              </a:spcBef>
              <a:defRPr/>
            </a:pPr>
            <a:endParaRPr lang="cs-CZ" dirty="0" smtClean="0"/>
          </a:p>
          <a:p>
            <a:pPr lvl="1">
              <a:spcBef>
                <a:spcPct val="0"/>
              </a:spcBef>
              <a:defRPr/>
            </a:pPr>
            <a:endParaRPr lang="en-US" dirty="0"/>
          </a:p>
        </p:txBody>
      </p:sp>
      <p:pic>
        <p:nvPicPr>
          <p:cNvPr id="7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9455" y="3345135"/>
            <a:ext cx="51530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4186808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Hospodářství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Austrálie je dnes hnací ekonomickou silou J Pacifiku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všestranně rozvinuté hospodářství založené na nesmírných nalezištích surovin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světová velmoc v živočišné produkci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země Oceánie jsou relativně zaostalé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hlavním odvětvím je primární sektor a turistika</a:t>
            </a:r>
          </a:p>
          <a:p>
            <a:pPr lvl="1">
              <a:spcBef>
                <a:spcPct val="0"/>
              </a:spcBef>
              <a:defRPr/>
            </a:pPr>
            <a:endParaRPr lang="cs-CZ" dirty="0" smtClean="0"/>
          </a:p>
          <a:p>
            <a:pPr>
              <a:spcBef>
                <a:spcPct val="0"/>
              </a:spcBef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Zemědělství 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světový význam má živočišná produkce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největší stavy ovcí na světě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2. místo Austrálie 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4. místo Nový Zéland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Austrálie a Nový Zéland jsou světovými producenty vlny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rostlinná výroba se zaměřuje na pěstování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pšenice a cukrové třtiny (Austrálie)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ovoce (Nový Zéland)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významná produkce kokosových ořechů (Oceánie)  	</a:t>
            </a:r>
          </a:p>
        </p:txBody>
      </p:sp>
      <p:pic>
        <p:nvPicPr>
          <p:cNvPr id="7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4186808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Těžba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dominující je těžba: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diamanty (35% světové těžby)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bauxit (35% světové těžby)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zinek (20% světové těžby)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uran a nikl (15% světové těžby)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Austrálie zaujímá přední místa v těžbě řady surovin a je jedním z největších exportérů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1. místo v těžbě olova, bauxitu a diamantů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2. místo v produkci uranu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3. místo v těžbě zinku, zlata a železné rudy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světové prvenství v těžbě vzácných kovů (zirkon, rutil)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ostatní státy těží velmi málo surovin, výjimkou jsou: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Nová Kaledonie (3. místo v těžbě niklu)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Nauru (těžba fosfátů) </a:t>
            </a:r>
          </a:p>
          <a:p>
            <a:pPr lvl="1">
              <a:spcBef>
                <a:spcPct val="0"/>
              </a:spcBef>
              <a:defRPr/>
            </a:pPr>
            <a:r>
              <a:rPr lang="cs-CZ" dirty="0" smtClean="0"/>
              <a:t>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dirty="0" smtClean="0"/>
          </a:p>
        </p:txBody>
      </p:sp>
      <p:pic>
        <p:nvPicPr>
          <p:cNvPr id="7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Nadpis 8"/>
          <p:cNvSpPr txBox="1">
            <a:spLocks/>
          </p:cNvSpPr>
          <p:nvPr/>
        </p:nvSpPr>
        <p:spPr>
          <a:xfrm>
            <a:off x="7164288" y="6165304"/>
            <a:ext cx="2736304" cy="3516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600" b="1" dirty="0" smtClean="0"/>
              <a:t>Obr. 4   Hospodářství</a:t>
            </a:r>
            <a:endParaRPr lang="en-US" sz="1600" b="1" dirty="0"/>
          </a:p>
        </p:txBody>
      </p:sp>
      <p:pic>
        <p:nvPicPr>
          <p:cNvPr id="6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  <p:pic>
        <p:nvPicPr>
          <p:cNvPr id="6146" name="Picture 2" descr="F:\img028.jpg"/>
          <p:cNvPicPr>
            <a:picLocks noChangeAspect="1" noChangeArrowheads="1"/>
          </p:cNvPicPr>
          <p:nvPr/>
        </p:nvPicPr>
        <p:blipFill>
          <a:blip r:embed="rId4" cstate="print"/>
          <a:srcRect l="42826" t="66968" r="7363" b="3540"/>
          <a:stretch>
            <a:fillRect/>
          </a:stretch>
        </p:blipFill>
        <p:spPr bwMode="auto">
          <a:xfrm flipH="1" flipV="1">
            <a:off x="1042500" y="764704"/>
            <a:ext cx="7057892" cy="52731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b="1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defRPr>
        </a:defPPr>
      </a:lstStyle>
      <a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777</Words>
  <Application>Microsoft Office PowerPoint</Application>
  <PresentationFormat>Předvádění na obrazovce (4:3)</PresentationFormat>
  <Paragraphs>130</Paragraphs>
  <Slides>16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Motiv sady Office</vt:lpstr>
      <vt:lpstr>Výchozí návrh</vt:lpstr>
      <vt:lpstr>AUSTRÁLIE A OCEÁNIE - SG</vt:lpstr>
      <vt:lpstr>Prezentace aplikace PowerPoint</vt:lpstr>
      <vt:lpstr>2. Obyvatelstvo  a  hospodářství</vt:lpstr>
      <vt:lpstr>Základní charakteristiky</vt:lpstr>
      <vt:lpstr>Prezentace aplikace PowerPoint</vt:lpstr>
      <vt:lpstr>Původní obyvatelstvo </vt:lpstr>
      <vt:lpstr>Hospodářství</vt:lpstr>
      <vt:lpstr>Těžba </vt:lpstr>
      <vt:lpstr>Prezentace aplikace PowerPoint</vt:lpstr>
      <vt:lpstr>Průmysl a doprava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Zuzka</dc:creator>
  <cp:lastModifiedBy>Pepa</cp:lastModifiedBy>
  <cp:revision>179</cp:revision>
  <dcterms:created xsi:type="dcterms:W3CDTF">2012-08-15T09:12:49Z</dcterms:created>
  <dcterms:modified xsi:type="dcterms:W3CDTF">2013-04-02T11:37:00Z</dcterms:modified>
</cp:coreProperties>
</file>