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89" r:id="rId4"/>
    <p:sldId id="279" r:id="rId5"/>
    <p:sldId id="256" r:id="rId6"/>
    <p:sldId id="292" r:id="rId7"/>
    <p:sldId id="294" r:id="rId8"/>
    <p:sldId id="293" r:id="rId9"/>
    <p:sldId id="281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69" r:id="rId20"/>
    <p:sldId id="308" r:id="rId21"/>
    <p:sldId id="306" r:id="rId22"/>
    <p:sldId id="305" r:id="rId23"/>
    <p:sldId id="309" r:id="rId24"/>
    <p:sldId id="311" r:id="rId25"/>
    <p:sldId id="290" r:id="rId26"/>
    <p:sldId id="291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81" autoAdjust="0"/>
  </p:normalViewPr>
  <p:slideViewPr>
    <p:cSldViewPr>
      <p:cViewPr>
        <p:scale>
          <a:sx n="100" d="100"/>
          <a:sy n="100" d="100"/>
        </p:scale>
        <p:origin x="-294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970A55-DBDE-40BA-9E2A-77DB8C4C1129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81C7A8-59A0-4848-A4BE-783E95135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6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http://www.ckroyal.cz/wp-content/uploads/w_img_9711.jpg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/>
              <a:t>http://www.</a:t>
            </a:r>
            <a:r>
              <a:rPr lang="cs-CZ" dirty="0" err="1" smtClean="0"/>
              <a:t>fraus.cz</a:t>
            </a:r>
            <a:r>
              <a:rPr lang="cs-CZ" dirty="0" smtClean="0"/>
              <a:t>/data/</a:t>
            </a:r>
            <a:r>
              <a:rPr lang="cs-CZ" dirty="0" err="1" smtClean="0"/>
              <a:t>zemepis</a:t>
            </a:r>
            <a:r>
              <a:rPr lang="cs-CZ" dirty="0" smtClean="0"/>
              <a:t>/z8_test4-</a:t>
            </a:r>
            <a:r>
              <a:rPr lang="cs-CZ" dirty="0" err="1" smtClean="0"/>
              <a:t>evropa</a:t>
            </a:r>
            <a:r>
              <a:rPr lang="cs-CZ" dirty="0" smtClean="0"/>
              <a:t>-</a:t>
            </a:r>
            <a:r>
              <a:rPr lang="cs-CZ" dirty="0" err="1" smtClean="0"/>
              <a:t>hospodarstvi.pdf</a:t>
            </a: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http://img.mf.cz/358/118/2-F5.jpg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http://ratzeburger-fewo.de/custom/Hamburg.jpg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47F357-C6E5-48AC-B9DD-7A8F0885587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/>
              <a:t>http://athens-greece.wikispaces.com/file/view/parthenon.jpg/118390153/parthenon.jpg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47F357-C6E5-48AC-B9DD-7A8F0885587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/>
              <a:t>http://athens-greece.wikispaces.com/file/view/parthenon.jpg/118390153/parthenon.jpg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47F357-C6E5-48AC-B9DD-7A8F0885587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http://beav2.blogspot.cz/2010/06/</a:t>
            </a:r>
            <a:r>
              <a:rPr lang="cs-CZ" dirty="0" err="1" smtClean="0"/>
              <a:t>white</a:t>
            </a:r>
            <a:r>
              <a:rPr lang="cs-CZ" dirty="0" smtClean="0"/>
              <a:t>-</a:t>
            </a:r>
            <a:r>
              <a:rPr lang="cs-CZ" dirty="0" err="1" smtClean="0"/>
              <a:t>cliffs</a:t>
            </a:r>
            <a:r>
              <a:rPr lang="cs-CZ" dirty="0" smtClean="0"/>
              <a:t>-</a:t>
            </a:r>
            <a:r>
              <a:rPr lang="cs-CZ" dirty="0" err="1" smtClean="0"/>
              <a:t>of</a:t>
            </a:r>
            <a:r>
              <a:rPr lang="cs-CZ" dirty="0" smtClean="0"/>
              <a:t>-</a:t>
            </a:r>
            <a:r>
              <a:rPr lang="cs-CZ" dirty="0" err="1" smtClean="0"/>
              <a:t>dover.html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1C7A8-59A0-4848-A4BE-783E951350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http://beav2.blogspot.cz/2010/06/</a:t>
            </a:r>
            <a:r>
              <a:rPr lang="cs-CZ" dirty="0" err="1" smtClean="0"/>
              <a:t>white</a:t>
            </a:r>
            <a:r>
              <a:rPr lang="cs-CZ" dirty="0" smtClean="0"/>
              <a:t>-</a:t>
            </a:r>
            <a:r>
              <a:rPr lang="cs-CZ" dirty="0" err="1" smtClean="0"/>
              <a:t>cliffs</a:t>
            </a:r>
            <a:r>
              <a:rPr lang="cs-CZ" dirty="0" smtClean="0"/>
              <a:t>-</a:t>
            </a:r>
            <a:r>
              <a:rPr lang="cs-CZ" dirty="0" err="1" smtClean="0"/>
              <a:t>of</a:t>
            </a:r>
            <a:r>
              <a:rPr lang="cs-CZ" dirty="0" smtClean="0"/>
              <a:t>-</a:t>
            </a:r>
            <a:r>
              <a:rPr lang="cs-CZ" dirty="0" err="1" smtClean="0"/>
              <a:t>dover.html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1C7A8-59A0-4848-A4BE-783E951350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freeimageslive.co.uk</a:t>
            </a:r>
            <a:r>
              <a:rPr lang="cs-CZ" dirty="0" smtClean="0"/>
              <a:t>/</a:t>
            </a:r>
            <a:r>
              <a:rPr lang="cs-CZ" dirty="0" err="1" smtClean="0"/>
              <a:t>files</a:t>
            </a:r>
            <a:r>
              <a:rPr lang="cs-CZ" dirty="0" smtClean="0"/>
              <a:t>/images008/</a:t>
            </a:r>
            <a:r>
              <a:rPr lang="cs-CZ" dirty="0" err="1" smtClean="0"/>
              <a:t>brandenburg</a:t>
            </a:r>
            <a:r>
              <a:rPr lang="cs-CZ" dirty="0" smtClean="0"/>
              <a:t>_</a:t>
            </a:r>
            <a:r>
              <a:rPr lang="cs-CZ" dirty="0" err="1" smtClean="0"/>
              <a:t>gate</a:t>
            </a:r>
            <a:r>
              <a:rPr lang="cs-CZ" dirty="0" smtClean="0"/>
              <a:t>_</a:t>
            </a:r>
            <a:r>
              <a:rPr lang="cs-CZ" dirty="0" err="1" smtClean="0"/>
              <a:t>night.jpg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kukucka.cz</a:t>
            </a:r>
            <a:r>
              <a:rPr lang="cs-CZ" dirty="0" smtClean="0"/>
              <a:t>/</a:t>
            </a:r>
            <a:r>
              <a:rPr lang="cs-CZ" dirty="0" err="1" smtClean="0"/>
              <a:t>wpimages</a:t>
            </a:r>
            <a:r>
              <a:rPr lang="cs-CZ" dirty="0" smtClean="0"/>
              <a:t>/foto/DSC_6809.jpg</a:t>
            </a:r>
          </a:p>
          <a:p>
            <a:r>
              <a:rPr lang="cs-CZ" dirty="0" smtClean="0"/>
              <a:t>http://static.</a:t>
            </a:r>
            <a:r>
              <a:rPr lang="cs-CZ" dirty="0" err="1" smtClean="0"/>
              <a:t>ddmcdn.com</a:t>
            </a:r>
            <a:r>
              <a:rPr lang="cs-CZ" dirty="0" smtClean="0"/>
              <a:t>/</a:t>
            </a:r>
            <a:r>
              <a:rPr lang="cs-CZ" dirty="0" err="1" smtClean="0"/>
              <a:t>gif</a:t>
            </a:r>
            <a:r>
              <a:rPr lang="cs-CZ" dirty="0" smtClean="0"/>
              <a:t>/</a:t>
            </a:r>
            <a:r>
              <a:rPr lang="cs-CZ" dirty="0" err="1" smtClean="0"/>
              <a:t>london</a:t>
            </a:r>
            <a:r>
              <a:rPr lang="cs-CZ" dirty="0" smtClean="0"/>
              <a:t>-</a:t>
            </a:r>
            <a:r>
              <a:rPr lang="cs-CZ" dirty="0" err="1" smtClean="0"/>
              <a:t>eye</a:t>
            </a:r>
            <a:r>
              <a:rPr lang="cs-CZ" dirty="0" smtClean="0"/>
              <a:t>-2.jpg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1C7A8-59A0-4848-A4BE-783E951350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freeimageslive.co.uk</a:t>
            </a:r>
            <a:r>
              <a:rPr lang="cs-CZ" dirty="0" smtClean="0"/>
              <a:t>/</a:t>
            </a:r>
            <a:r>
              <a:rPr lang="cs-CZ" dirty="0" err="1" smtClean="0"/>
              <a:t>files</a:t>
            </a:r>
            <a:r>
              <a:rPr lang="cs-CZ" dirty="0" smtClean="0"/>
              <a:t>/images008/</a:t>
            </a:r>
            <a:r>
              <a:rPr lang="cs-CZ" dirty="0" err="1" smtClean="0"/>
              <a:t>brandenburg</a:t>
            </a:r>
            <a:r>
              <a:rPr lang="cs-CZ" dirty="0" smtClean="0"/>
              <a:t>_</a:t>
            </a:r>
            <a:r>
              <a:rPr lang="cs-CZ" dirty="0" err="1" smtClean="0"/>
              <a:t>gate</a:t>
            </a:r>
            <a:r>
              <a:rPr lang="cs-CZ" dirty="0" smtClean="0"/>
              <a:t>_</a:t>
            </a:r>
            <a:r>
              <a:rPr lang="cs-CZ" dirty="0" err="1" smtClean="0"/>
              <a:t>night.jpg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kukucka.cz</a:t>
            </a:r>
            <a:r>
              <a:rPr lang="cs-CZ" dirty="0" smtClean="0"/>
              <a:t>/</a:t>
            </a:r>
            <a:r>
              <a:rPr lang="cs-CZ" dirty="0" err="1" smtClean="0"/>
              <a:t>wpimages</a:t>
            </a:r>
            <a:r>
              <a:rPr lang="cs-CZ" dirty="0" smtClean="0"/>
              <a:t>/foto/DSC_6809.jpg</a:t>
            </a:r>
          </a:p>
          <a:p>
            <a:r>
              <a:rPr lang="cs-CZ" dirty="0" smtClean="0"/>
              <a:t>http://static.</a:t>
            </a:r>
            <a:r>
              <a:rPr lang="cs-CZ" dirty="0" err="1" smtClean="0"/>
              <a:t>ddmcdn.com</a:t>
            </a:r>
            <a:r>
              <a:rPr lang="cs-CZ" dirty="0" smtClean="0"/>
              <a:t>/</a:t>
            </a:r>
            <a:r>
              <a:rPr lang="cs-CZ" dirty="0" err="1" smtClean="0"/>
              <a:t>gif</a:t>
            </a:r>
            <a:r>
              <a:rPr lang="cs-CZ" dirty="0" smtClean="0"/>
              <a:t>/</a:t>
            </a:r>
            <a:r>
              <a:rPr lang="cs-CZ" dirty="0" err="1" smtClean="0"/>
              <a:t>london</a:t>
            </a:r>
            <a:r>
              <a:rPr lang="cs-CZ" dirty="0" smtClean="0"/>
              <a:t>-</a:t>
            </a:r>
            <a:r>
              <a:rPr lang="cs-CZ" dirty="0" err="1" smtClean="0"/>
              <a:t>eye</a:t>
            </a:r>
            <a:r>
              <a:rPr lang="cs-CZ" dirty="0" smtClean="0"/>
              <a:t>-2.jpg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1C7A8-59A0-4848-A4BE-783E951350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maldivi.co.rs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zastave</a:t>
            </a:r>
            <a:r>
              <a:rPr lang="cs-CZ" dirty="0" smtClean="0"/>
              <a:t>/</a:t>
            </a:r>
            <a:r>
              <a:rPr lang="cs-CZ" dirty="0" err="1" smtClean="0"/>
              <a:t>europe.jpg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1C7A8-59A0-4848-A4BE-783E951350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/>
              <a:t>http://www.</a:t>
            </a:r>
            <a:r>
              <a:rPr lang="cs-CZ" dirty="0" err="1" smtClean="0"/>
              <a:t>pepa.cz</a:t>
            </a:r>
            <a:r>
              <a:rPr lang="cs-CZ" dirty="0" smtClean="0"/>
              <a:t>/userfiles2/MARTINA/</a:t>
            </a:r>
            <a:r>
              <a:rPr lang="cs-CZ" dirty="0" err="1" smtClean="0"/>
              <a:t>cestov</a:t>
            </a:r>
            <a:r>
              <a:rPr lang="cs-CZ" dirty="0" smtClean="0"/>
              <a:t>%C3%A1n%C3%AD/</a:t>
            </a:r>
            <a:r>
              <a:rPr lang="cs-CZ" dirty="0" err="1" smtClean="0"/>
              <a:t>driveinn</a:t>
            </a:r>
            <a:r>
              <a:rPr lang="cs-CZ" dirty="0" smtClean="0"/>
              <a:t>/se_</a:t>
            </a:r>
            <a:r>
              <a:rPr lang="cs-CZ" dirty="0" err="1" smtClean="0"/>
              <a:t>budapest.jpg</a:t>
            </a: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http://poznani.iscontent.cz/Fotografie/Produkty/italie/800x600/italie-benatky.jpg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47F357-C6E5-48AC-B9DD-7A8F0885587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/>
              <a:t>http://www.</a:t>
            </a:r>
            <a:r>
              <a:rPr lang="cs-CZ" dirty="0" err="1" smtClean="0"/>
              <a:t>pepa.cz</a:t>
            </a:r>
            <a:r>
              <a:rPr lang="cs-CZ" dirty="0" smtClean="0"/>
              <a:t>/userfiles2/MARTINA/</a:t>
            </a:r>
            <a:r>
              <a:rPr lang="cs-CZ" dirty="0" err="1" smtClean="0"/>
              <a:t>cestov</a:t>
            </a:r>
            <a:r>
              <a:rPr lang="cs-CZ" dirty="0" smtClean="0"/>
              <a:t>%C3%A1n%C3%AD/</a:t>
            </a:r>
            <a:r>
              <a:rPr lang="cs-CZ" dirty="0" err="1" smtClean="0"/>
              <a:t>driveinn</a:t>
            </a:r>
            <a:r>
              <a:rPr lang="cs-CZ" dirty="0" smtClean="0"/>
              <a:t>/se_</a:t>
            </a:r>
            <a:r>
              <a:rPr lang="cs-CZ" dirty="0" err="1" smtClean="0"/>
              <a:t>budapest.jpg</a:t>
            </a: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http://poznani.iscontent.cz/Fotografie/Produkty/italie/800x600/italie-benatky.jpg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47F357-C6E5-48AC-B9DD-7A8F0885587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/>
              <a:t>http://www.</a:t>
            </a:r>
            <a:r>
              <a:rPr lang="cs-CZ" dirty="0" err="1" smtClean="0"/>
              <a:t>fraus.cz</a:t>
            </a:r>
            <a:r>
              <a:rPr lang="cs-CZ" dirty="0" smtClean="0"/>
              <a:t>/data/</a:t>
            </a:r>
            <a:r>
              <a:rPr lang="cs-CZ" dirty="0" err="1" smtClean="0"/>
              <a:t>zemepis</a:t>
            </a:r>
            <a:r>
              <a:rPr lang="cs-CZ" dirty="0" smtClean="0"/>
              <a:t>/z8_test4-</a:t>
            </a:r>
            <a:r>
              <a:rPr lang="cs-CZ" dirty="0" err="1" smtClean="0"/>
              <a:t>evropa</a:t>
            </a:r>
            <a:r>
              <a:rPr lang="cs-CZ" dirty="0" smtClean="0"/>
              <a:t>-</a:t>
            </a:r>
            <a:r>
              <a:rPr lang="cs-CZ" dirty="0" err="1" smtClean="0"/>
              <a:t>hospodarstvi.pdf</a:t>
            </a: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http://img.mf.cz/358/118/2-F5.jpg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http://ratzeburger-fewo.de/custom/Hamburg.jpg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47F357-C6E5-48AC-B9DD-7A8F0885587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356EA-1266-4AAE-925A-4A4F32F4BFDC}" type="datetimeFigureOut">
              <a:rPr lang="en-US" smtClean="0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F3263-8A98-4F29-ADE4-B619433A2F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5EC3A-0DDD-4E67-905F-A8D720C921C3}" type="datetimeFigureOut">
              <a:rPr lang="en-US" smtClean="0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1F855-E115-403A-B33A-381DA617F2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0E9430-CF1D-4D39-8ADE-1A99E090B7F7}" type="datetimeFigureOut">
              <a:rPr lang="en-US" smtClean="0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57C6A-34C5-47EF-83D8-0DCF7A8E34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F01A5-7919-4806-B4E3-11BE8371737C}" type="datetimeFigureOut">
              <a:rPr lang="en-US" smtClean="0"/>
              <a:pPr>
                <a:defRPr/>
              </a:pPr>
              <a:t>4/2/2013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E2313-CBCF-450B-A829-38A2DD51B0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7F994-E075-4311-93D6-F3E7D5CDAB80}" type="datetimeFigureOut">
              <a:rPr lang="en-US" smtClean="0"/>
              <a:pPr>
                <a:defRPr/>
              </a:pPr>
              <a:t>4/2/2013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0EC8F-10A0-45D1-9A92-5AE091E9EB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62D2B8-9849-4D86-A289-4EDFCA319F84}" type="datetimeFigureOut">
              <a:rPr lang="en-US" smtClean="0"/>
              <a:pPr>
                <a:defRPr/>
              </a:pPr>
              <a:t>4/2/2013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8D994-B8F2-4007-BAAE-3210EAC6A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257B1-7633-443D-8718-A24338F53C93}" type="datetimeFigureOut">
              <a:rPr lang="en-US" smtClean="0"/>
              <a:pPr>
                <a:defRPr/>
              </a:pPr>
              <a:t>4/2/2013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09824-72A8-4905-99E0-E74898A236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46E60-2844-4E78-800A-19CEEA1C3B12}" type="datetimeFigureOut">
              <a:rPr lang="en-US" smtClean="0"/>
              <a:pPr>
                <a:defRPr/>
              </a:pPr>
              <a:t>4/2/2013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81826-DB25-4AE5-A617-7B5CD16661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2C628-F13B-42C3-9873-0D46365CE5DC}" type="datetimeFigureOut">
              <a:rPr lang="en-US" smtClean="0"/>
              <a:pPr>
                <a:defRPr/>
              </a:pPr>
              <a:t>4/2/2013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A2C32-8B6F-464A-AD01-6D89172EF7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B4CAB-B1A8-4D17-9CF4-E6FB672C82A9}" type="datetimeFigureOut">
              <a:rPr lang="en-US" smtClean="0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C0501-2A1C-4703-AC5F-CC5EB5640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6F9AE-42E3-4093-B192-4F53F34A5AA2}" type="datetimeFigureOut">
              <a:rPr lang="en-US" smtClean="0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1E8E7-C903-4A95-BBCE-C689B0F293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9F9715E-A49B-496E-B9C0-51AC9C3E5AF7}" type="slidenum">
              <a:rPr lang="cs-CZ">
                <a:solidFill>
                  <a:srgbClr val="000000"/>
                </a:solidFill>
                <a:latin typeface="Arial"/>
                <a:cs typeface="+mn-cs"/>
              </a:rPr>
              <a:pPr/>
              <a:t>‹#›</a:t>
            </a:fld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9F9715E-A49B-496E-B9C0-51AC9C3E5AF7}" type="slidenum">
              <a:rPr lang="cs-CZ">
                <a:solidFill>
                  <a:srgbClr val="000000"/>
                </a:solidFill>
                <a:latin typeface="Arial"/>
                <a:cs typeface="+mn-cs"/>
              </a:rPr>
              <a:pPr/>
              <a:t>‹#›</a:t>
            </a:fld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E6F0B-4AB5-414B-A6A8-F65DD658A5C4}" type="datetimeFigureOut">
              <a:rPr lang="en-US" smtClean="0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EACD6A-39F4-43FC-B164-6E089497B4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emf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imageslive.co.uk/files/images008/brandenburg_gate_night.jpg" TargetMode="External"/><Relationship Id="rId13" Type="http://schemas.openxmlformats.org/officeDocument/2006/relationships/hyperlink" Target="http://poznani.iscontent.cz/Fotografie/Produkty/italie/800x600/italie-benatky.jpg" TargetMode="External"/><Relationship Id="rId3" Type="http://schemas.openxmlformats.org/officeDocument/2006/relationships/hyperlink" Target="http://www.glassschool.cz/" TargetMode="External"/><Relationship Id="rId7" Type="http://schemas.openxmlformats.org/officeDocument/2006/relationships/hyperlink" Target="http://www.kukucka.cz/wpimages/foto/DSC_6809.jpg" TargetMode="External"/><Relationship Id="rId12" Type="http://schemas.openxmlformats.org/officeDocument/2006/relationships/hyperlink" Target="http://www.pepa.cz/userfiles2/MARTINA/cestov%C3%A1n%C3%AD/driveinn/se_budapest.jp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athens-greece.wikispaces.com/file/view/parthenon.jpg/118390153/parthenon.jpg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alpintour.cz/files/gallery/pariz/vitezny-oblouk.jpg" TargetMode="External"/><Relationship Id="rId11" Type="http://schemas.openxmlformats.org/officeDocument/2006/relationships/hyperlink" Target="http://www.maldivi.co.rs/images/zastave/europe.jpg" TargetMode="External"/><Relationship Id="rId5" Type="http://schemas.openxmlformats.org/officeDocument/2006/relationships/hyperlink" Target="http://beav2.blogspot.cz/2010/06/white-cliffs-of-dover.html" TargetMode="External"/><Relationship Id="rId15" Type="http://schemas.openxmlformats.org/officeDocument/2006/relationships/hyperlink" Target="http://img.mf.cz/358/118/2-F5.jpg" TargetMode="External"/><Relationship Id="rId10" Type="http://schemas.openxmlformats.org/officeDocument/2006/relationships/hyperlink" Target="http://static.ddmcdn.com/gif/london-eye-2.jpg" TargetMode="External"/><Relationship Id="rId4" Type="http://schemas.openxmlformats.org/officeDocument/2006/relationships/hyperlink" Target="http://www.ckroyal.cz/wp-content/uploads/w_img_9711.jpg" TargetMode="External"/><Relationship Id="rId9" Type="http://schemas.openxmlformats.org/officeDocument/2006/relationships/hyperlink" Target="http://www.lenkakaraskova.estranky.cz/img/mid/21/koloseum-1.jpg" TargetMode="External"/><Relationship Id="rId14" Type="http://schemas.openxmlformats.org/officeDocument/2006/relationships/hyperlink" Target="http://ratzeburger-fewo.de/custom/Hamburg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Arial"/>
                <a:cs typeface="+mn-cs"/>
              </a:rPr>
              <a:t>ANOTACE: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+mn-cs"/>
              </a:rPr>
              <a:t>Prezentace slouží jako opakování socioekonomické charakteristiky Evropy. Jedná se o práci se slepou mapou a práci s textem. Konkrétní otázky jsou vždy doplněné správnou odpovědí. </a:t>
            </a:r>
            <a:endParaRPr lang="cs-CZ" sz="11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Arial"/>
                <a:cs typeface="+mn-cs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+mn-cs"/>
              </a:rPr>
              <a:t>Evropa, 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+mn-cs"/>
              </a:rPr>
              <a:t>obyvatelstvo, hospodářství, zahraniční vztahy, hlavní oblasti, zajímavosti </a:t>
            </a:r>
            <a:endParaRPr lang="cs-CZ" sz="11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EVROPA – OBECNÁ SG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00"/>
                </a:solidFill>
                <a:latin typeface="Arial"/>
                <a:cs typeface="+mn-cs"/>
              </a:rPr>
              <a:t>VY-32-INOVACE-</a:t>
            </a:r>
            <a:r>
              <a:rPr lang="cs-CZ" sz="3200" b="1" dirty="0" smtClean="0">
                <a:latin typeface="Arial"/>
                <a:cs typeface="+mn-cs"/>
              </a:rPr>
              <a:t>ZEM-211</a:t>
            </a:r>
            <a:endParaRPr lang="cs-CZ" sz="3200" dirty="0">
              <a:solidFill>
                <a:srgbClr val="FF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latin typeface="Arial Narrow" pitchFamily="34" charset="0"/>
                <a:ea typeface="+mj-ea"/>
                <a:cs typeface="+mj-cs"/>
              </a:rPr>
              <a:t>Jaká země se Vám vybaví? </a:t>
            </a:r>
            <a:endParaRPr lang="cs-CZ" sz="2000" b="1" dirty="0"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1506" name="Picture 2" descr="http://www.maldivi.co.rs/images/zastave/eu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4664"/>
            <a:ext cx="5324475" cy="474345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691680" y="4077072"/>
            <a:ext cx="64831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Itálie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 bwMode="auto">
          <a:xfrm>
            <a:off x="251520" y="126876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Centrum módy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r. 753 př. n. l.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Marco</a:t>
            </a:r>
            <a:r>
              <a:rPr lang="cs-CZ" sz="2000" dirty="0" smtClean="0">
                <a:latin typeface="Calibri" pitchFamily="34" charset="0"/>
              </a:rPr>
              <a:t> Polo </a:t>
            </a:r>
          </a:p>
          <a:p>
            <a:pPr marL="457200" indent="-457200">
              <a:spcBef>
                <a:spcPct val="20000"/>
              </a:spcBef>
            </a:pP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endParaRPr lang="cs-CZ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024 -0.04745 L 5.55556E-7 -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latin typeface="Arial Narrow" pitchFamily="34" charset="0"/>
                <a:ea typeface="+mj-ea"/>
                <a:cs typeface="+mj-cs"/>
              </a:rPr>
              <a:t>Jaká země se Vám vybaví? </a:t>
            </a:r>
            <a:endParaRPr lang="cs-CZ" sz="20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080" name="Zástupný symbol pro obsah 3"/>
          <p:cNvSpPr txBox="1">
            <a:spLocks/>
          </p:cNvSpPr>
          <p:nvPr/>
        </p:nvSpPr>
        <p:spPr bwMode="auto">
          <a:xfrm>
            <a:off x="251520" y="126876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Andresen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Nejstarší vlajka světa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Máslo, mléko a pivo</a:t>
            </a:r>
          </a:p>
          <a:p>
            <a:pPr marL="457200" indent="-457200">
              <a:spcBef>
                <a:spcPct val="20000"/>
              </a:spcBef>
            </a:pP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endParaRPr lang="cs-CZ" sz="2000" dirty="0">
              <a:latin typeface="Calibri" pitchFamily="34" charset="0"/>
            </a:endParaRPr>
          </a:p>
        </p:txBody>
      </p:sp>
      <p:pic>
        <p:nvPicPr>
          <p:cNvPr id="3081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5732463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maldivi.co.rs/images/zastave/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4664"/>
            <a:ext cx="5324475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latin typeface="Arial Narrow" pitchFamily="34" charset="0"/>
                <a:ea typeface="+mj-ea"/>
                <a:cs typeface="+mj-cs"/>
              </a:rPr>
              <a:t>Jaká země se Vám vybaví? </a:t>
            </a:r>
            <a:endParaRPr lang="cs-CZ" sz="2000" b="1" dirty="0"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1506" name="Picture 2" descr="http://www.maldivi.co.rs/images/zastave/eu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4664"/>
            <a:ext cx="5324475" cy="474345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691680" y="4077072"/>
            <a:ext cx="86780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Dánsko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 bwMode="auto">
          <a:xfrm>
            <a:off x="251520" y="126876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Andresen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Nejstarší vlajka světa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Máslo, mléko a pivo</a:t>
            </a:r>
          </a:p>
          <a:p>
            <a:pPr marL="457200" indent="-457200">
              <a:spcBef>
                <a:spcPct val="20000"/>
              </a:spcBef>
            </a:pP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endParaRPr lang="cs-CZ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36 -0.38356 L -1.66667E-6 -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latin typeface="Arial Narrow" pitchFamily="34" charset="0"/>
                <a:ea typeface="+mj-ea"/>
                <a:cs typeface="+mj-cs"/>
              </a:rPr>
              <a:t>Jaká země se Vám vybaví? </a:t>
            </a:r>
            <a:endParaRPr lang="cs-CZ" sz="20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080" name="Zástupný symbol pro obsah 3"/>
          <p:cNvSpPr txBox="1">
            <a:spLocks/>
          </p:cNvSpPr>
          <p:nvPr/>
        </p:nvSpPr>
        <p:spPr bwMode="auto">
          <a:xfrm>
            <a:off x="251520" y="126876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Gällivare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Lulea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Saab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Nobel</a:t>
            </a:r>
          </a:p>
          <a:p>
            <a:pPr marL="457200" indent="-457200">
              <a:spcBef>
                <a:spcPct val="20000"/>
              </a:spcBef>
            </a:pP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endParaRPr lang="cs-CZ" sz="2000" dirty="0">
              <a:latin typeface="Calibri" pitchFamily="34" charset="0"/>
            </a:endParaRPr>
          </a:p>
        </p:txBody>
      </p:sp>
      <p:pic>
        <p:nvPicPr>
          <p:cNvPr id="3081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5732463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maldivi.co.rs/images/zastave/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4664"/>
            <a:ext cx="5324475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latin typeface="Arial Narrow" pitchFamily="34" charset="0"/>
                <a:ea typeface="+mj-ea"/>
                <a:cs typeface="+mj-cs"/>
              </a:rPr>
              <a:t>Jaká země se Vám vybaví? </a:t>
            </a:r>
            <a:endParaRPr lang="cs-CZ" sz="2000" b="1" dirty="0"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1506" name="Picture 2" descr="http://www.maldivi.co.rs/images/zastave/eu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4664"/>
            <a:ext cx="5324475" cy="474345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691680" y="4077072"/>
            <a:ext cx="93512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Švédsko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 bwMode="auto">
          <a:xfrm>
            <a:off x="251520" y="126876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Gällivare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Lulea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Saab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Nobel</a:t>
            </a:r>
          </a:p>
          <a:p>
            <a:pPr marL="457200" indent="-457200">
              <a:spcBef>
                <a:spcPct val="20000"/>
              </a:spcBef>
            </a:pP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endParaRPr lang="cs-CZ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976 -0.48865 L -1.66667E-6 -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latin typeface="Arial Narrow" pitchFamily="34" charset="0"/>
                <a:ea typeface="+mj-ea"/>
                <a:cs typeface="+mj-cs"/>
              </a:rPr>
              <a:t>Jaká země se Vám vybaví? </a:t>
            </a:r>
            <a:endParaRPr lang="cs-CZ" sz="20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080" name="Zástupný symbol pro obsah 3"/>
          <p:cNvSpPr txBox="1">
            <a:spLocks/>
          </p:cNvSpPr>
          <p:nvPr/>
        </p:nvSpPr>
        <p:spPr bwMode="auto">
          <a:xfrm>
            <a:off x="251520" y="126876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Bled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Maribor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Elan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Jeskyně </a:t>
            </a:r>
            <a:r>
              <a:rPr lang="cs-CZ" sz="2000" dirty="0" err="1" smtClean="0">
                <a:latin typeface="Calibri" pitchFamily="34" charset="0"/>
              </a:rPr>
              <a:t>Postojna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endParaRPr lang="cs-CZ" sz="2000" dirty="0">
              <a:latin typeface="Calibri" pitchFamily="34" charset="0"/>
            </a:endParaRPr>
          </a:p>
        </p:txBody>
      </p:sp>
      <p:pic>
        <p:nvPicPr>
          <p:cNvPr id="3081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5732463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maldivi.co.rs/images/zastave/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4664"/>
            <a:ext cx="5324475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latin typeface="Arial Narrow" pitchFamily="34" charset="0"/>
                <a:ea typeface="+mj-ea"/>
                <a:cs typeface="+mj-cs"/>
              </a:rPr>
              <a:t>Jaká země se Vám vybaví? </a:t>
            </a:r>
            <a:endParaRPr lang="cs-CZ" sz="2000" b="1" dirty="0"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1506" name="Picture 2" descr="http://www.maldivi.co.rs/images/zastave/eu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4664"/>
            <a:ext cx="5324475" cy="474345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691680" y="4077072"/>
            <a:ext cx="105112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Slovinsko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 bwMode="auto">
          <a:xfrm>
            <a:off x="251520" y="126876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Bled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Maribor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Elan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Jeskyně </a:t>
            </a:r>
            <a:r>
              <a:rPr lang="cs-CZ" sz="2000" dirty="0" err="1" smtClean="0">
                <a:latin typeface="Calibri" pitchFamily="34" charset="0"/>
              </a:rPr>
              <a:t>Postojna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endParaRPr lang="cs-CZ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51 -0.12106 L -1.66667E-6 -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229600" cy="561975"/>
          </a:xfrm>
        </p:spPr>
        <p:txBody>
          <a:bodyPr/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 slova do textu: </a:t>
            </a:r>
          </a:p>
        </p:txBody>
      </p:sp>
      <p:sp>
        <p:nvSpPr>
          <p:cNvPr id="13315" name="Zástupný symbol pro obsah 3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28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V Evropě žije dnes více než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cs-CZ" sz="1600" dirty="0" smtClean="0"/>
              <a:t>milionů obyvatel. </a:t>
            </a:r>
          </a:p>
          <a:p>
            <a:pPr marL="0" indent="0">
              <a:buNone/>
            </a:pPr>
            <a:r>
              <a:rPr lang="cs-CZ" sz="1600" dirty="0" smtClean="0"/>
              <a:t>Na evropském kontinentu a k němu náležících </a:t>
            </a:r>
          </a:p>
          <a:p>
            <a:pPr marL="0" indent="0">
              <a:buNone/>
            </a:pPr>
            <a:r>
              <a:rPr lang="cs-CZ" sz="1600" dirty="0" smtClean="0"/>
              <a:t>ostrovech se nachází území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r>
              <a:rPr lang="cs-CZ" sz="1600" dirty="0" smtClean="0"/>
              <a:t> nezávislých států. </a:t>
            </a:r>
          </a:p>
          <a:p>
            <a:pPr marL="0" indent="0">
              <a:buNone/>
            </a:pPr>
            <a:r>
              <a:rPr lang="cs-CZ" sz="1600" dirty="0" smtClean="0"/>
              <a:t>Nejvíce lidí hovoří jazyky patřícími do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……………..</a:t>
            </a:r>
          </a:p>
          <a:p>
            <a:pPr marL="0" indent="0">
              <a:buNone/>
            </a:pPr>
            <a:r>
              <a:rPr lang="cs-CZ" sz="1600" dirty="0" smtClean="0"/>
              <a:t>jazykové rodiny. Nejrozšířenějším evropským náboženstvím </a:t>
            </a:r>
          </a:p>
          <a:p>
            <a:pPr marL="0" indent="0">
              <a:buNone/>
            </a:pPr>
            <a:r>
              <a:rPr lang="cs-CZ" sz="1600" dirty="0" smtClean="0"/>
              <a:t>je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………………. </a:t>
            </a:r>
            <a:r>
              <a:rPr lang="cs-CZ" sz="1600" dirty="0" smtClean="0"/>
              <a:t>křesťanství. Hlavou této církve je papež</a:t>
            </a:r>
          </a:p>
          <a:p>
            <a:pPr marL="0" indent="0">
              <a:buFont typeface="Arial" charset="0"/>
              <a:buNone/>
            </a:pPr>
            <a:r>
              <a:rPr lang="cs-CZ" sz="1600" dirty="0" smtClean="0"/>
              <a:t>sídlící ve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 </a:t>
            </a:r>
            <a:r>
              <a:rPr lang="cs-CZ" sz="1600" dirty="0" smtClean="0"/>
              <a:t>. Na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</a:t>
            </a:r>
            <a:r>
              <a:rPr lang="cs-CZ" sz="1600" dirty="0" smtClean="0"/>
              <a:t>  kontinentu mezi věřícími převažují protestanti. </a:t>
            </a:r>
          </a:p>
          <a:p>
            <a:pPr marL="0" indent="0">
              <a:buFont typeface="Arial" charset="0"/>
              <a:buNone/>
            </a:pPr>
            <a:r>
              <a:rPr lang="cs-CZ" sz="1600" dirty="0" smtClean="0"/>
              <a:t>Obyvatelé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 </a:t>
            </a:r>
            <a:r>
              <a:rPr lang="cs-CZ" sz="1600" dirty="0" smtClean="0"/>
              <a:t>a jihovýchodní Evropy se většinou hlásí k pravoslavné církvi. </a:t>
            </a:r>
          </a:p>
        </p:txBody>
      </p:sp>
      <p:pic>
        <p:nvPicPr>
          <p:cNvPr id="13316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5732463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pepa.cz/userfiles2/MARTINA/cestov%C3%A1n%C3%AD/driveinn/se_budap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44624" y="3717032"/>
            <a:ext cx="5616624" cy="3754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poznani.iscontent.cz/Fotografie/Produkty/italie/800x600/italie-benat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-603448"/>
            <a:ext cx="5149174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229600" cy="561975"/>
          </a:xfrm>
        </p:spPr>
        <p:txBody>
          <a:bodyPr/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 slova do textu: </a:t>
            </a:r>
          </a:p>
        </p:txBody>
      </p:sp>
      <p:sp>
        <p:nvSpPr>
          <p:cNvPr id="13315" name="Zástupný symbol pro obsah 3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28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V Evropě žije dnes více než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smtClean="0"/>
              <a:t>milionů obyvatel. </a:t>
            </a:r>
          </a:p>
          <a:p>
            <a:pPr marL="0" indent="0">
              <a:buNone/>
            </a:pPr>
            <a:r>
              <a:rPr lang="cs-CZ" sz="1600" dirty="0" smtClean="0"/>
              <a:t>Na evropském kontinentu a k němu náležících </a:t>
            </a:r>
          </a:p>
          <a:p>
            <a:pPr marL="0" indent="0">
              <a:buNone/>
            </a:pPr>
            <a:r>
              <a:rPr lang="cs-CZ" sz="1600" dirty="0" smtClean="0"/>
              <a:t>ostrovech se nachází území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r>
              <a:rPr lang="cs-CZ" sz="1600" dirty="0" smtClean="0"/>
              <a:t> nezávislých států. </a:t>
            </a:r>
          </a:p>
          <a:p>
            <a:pPr marL="0" indent="0">
              <a:buNone/>
            </a:pPr>
            <a:r>
              <a:rPr lang="cs-CZ" sz="1600" dirty="0" smtClean="0"/>
              <a:t>Nejvíce lidí hovoří jazyky patřícími do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indoevropské </a:t>
            </a:r>
          </a:p>
          <a:p>
            <a:pPr marL="0" indent="0">
              <a:buNone/>
            </a:pPr>
            <a:r>
              <a:rPr lang="cs-CZ" sz="1600" dirty="0" smtClean="0"/>
              <a:t>jazykové rodiny. Nejrozšířenějším evropským náboženstvím </a:t>
            </a:r>
          </a:p>
          <a:p>
            <a:pPr marL="0" indent="0">
              <a:buNone/>
            </a:pPr>
            <a:r>
              <a:rPr lang="cs-CZ" sz="1600" dirty="0" smtClean="0"/>
              <a:t>je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římskokatolické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smtClean="0"/>
              <a:t>křesťanství. Hlavou této církve je papež</a:t>
            </a:r>
          </a:p>
          <a:p>
            <a:pPr marL="0" indent="0">
              <a:buFont typeface="Arial" charset="0"/>
              <a:buNone/>
            </a:pPr>
            <a:r>
              <a:rPr lang="cs-CZ" sz="1600" dirty="0" smtClean="0"/>
              <a:t>sídlící ve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Vatikánu</a:t>
            </a:r>
            <a:r>
              <a:rPr lang="cs-CZ" sz="1600" dirty="0" smtClean="0"/>
              <a:t>. Na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severu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smtClean="0"/>
              <a:t>kontinentu mezi věřícími převažují protestanti. </a:t>
            </a:r>
          </a:p>
          <a:p>
            <a:pPr marL="0" indent="0">
              <a:buFont typeface="Arial" charset="0"/>
              <a:buNone/>
            </a:pPr>
            <a:r>
              <a:rPr lang="cs-CZ" sz="1600" dirty="0" smtClean="0"/>
              <a:t>Obyvatelé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východní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smtClean="0"/>
              <a:t>a jihovýchodní Evropy se většinou hlásí k pravoslavné církvi. </a:t>
            </a:r>
          </a:p>
        </p:txBody>
      </p:sp>
      <p:pic>
        <p:nvPicPr>
          <p:cNvPr id="10242" name="Picture 2" descr="http://www.pepa.cz/userfiles2/MARTINA/cestov%C3%A1n%C3%AD/driveinn/se_budap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624" y="3717032"/>
            <a:ext cx="5616624" cy="3754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poznani.iscontent.cz/Fotografie/Produkty/italie/800x600/italie-benat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-603448"/>
            <a:ext cx="5149174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img.mf.cz/358/118/2-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-603448"/>
            <a:ext cx="5095875" cy="3019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60" name="Picture 4" descr="http://ratzeburger-fewo.de/custom/Hambu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60648" y="4149080"/>
            <a:ext cx="4732068" cy="3205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Nadpis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229600" cy="561975"/>
          </a:xfrm>
        </p:spPr>
        <p:txBody>
          <a:bodyPr/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 slova do textu: </a:t>
            </a:r>
          </a:p>
        </p:txBody>
      </p:sp>
      <p:sp>
        <p:nvSpPr>
          <p:cNvPr id="13315" name="Zástupný symbol pro obsah 3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28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……….. </a:t>
            </a:r>
            <a:r>
              <a:rPr lang="cs-CZ" sz="1600" dirty="0" smtClean="0"/>
              <a:t>doprava slouží k přepravě zboží na </a:t>
            </a:r>
          </a:p>
          <a:p>
            <a:pPr marL="0" indent="0">
              <a:buNone/>
            </a:pPr>
            <a:r>
              <a:rPr lang="cs-CZ" sz="1600" dirty="0" smtClean="0"/>
              <a:t>velkou vzdálenost. Současným trendem je </a:t>
            </a:r>
          </a:p>
          <a:p>
            <a:pPr marL="0" indent="0">
              <a:buNone/>
            </a:pPr>
            <a:r>
              <a:rPr lang="cs-CZ" sz="1600" dirty="0" smtClean="0"/>
              <a:t>charakteristický pokles objemu přepravy. Nejhustší sítí této</a:t>
            </a:r>
          </a:p>
          <a:p>
            <a:pPr marL="0" indent="0">
              <a:buNone/>
            </a:pPr>
            <a:r>
              <a:rPr lang="cs-CZ" sz="1600" dirty="0" smtClean="0"/>
              <a:t>dopravy se vyznačuje Belgie, Británie, Německo a Česko. 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Splavné toky doplňují vnitrozemské průplavy. Nejvyužívanější vodní cestou je Rýn, v evropském Rusku také Volha.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 </a:t>
            </a:r>
            <a:r>
              <a:rPr lang="cs-CZ" sz="1600" dirty="0" smtClean="0"/>
              <a:t>doprava slouží k přepravě zboží na značnou vzdálenost a má  mezikontinetální charakter. Největší obchodní loďstvo v Evropě a čtvrté na světě má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</a:t>
            </a:r>
            <a:r>
              <a:rPr lang="cs-CZ" sz="1600" dirty="0" smtClean="0"/>
              <a:t>. Významnými evropskými přístavy jsou Rotterdam, Marseille, Janov. 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Dynamicky se rozvíjí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……….. </a:t>
            </a:r>
            <a:r>
              <a:rPr lang="cs-CZ" sz="1600" dirty="0" smtClean="0"/>
              <a:t>doprava, která přepraví třetinu všech cestujících. Využívá se zejména pro cestování na delší vzdálenosti. </a:t>
            </a:r>
          </a:p>
          <a:p>
            <a:pPr marL="0" indent="0">
              <a:buNone/>
            </a:pPr>
            <a:r>
              <a:rPr lang="cs-CZ" sz="1600" dirty="0"/>
              <a:t>	</a:t>
            </a:r>
            <a:r>
              <a:rPr lang="cs-CZ" sz="1600" dirty="0" smtClean="0"/>
              <a:t>	           Nejdůležitějším druhem dopravy je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 </a:t>
            </a:r>
            <a:r>
              <a:rPr lang="cs-CZ" sz="1600" dirty="0" smtClean="0"/>
              <a:t>doprava, která 				                    zabezpečuje polovinu přepravy zboží i osob. Vyznačuje se velkou 				    přizpůsobivostí a dopravou na kratší vzdálenosti.</a:t>
            </a:r>
          </a:p>
        </p:txBody>
      </p:sp>
      <p:pic>
        <p:nvPicPr>
          <p:cNvPr id="6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5732463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kroyal.cz/wp-content/uploads/w_img_9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01714" cy="68580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148064" y="476672"/>
            <a:ext cx="31299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Evropa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710179" y="1412776"/>
            <a:ext cx="403828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Socioekonomická charakteristika</a:t>
            </a:r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img.mf.cz/358/118/2-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-603448"/>
            <a:ext cx="5095875" cy="3019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60" name="Picture 4" descr="http://ratzeburger-fewo.de/custom/Hambu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60648" y="4149080"/>
            <a:ext cx="4732068" cy="3205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Nadpis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229600" cy="561975"/>
          </a:xfrm>
        </p:spPr>
        <p:txBody>
          <a:bodyPr/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 slova do textu: </a:t>
            </a:r>
          </a:p>
        </p:txBody>
      </p:sp>
      <p:sp>
        <p:nvSpPr>
          <p:cNvPr id="13315" name="Zástupný symbol pro obsah 3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28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Železniční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smtClean="0"/>
              <a:t>doprava slouží k přepravě zboží na </a:t>
            </a:r>
          </a:p>
          <a:p>
            <a:pPr marL="0" indent="0">
              <a:buNone/>
            </a:pPr>
            <a:r>
              <a:rPr lang="cs-CZ" sz="1600" dirty="0" smtClean="0"/>
              <a:t>velkou vzdálenost. Současným trendem je </a:t>
            </a:r>
          </a:p>
          <a:p>
            <a:pPr marL="0" indent="0">
              <a:buNone/>
            </a:pPr>
            <a:r>
              <a:rPr lang="cs-CZ" sz="1600" dirty="0" smtClean="0"/>
              <a:t>charakteristický pokles objemu přepravy. Nejhustší sítí této</a:t>
            </a:r>
          </a:p>
          <a:p>
            <a:pPr marL="0" indent="0">
              <a:buNone/>
            </a:pPr>
            <a:r>
              <a:rPr lang="cs-CZ" sz="1600" dirty="0" smtClean="0"/>
              <a:t>dopravy se vyznačuje Belgie, Británie, Německo a Česko. 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Splavné toky doplňují vnitrozemské průplavy. Nejvyužívanější vodní cestou je Rýn, v evropském Rusku také Volha.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Námořní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smtClean="0"/>
              <a:t>doprava slouží k přepravě zboží na značnou vzdálenost a má  mezikontinetální charakter. Největší obchodní loďstvo v Evropě a čtvrté na světě má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Řecko</a:t>
            </a:r>
            <a:r>
              <a:rPr lang="cs-CZ" sz="1600" dirty="0" smtClean="0"/>
              <a:t>. Významnými evropskými přístavy jsou Rotterdam, Marseille, Janov. 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Dynamicky se rozvíjí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letecká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smtClean="0"/>
              <a:t>doprava, která přepraví třetinu všech cestujících. Využívá se zejména pro cestování na delší vzdálenosti. </a:t>
            </a:r>
          </a:p>
          <a:p>
            <a:pPr marL="0" indent="0">
              <a:buNone/>
            </a:pPr>
            <a:r>
              <a:rPr lang="cs-CZ" sz="1600" dirty="0"/>
              <a:t>	</a:t>
            </a:r>
            <a:r>
              <a:rPr lang="cs-CZ" sz="1600" dirty="0" smtClean="0"/>
              <a:t>	           Nejdůležitějším druhem dopravy je </a:t>
            </a:r>
            <a:r>
              <a:rPr lang="cs-C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silniční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smtClean="0"/>
              <a:t>doprava, která 				                    zabezpečuje polovinu přepravy zboží i osob. Vyznačuje se velkou 				    přizpůsobivostí a dopravou na kratší vzdálenosti.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http://athens-greece.wikispaces.com/file/view/parthenon.jpg/118390153/parthenon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0266467" cy="6858000"/>
          </a:xfrm>
          <a:prstGeom prst="rect">
            <a:avLst/>
          </a:prstGeom>
          <a:noFill/>
        </p:spPr>
      </p:pic>
      <p:sp>
        <p:nvSpPr>
          <p:cNvPr id="13314" name="Nadpis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229600" cy="561975"/>
          </a:xfrm>
        </p:spPr>
        <p:txBody>
          <a:bodyPr/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Utvoř správné trojice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1520" y="908720"/>
            <a:ext cx="128169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A) suroviny 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51520" y="3789040"/>
            <a:ext cx="116422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C) přístavy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51520" y="2348880"/>
            <a:ext cx="141885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B) metropole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251520" y="5229200"/>
            <a:ext cx="159601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D) </a:t>
            </a:r>
            <a:r>
              <a:rPr lang="cs-CZ" dirty="0" err="1" smtClean="0"/>
              <a:t>technopolis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3131840" y="3789040"/>
            <a:ext cx="514806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dirty="0" smtClean="0"/>
              <a:t>b) Barcelona, Frankfurt nad Mohanem, Paříž, Londýn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131840" y="5229200"/>
            <a:ext cx="427277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d) Glasgow, </a:t>
            </a:r>
            <a:r>
              <a:rPr lang="cs-CZ" dirty="0" err="1" smtClean="0"/>
              <a:t>Europoort</a:t>
            </a:r>
            <a:r>
              <a:rPr lang="cs-CZ" dirty="0" smtClean="0"/>
              <a:t>, Marseille, Hamburk 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3131840" y="908720"/>
            <a:ext cx="4110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c) </a:t>
            </a:r>
            <a:r>
              <a:rPr lang="cs-CZ" dirty="0" err="1" smtClean="0"/>
              <a:t>Lulea</a:t>
            </a:r>
            <a:r>
              <a:rPr lang="cs-CZ" dirty="0" smtClean="0"/>
              <a:t>, </a:t>
            </a:r>
            <a:r>
              <a:rPr lang="cs-CZ" dirty="0" err="1" smtClean="0"/>
              <a:t>Sophia</a:t>
            </a:r>
            <a:r>
              <a:rPr lang="cs-CZ" dirty="0" smtClean="0"/>
              <a:t> </a:t>
            </a:r>
            <a:r>
              <a:rPr lang="cs-CZ" dirty="0" err="1" smtClean="0"/>
              <a:t>Antipolis</a:t>
            </a:r>
            <a:r>
              <a:rPr lang="cs-CZ" dirty="0" smtClean="0"/>
              <a:t> v Nice, </a:t>
            </a:r>
            <a:r>
              <a:rPr lang="cs-CZ" dirty="0" err="1" smtClean="0"/>
              <a:t>Isar</a:t>
            </a:r>
            <a:r>
              <a:rPr lang="cs-CZ" dirty="0" smtClean="0"/>
              <a:t>, Bari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3131840" y="2348880"/>
            <a:ext cx="36162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a) Slezsko, </a:t>
            </a:r>
            <a:r>
              <a:rPr lang="cs-CZ" dirty="0" err="1" smtClean="0"/>
              <a:t>Midlands</a:t>
            </a:r>
            <a:r>
              <a:rPr lang="cs-CZ" dirty="0" smtClean="0"/>
              <a:t>, Donbas, Porúří 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1691680" y="1556792"/>
            <a:ext cx="55081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1. polygrafický průmysl, výroba luxusního zboží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691680" y="3068960"/>
            <a:ext cx="394653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2. chemická, hutní a strojírenská výroba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691680" y="5949280"/>
            <a:ext cx="356475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4. biotechnologie, mikroelektronika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691680" y="4509120"/>
            <a:ext cx="250575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3. ocelárny, petrochemie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1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732463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http://athens-greece.wikispaces.com/file/view/parthenon.jpg/118390153/parthenon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10266467" cy="6858000"/>
          </a:xfrm>
          <a:prstGeom prst="rect">
            <a:avLst/>
          </a:prstGeom>
          <a:noFill/>
        </p:spPr>
      </p:pic>
      <p:sp>
        <p:nvSpPr>
          <p:cNvPr id="13314" name="Nadpis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229600" cy="561975"/>
          </a:xfrm>
        </p:spPr>
        <p:txBody>
          <a:bodyPr/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Utvoř správné trojice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1520" y="908720"/>
            <a:ext cx="128169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A) suroviny 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51520" y="3789040"/>
            <a:ext cx="116422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C) přístavy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51520" y="2348880"/>
            <a:ext cx="141885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B) metropole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251520" y="5229200"/>
            <a:ext cx="159601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D) </a:t>
            </a:r>
            <a:r>
              <a:rPr lang="cs-CZ" dirty="0" err="1" smtClean="0"/>
              <a:t>technopolis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763688" y="2564904"/>
            <a:ext cx="27363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dirty="0" smtClean="0"/>
              <a:t>b) Barcelona, Paříž, Londýn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739387" y="3923764"/>
            <a:ext cx="427277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d) Glasgow, </a:t>
            </a:r>
            <a:r>
              <a:rPr lang="cs-CZ" dirty="0" err="1" smtClean="0"/>
              <a:t>Europoort</a:t>
            </a:r>
            <a:r>
              <a:rPr lang="cs-CZ" dirty="0" smtClean="0"/>
              <a:t>, Marseille, Hamburk 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1907704" y="5435932"/>
            <a:ext cx="4110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c) </a:t>
            </a:r>
            <a:r>
              <a:rPr lang="cs-CZ" dirty="0" err="1" smtClean="0"/>
              <a:t>Lulea</a:t>
            </a:r>
            <a:r>
              <a:rPr lang="cs-CZ" dirty="0" smtClean="0"/>
              <a:t>, </a:t>
            </a:r>
            <a:r>
              <a:rPr lang="cs-CZ" dirty="0" err="1" smtClean="0"/>
              <a:t>Sophia</a:t>
            </a:r>
            <a:r>
              <a:rPr lang="cs-CZ" dirty="0" smtClean="0"/>
              <a:t> </a:t>
            </a:r>
            <a:r>
              <a:rPr lang="cs-CZ" dirty="0" err="1" smtClean="0"/>
              <a:t>Antipolis</a:t>
            </a:r>
            <a:r>
              <a:rPr lang="cs-CZ" dirty="0" smtClean="0"/>
              <a:t> v Nice, </a:t>
            </a:r>
            <a:r>
              <a:rPr lang="cs-CZ" dirty="0" err="1" smtClean="0"/>
              <a:t>Isar</a:t>
            </a:r>
            <a:r>
              <a:rPr lang="cs-CZ" dirty="0" smtClean="0"/>
              <a:t>, Bari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1691680" y="1124744"/>
            <a:ext cx="36162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a) Slezsko, </a:t>
            </a:r>
            <a:r>
              <a:rPr lang="cs-CZ" dirty="0" err="1" smtClean="0"/>
              <a:t>Midlands</a:t>
            </a:r>
            <a:r>
              <a:rPr lang="cs-CZ" dirty="0" smtClean="0"/>
              <a:t>, Donbas, Porúří 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4644008" y="2996952"/>
            <a:ext cx="468052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1. polygrafický průmysl, výroba luxusního zboží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657918" y="1556792"/>
            <a:ext cx="394653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2. chemická, hutní a strojírenská výroba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679650" y="5939988"/>
            <a:ext cx="356475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4. biotechnologie, mikroelektronika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644008" y="4437112"/>
            <a:ext cx="250575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3. ocelárny, petrochemie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/>
            <a:r>
              <a:rPr lang="cs-CZ" sz="1400" dirty="0">
                <a:solidFill>
                  <a:srgbClr val="FF0000"/>
                </a:solidFill>
                <a:latin typeface="Arial - 20"/>
                <a:cs typeface="+mn-cs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+mn-cs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latin typeface="+mj-lt"/>
                <a:cs typeface="+mn-cs"/>
              </a:rPr>
              <a:t>  ANDĚL, J. - MAREŠ, R. </a:t>
            </a:r>
            <a:r>
              <a:rPr lang="cs-CZ" sz="1400" i="1" dirty="0" smtClean="0">
                <a:solidFill>
                  <a:srgbClr val="000000"/>
                </a:solidFill>
                <a:latin typeface="+mj-lt"/>
                <a:cs typeface="+mn-cs"/>
              </a:rPr>
              <a:t>"Starý svět" Evropa : encyklopedický přehled zemí.  </a:t>
            </a:r>
            <a:r>
              <a:rPr lang="cs-CZ" sz="1400" dirty="0" smtClean="0">
                <a:solidFill>
                  <a:srgbClr val="000000"/>
                </a:solidFill>
                <a:latin typeface="+mj-lt"/>
                <a:cs typeface="+mn-cs"/>
              </a:rPr>
              <a:t>2. </a:t>
            </a:r>
            <a:r>
              <a:rPr lang="cs-CZ" sz="1400" dirty="0" err="1" smtClean="0">
                <a:solidFill>
                  <a:srgbClr val="000000"/>
                </a:solidFill>
                <a:latin typeface="+mj-lt"/>
                <a:cs typeface="+mn-cs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latin typeface="+mj-lt"/>
                <a:cs typeface="+mn-cs"/>
              </a:rPr>
              <a:t>. Olomouc : Nakladatelství Olomouc, 2001. 293 s. ISBN 80-7182-115-2.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latin typeface="+mj-lt"/>
                <a:cs typeface="+mn-cs"/>
              </a:rPr>
              <a:t>  B</a:t>
            </a:r>
            <a:r>
              <a:rPr lang="cs-CZ" sz="1400" dirty="0" smtClean="0">
                <a:latin typeface="+mj-lt"/>
              </a:rPr>
              <a:t>IČÍK, I. - HLAVÁČEK, P. – ŘEZNÍČKOVÁ, D. </a:t>
            </a:r>
            <a:r>
              <a:rPr lang="cs-CZ" sz="1400" i="1" dirty="0" smtClean="0">
                <a:latin typeface="+mj-lt"/>
              </a:rPr>
              <a:t>Regionální zeměpis. 3, Evropa : učebnice zeměpisu.</a:t>
            </a:r>
            <a:r>
              <a:rPr lang="cs-CZ" sz="1400" dirty="0" smtClean="0">
                <a:latin typeface="+mj-l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400" dirty="0" smtClean="0">
                <a:latin typeface="+mj-lt"/>
              </a:rPr>
              <a:t>1. </a:t>
            </a:r>
            <a:r>
              <a:rPr lang="cs-CZ" sz="1400" dirty="0" err="1" smtClean="0">
                <a:latin typeface="+mj-lt"/>
              </a:rPr>
              <a:t>vyd</a:t>
            </a:r>
            <a:r>
              <a:rPr lang="cs-CZ" sz="1400" dirty="0" smtClean="0">
                <a:latin typeface="+mj-lt"/>
              </a:rPr>
              <a:t>. Praha : Nakladatelství České geografické společnosti, 1994. 47 s. </a:t>
            </a:r>
            <a:endParaRPr lang="cs-CZ" sz="1400" dirty="0" smtClean="0">
              <a:solidFill>
                <a:srgbClr val="000000"/>
              </a:solidFill>
              <a:latin typeface="+mj-lt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latin typeface="+mj-lt"/>
                <a:cs typeface="+mn-cs"/>
              </a:rPr>
              <a:t>  </a:t>
            </a:r>
            <a:r>
              <a:rPr lang="cs-CZ" sz="1400" dirty="0" smtClean="0">
                <a:latin typeface="+mj-lt"/>
              </a:rPr>
              <a:t>JEŘÁBEK, M. - VILÍMEK, V. </a:t>
            </a:r>
            <a:r>
              <a:rPr lang="cs-CZ" sz="1400" i="1" dirty="0" smtClean="0">
                <a:latin typeface="+mj-lt"/>
              </a:rPr>
              <a:t>Zeměpis světa 3 : učebnice zeměpisu pro základní školy a víceletá gymnázia. Evropa. 2</a:t>
            </a:r>
            <a:r>
              <a:rPr lang="cs-CZ" sz="1400" dirty="0" smtClean="0">
                <a:latin typeface="+mj-lt"/>
              </a:rPr>
              <a:t>. </a:t>
            </a:r>
            <a:r>
              <a:rPr lang="cs-CZ" sz="1400" dirty="0" err="1" smtClean="0">
                <a:latin typeface="+mj-lt"/>
              </a:rPr>
              <a:t>vyd</a:t>
            </a:r>
            <a:r>
              <a:rPr lang="cs-CZ" sz="1400" dirty="0" smtClean="0">
                <a:latin typeface="+mj-lt"/>
              </a:rPr>
              <a:t>. Praha: Nakladatelství České geografické společnosti, 2001. 63 s. ISBN 80-86034-47-X.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latin typeface="+mj-lt"/>
                <a:cs typeface="Times New Roman" pitchFamily="18" charset="0"/>
              </a:rPr>
              <a:t> URL&lt;</a:t>
            </a:r>
            <a:r>
              <a:rPr lang="cs-CZ" sz="1400" dirty="0" smtClean="0">
                <a:latin typeface="+mj-lt"/>
              </a:rPr>
              <a:t> http://www.</a:t>
            </a:r>
            <a:r>
              <a:rPr lang="cs-CZ" sz="1400" dirty="0" err="1" smtClean="0">
                <a:latin typeface="+mj-lt"/>
              </a:rPr>
              <a:t>fraus.cz</a:t>
            </a:r>
            <a:r>
              <a:rPr lang="cs-CZ" sz="1400" dirty="0" smtClean="0">
                <a:latin typeface="+mj-lt"/>
              </a:rPr>
              <a:t>/data/</a:t>
            </a:r>
            <a:r>
              <a:rPr lang="cs-CZ" sz="1400" dirty="0" err="1" smtClean="0">
                <a:latin typeface="+mj-lt"/>
              </a:rPr>
              <a:t>zemepis</a:t>
            </a:r>
            <a:r>
              <a:rPr lang="cs-CZ" sz="1400" dirty="0" smtClean="0">
                <a:latin typeface="+mj-lt"/>
              </a:rPr>
              <a:t>/z8_test4-</a:t>
            </a:r>
            <a:r>
              <a:rPr lang="cs-CZ" sz="1400" dirty="0" err="1" smtClean="0">
                <a:latin typeface="+mj-lt"/>
              </a:rPr>
              <a:t>evropa</a:t>
            </a:r>
            <a:r>
              <a:rPr lang="cs-CZ" sz="1400" dirty="0" smtClean="0">
                <a:latin typeface="+mj-lt"/>
              </a:rPr>
              <a:t>-</a:t>
            </a:r>
            <a:r>
              <a:rPr lang="cs-CZ" sz="1400" dirty="0" err="1" smtClean="0">
                <a:latin typeface="+mj-lt"/>
              </a:rPr>
              <a:t>hospodarstvi.pdf</a:t>
            </a:r>
            <a:r>
              <a:rPr lang="cs-CZ" sz="1400" dirty="0" smtClean="0">
                <a:latin typeface="+mj-lt"/>
                <a:cs typeface="Times New Roman" pitchFamily="18" charset="0"/>
              </a:rPr>
              <a:t> &gt;[cit.14.1.2013]</a:t>
            </a:r>
            <a:endParaRPr lang="cs-CZ" sz="1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400" dirty="0" smtClean="0">
              <a:solidFill>
                <a:srgbClr val="000000"/>
              </a:solidFill>
              <a:latin typeface="+mj-lt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400" dirty="0" smtClean="0">
              <a:solidFill>
                <a:srgbClr val="0000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/>
            <a:r>
              <a:rPr lang="cs-CZ" sz="1400" dirty="0">
                <a:solidFill>
                  <a:srgbClr val="FF0000"/>
                </a:solidFill>
                <a:latin typeface="Arial - 20"/>
                <a:cs typeface="+mn-cs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+mn-cs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Slide č. 2 URL&lt;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http://www.ckroyal.cz/wp-content/uploads/w_img_9711.jpg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&gt;[cit.14.1.2013]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Slide č. 3, 4 URL&lt;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http://beav2.blogspot.cz/2010/06/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white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cliffs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of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dover.html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&gt;[cit.14.1.2013]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Slide č. 5a URL&lt;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http://www.alpintour.cz/files/gallery/pariz/vitezny-oblouk.jpg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&gt;[cit.14.1.2013]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Slide č. 5b URL&lt;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kukucka.cz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wpimages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/foto/DSC_6809.jpg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&gt;[cit.14.1.2013]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Slide č. 5c URL&lt;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freeimageslive.co.uk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files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/images008/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brandenburg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gate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night.jpg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&gt;[cit.14.1.2013]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Slide č. 5d URL&lt;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http://www.lenkakaraskova.estranky.cz/img/mid/21/koloseum-1.jpg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&gt;[cit.14.1.2013]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Slide č. 5e URL&lt;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http://static.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ddmcdn.com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gif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london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eye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-2.jpg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&gt;[cit.14.1.2013]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Slide č 7 – 16 URL&lt;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maldivi.co.rs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images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zastave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europe.jpg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&gt;[cit.14.1.2013]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17, 18 URL&lt;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pepa.cz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/userfiles2/MARTINA/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cestov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%C3%A1n%C3%AD/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driveinn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/se_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budapest.jpg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&gt;[cit.14.1.2013]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17, 18 URL&lt;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http://poznani.iscontent.cz/Fotografie/Produkty/italie/800x600/italie-benatky.jpg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&gt;[cit.14.1.2013]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19, 20 URL&lt;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http://ratzeburger-fewo.de/custom/Hamburg.jpg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&gt;[cit.14.1.2013]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19, 20 URL&lt;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http://img.mf.cz/358/118/2-F5.jpg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&gt;[cit.14.1.2013]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Slide č. 21  URL&lt;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http://athens-greece.wikispaces.com/file/view/parthenon.jpg/118390153/parthenon.jpg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&gt;[cit.14.1.2013]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4.bp.blogspot.com/_yj9acxcmi7E/TAZ8S8uUAkI/AAAAAAAAAXE/R3ZkkPWf9UM/s1600/white-cliffs-b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74848"/>
            <a:ext cx="10177130" cy="7632848"/>
          </a:xfrm>
          <a:prstGeom prst="rect">
            <a:avLst/>
          </a:prstGeom>
          <a:noFill/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latin typeface="Arial Narrow" pitchFamily="34" charset="0"/>
                <a:ea typeface="+mj-ea"/>
                <a:cs typeface="+mj-cs"/>
              </a:rPr>
              <a:t>Utvoř správné dvojice </a:t>
            </a:r>
            <a:endParaRPr lang="cs-CZ" sz="2000" b="1" dirty="0"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081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732463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971600" y="908720"/>
            <a:ext cx="12105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Shetlandy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971600" y="1628800"/>
            <a:ext cx="182614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Faerské</a:t>
            </a:r>
            <a:r>
              <a:rPr lang="cs-CZ" dirty="0" smtClean="0"/>
              <a:t> ostrovy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71600" y="2348880"/>
            <a:ext cx="96693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Baleáry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71600" y="3068960"/>
            <a:ext cx="9361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Rhodos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71600" y="3789040"/>
            <a:ext cx="10567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Gotland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71600" y="5229200"/>
            <a:ext cx="11978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Vesterály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71600" y="4509120"/>
            <a:ext cx="101822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Madeira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706299" y="908720"/>
            <a:ext cx="737125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Řecko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706299" y="1628800"/>
            <a:ext cx="935128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Švédsko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706299" y="2348880"/>
            <a:ext cx="1469633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Velká Británie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706299" y="3068960"/>
            <a:ext cx="1322086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Portugalsko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706299" y="3789040"/>
            <a:ext cx="839782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Norsko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706299" y="5229200"/>
            <a:ext cx="867802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Dánsko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706299" y="4509120"/>
            <a:ext cx="1121076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Španělsko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4.bp.blogspot.com/_yj9acxcmi7E/TAZ8S8uUAkI/AAAAAAAAAXE/R3ZkkPWf9UM/s1600/white-cliffs-b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74848"/>
            <a:ext cx="10177130" cy="7632848"/>
          </a:xfrm>
          <a:prstGeom prst="rect">
            <a:avLst/>
          </a:prstGeom>
          <a:noFill/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latin typeface="Arial Narrow" pitchFamily="34" charset="0"/>
                <a:ea typeface="+mj-ea"/>
                <a:cs typeface="+mj-cs"/>
              </a:rPr>
              <a:t>Utvoř správné dvojice </a:t>
            </a:r>
            <a:endParaRPr lang="cs-CZ" sz="20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71600" y="908720"/>
            <a:ext cx="12105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Shetlandy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971600" y="1628800"/>
            <a:ext cx="182614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Faerské</a:t>
            </a:r>
            <a:r>
              <a:rPr lang="cs-CZ" dirty="0" smtClean="0"/>
              <a:t> ostrovy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71600" y="2348880"/>
            <a:ext cx="96693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Baleáry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71600" y="3068960"/>
            <a:ext cx="9361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Rhodos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71600" y="3789040"/>
            <a:ext cx="10567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Gotland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71600" y="5229200"/>
            <a:ext cx="11978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Vesterály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71600" y="4509120"/>
            <a:ext cx="101822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Madeira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851920" y="908720"/>
            <a:ext cx="1469633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Velká Británie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851920" y="1628800"/>
            <a:ext cx="867802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Dánsko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851920" y="2348880"/>
            <a:ext cx="1121076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Španělsko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851920" y="3068960"/>
            <a:ext cx="864096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Řecko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851920" y="3789040"/>
            <a:ext cx="935128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Švédsko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851920" y="5229200"/>
            <a:ext cx="839782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Norsko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851920" y="4509120"/>
            <a:ext cx="1275670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Portugalsko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2" descr="http://www.alpintour.cz/files/gallery/pariz/vitezny-oblouk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980728"/>
            <a:ext cx="2160000" cy="1800000"/>
          </a:xfrm>
          <a:prstGeom prst="rect">
            <a:avLst/>
          </a:prstGeom>
          <a:noFill/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latin typeface="Arial Narrow" pitchFamily="34" charset="0"/>
                <a:ea typeface="+mj-ea"/>
                <a:cs typeface="+mj-cs"/>
              </a:rPr>
              <a:t>Utvoř správné trojice</a:t>
            </a:r>
            <a:endParaRPr lang="cs-CZ" sz="20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1547500"/>
            <a:ext cx="7768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Kodaň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536" y="2267580"/>
            <a:ext cx="732893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Berlín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95536" y="2987660"/>
            <a:ext cx="87395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Londýn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5536" y="3707740"/>
            <a:ext cx="93610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Paříž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5536" y="4427820"/>
            <a:ext cx="54694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Řím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979712" y="2996952"/>
            <a:ext cx="87761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Zanussi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979712" y="2267580"/>
            <a:ext cx="64807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Shell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979712" y="1556792"/>
            <a:ext cx="95718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Peugeot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979712" y="4437112"/>
            <a:ext cx="110639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Lufthansa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979712" y="3717032"/>
            <a:ext cx="106477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Carlsberg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7586" name="Picture 2" descr="http://www.freeimageslive.co.uk/files/images008/brandenburg_gate_night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708920"/>
            <a:ext cx="2160000" cy="1800000"/>
          </a:xfrm>
          <a:prstGeom prst="rect">
            <a:avLst/>
          </a:prstGeom>
          <a:noFill/>
        </p:spPr>
      </p:pic>
      <p:pic>
        <p:nvPicPr>
          <p:cNvPr id="67588" name="Picture 4" descr="http://www.kukucka.cz/wpimages/foto/DSC_6809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32656"/>
            <a:ext cx="2160000" cy="1800000"/>
          </a:xfrm>
          <a:prstGeom prst="rect">
            <a:avLst/>
          </a:prstGeom>
          <a:noFill/>
        </p:spPr>
      </p:pic>
      <p:pic>
        <p:nvPicPr>
          <p:cNvPr id="67590" name="Picture 6" descr="http://static.ddmcdn.com/gif/london-eye-2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725144"/>
            <a:ext cx="2160000" cy="1800000"/>
          </a:xfrm>
          <a:prstGeom prst="rect">
            <a:avLst/>
          </a:prstGeom>
          <a:noFill/>
        </p:spPr>
      </p:pic>
      <p:pic>
        <p:nvPicPr>
          <p:cNvPr id="67592" name="Picture 8" descr="http://www.lenkakaraskova.estranky.cz/img/mid/21/koloseum-1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284984"/>
            <a:ext cx="2160000" cy="1800000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5652120" y="1052736"/>
            <a:ext cx="312906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1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8147526" y="404664"/>
            <a:ext cx="312906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8291542" y="2771636"/>
            <a:ext cx="312906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292080" y="3356992"/>
            <a:ext cx="312906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4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596336" y="4797152"/>
            <a:ext cx="312906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5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30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913" y="5732463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6" name="Picture 12" descr="http://www.alpintour.cz/files/gallery/pariz/vitezny-oblouk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760" y="980928"/>
            <a:ext cx="2160000" cy="1800000"/>
          </a:xfrm>
          <a:prstGeom prst="rect">
            <a:avLst/>
          </a:prstGeom>
          <a:noFill/>
        </p:spPr>
      </p:pic>
      <p:pic>
        <p:nvPicPr>
          <p:cNvPr id="67588" name="Picture 4" descr="http://www.kukucka.cz/wpimages/foto/DSC_6809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256" y="980728"/>
            <a:ext cx="2160000" cy="1800000"/>
          </a:xfrm>
          <a:prstGeom prst="rect">
            <a:avLst/>
          </a:prstGeom>
          <a:noFill/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latin typeface="Arial Narrow" pitchFamily="34" charset="0"/>
                <a:ea typeface="+mj-ea"/>
                <a:cs typeface="+mj-cs"/>
              </a:rPr>
              <a:t>Utvoř správné trojice</a:t>
            </a:r>
            <a:endParaRPr lang="cs-CZ" sz="20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948264" y="1052736"/>
            <a:ext cx="7768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Kodaň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470955" y="3140968"/>
            <a:ext cx="732893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Berlín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716016" y="5013176"/>
            <a:ext cx="87395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Londýn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83768" y="1052736"/>
            <a:ext cx="93610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Paříž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948264" y="3140968"/>
            <a:ext cx="54694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Řím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96336" y="3140968"/>
            <a:ext cx="87761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Zanussi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652120" y="5013176"/>
            <a:ext cx="64807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Shell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491880" y="1052736"/>
            <a:ext cx="95718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Peugeot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75856" y="3131676"/>
            <a:ext cx="110639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Lufthansa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812360" y="1043444"/>
            <a:ext cx="106477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Carlsberg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7586" name="Picture 2" descr="http://www.freeimageslive.co.uk/files/images008/brandenburg_gate_night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068960"/>
            <a:ext cx="2160000" cy="1800000"/>
          </a:xfrm>
          <a:prstGeom prst="rect">
            <a:avLst/>
          </a:prstGeom>
          <a:noFill/>
        </p:spPr>
      </p:pic>
      <p:pic>
        <p:nvPicPr>
          <p:cNvPr id="67590" name="Picture 6" descr="http://static.ddmcdn.com/gif/london-eye-2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941368"/>
            <a:ext cx="2160000" cy="1800000"/>
          </a:xfrm>
          <a:prstGeom prst="rect">
            <a:avLst/>
          </a:prstGeom>
          <a:noFill/>
        </p:spPr>
      </p:pic>
      <p:pic>
        <p:nvPicPr>
          <p:cNvPr id="67592" name="Picture 8" descr="http://www.lenkakaraskova.estranky.cz/img/mid/21/koloseum-1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068960"/>
            <a:ext cx="2160000" cy="1800000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2051720" y="1052736"/>
            <a:ext cx="312906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1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491582" y="1052736"/>
            <a:ext cx="312906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026846" y="3131676"/>
            <a:ext cx="312906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444208" y="3140968"/>
            <a:ext cx="312906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4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283968" y="5013376"/>
            <a:ext cx="312906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5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latin typeface="Arial Narrow" pitchFamily="34" charset="0"/>
                <a:ea typeface="+mj-ea"/>
                <a:cs typeface="+mj-cs"/>
              </a:rPr>
              <a:t>Jaká země se Vám vybaví? </a:t>
            </a:r>
            <a:endParaRPr lang="cs-CZ" sz="20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080" name="Zástupný symbol pro obsah 3"/>
          <p:cNvSpPr txBox="1">
            <a:spLocks/>
          </p:cNvSpPr>
          <p:nvPr/>
        </p:nvSpPr>
        <p:spPr bwMode="auto">
          <a:xfrm>
            <a:off x="251520" y="126876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Krajky</a:t>
            </a:r>
            <a:endParaRPr lang="cs-CZ" sz="20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Diamantové brusírny</a:t>
            </a:r>
            <a:endParaRPr lang="cs-CZ" sz="20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Čůrající chlapeček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Šmoulové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endParaRPr lang="cs-CZ" sz="2000" dirty="0">
              <a:latin typeface="Calibri" pitchFamily="34" charset="0"/>
            </a:endParaRPr>
          </a:p>
        </p:txBody>
      </p:sp>
      <p:pic>
        <p:nvPicPr>
          <p:cNvPr id="3081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5732463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maldivi.co.rs/images/zastave/eur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4664"/>
            <a:ext cx="5324475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latin typeface="Arial Narrow" pitchFamily="34" charset="0"/>
                <a:ea typeface="+mj-ea"/>
                <a:cs typeface="+mj-cs"/>
              </a:rPr>
              <a:t>Jaká země se Vám vybaví? </a:t>
            </a:r>
            <a:endParaRPr lang="cs-CZ" sz="20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080" name="Zástupný symbol pro obsah 3"/>
          <p:cNvSpPr txBox="1">
            <a:spLocks/>
          </p:cNvSpPr>
          <p:nvPr/>
        </p:nvSpPr>
        <p:spPr bwMode="auto">
          <a:xfrm>
            <a:off x="251520" y="126876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Krajky</a:t>
            </a:r>
            <a:endParaRPr lang="cs-CZ" sz="20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Diamantové brusírny</a:t>
            </a:r>
            <a:endParaRPr lang="cs-CZ" sz="20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Čůrající chlapeček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Šmoulové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endParaRPr lang="cs-CZ" sz="2000" dirty="0">
              <a:latin typeface="Calibri" pitchFamily="34" charset="0"/>
            </a:endParaRPr>
          </a:p>
        </p:txBody>
      </p:sp>
      <p:pic>
        <p:nvPicPr>
          <p:cNvPr id="21506" name="Picture 2" descr="http://www.maldivi.co.rs/images/zastave/eu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4664"/>
            <a:ext cx="5324475" cy="474345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691680" y="4077072"/>
            <a:ext cx="75533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Belgie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23102 L -4.16667E-6 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latin typeface="Arial Narrow" pitchFamily="34" charset="0"/>
                <a:ea typeface="+mj-ea"/>
                <a:cs typeface="+mj-cs"/>
              </a:rPr>
              <a:t>Jaká země se Vám vybaví? </a:t>
            </a:r>
            <a:endParaRPr lang="cs-CZ" sz="20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080" name="Zástupný symbol pro obsah 3"/>
          <p:cNvSpPr txBox="1">
            <a:spLocks/>
          </p:cNvSpPr>
          <p:nvPr/>
        </p:nvSpPr>
        <p:spPr bwMode="auto">
          <a:xfrm>
            <a:off x="251520" y="126876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Centrum módy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smtClean="0">
                <a:latin typeface="Calibri" pitchFamily="34" charset="0"/>
              </a:rPr>
              <a:t>r. 753 př. n. l.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2000" dirty="0" err="1" smtClean="0">
                <a:latin typeface="Calibri" pitchFamily="34" charset="0"/>
              </a:rPr>
              <a:t>Marco</a:t>
            </a:r>
            <a:r>
              <a:rPr lang="cs-CZ" sz="2000" dirty="0" smtClean="0">
                <a:latin typeface="Calibri" pitchFamily="34" charset="0"/>
              </a:rPr>
              <a:t> Polo </a:t>
            </a:r>
          </a:p>
          <a:p>
            <a:pPr marL="457200" indent="-457200">
              <a:spcBef>
                <a:spcPct val="20000"/>
              </a:spcBef>
            </a:pPr>
            <a:endParaRPr lang="cs-CZ" sz="2000" dirty="0" smtClean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ü"/>
            </a:pPr>
            <a:endParaRPr lang="cs-CZ" sz="2000" dirty="0">
              <a:latin typeface="Calibri" pitchFamily="34" charset="0"/>
            </a:endParaRPr>
          </a:p>
        </p:txBody>
      </p:sp>
      <p:pic>
        <p:nvPicPr>
          <p:cNvPr id="3081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5732463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maldivi.co.rs/images/zastave/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4664"/>
            <a:ext cx="5324475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969</Words>
  <Application>Microsoft Office PowerPoint</Application>
  <PresentationFormat>Předvádění na obrazovce (4:3)</PresentationFormat>
  <Paragraphs>240</Paragraphs>
  <Slides>24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Výchozí návrh</vt:lpstr>
      <vt:lpstr>1_Výchozí návrh</vt:lpstr>
      <vt:lpstr>Motiv sady Office</vt:lpstr>
      <vt:lpstr>EVROPA – OBECNÁ SG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Doplň slova do textu: </vt:lpstr>
      <vt:lpstr>Doplň slova do textu: </vt:lpstr>
      <vt:lpstr>Doplň slova do textu: </vt:lpstr>
      <vt:lpstr>Doplň slova do textu: </vt:lpstr>
      <vt:lpstr>Utvoř správné trojice</vt:lpstr>
      <vt:lpstr>Utvoř správné trojice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69</cp:revision>
  <dcterms:created xsi:type="dcterms:W3CDTF">2012-10-07T09:07:47Z</dcterms:created>
  <dcterms:modified xsi:type="dcterms:W3CDTF">2013-04-02T11:25:43Z</dcterms:modified>
</cp:coreProperties>
</file>