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89" r:id="rId4"/>
    <p:sldId id="279" r:id="rId5"/>
    <p:sldId id="256" r:id="rId6"/>
    <p:sldId id="280" r:id="rId7"/>
    <p:sldId id="281" r:id="rId8"/>
    <p:sldId id="282" r:id="rId9"/>
    <p:sldId id="283" r:id="rId10"/>
    <p:sldId id="284" r:id="rId11"/>
    <p:sldId id="287" r:id="rId12"/>
    <p:sldId id="288" r:id="rId13"/>
    <p:sldId id="269" r:id="rId14"/>
    <p:sldId id="286" r:id="rId15"/>
    <p:sldId id="272" r:id="rId16"/>
    <p:sldId id="285" r:id="rId17"/>
    <p:sldId id="290" r:id="rId18"/>
    <p:sldId id="291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970A55-DBDE-40BA-9E2A-77DB8C4C1129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81C7A8-59A0-4848-A4BE-783E95135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91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eko-puzzle.cz/1500-az-2000-dilku/10020591-matterhorn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zdeko</a:t>
            </a:r>
            <a:r>
              <a:rPr lang="cs-CZ" dirty="0" smtClean="0">
                <a:hlinkClick r:id="rId3"/>
              </a:rPr>
              <a:t>-puzzle.cz/1500-</a:t>
            </a:r>
            <a:r>
              <a:rPr lang="cs-CZ" dirty="0" err="1" smtClean="0">
                <a:hlinkClick r:id="rId3"/>
              </a:rPr>
              <a:t>az</a:t>
            </a:r>
            <a:r>
              <a:rPr lang="cs-CZ" dirty="0" smtClean="0">
                <a:hlinkClick r:id="rId3"/>
              </a:rPr>
              <a:t>-2000-</a:t>
            </a:r>
            <a:r>
              <a:rPr lang="cs-CZ" dirty="0" err="1" smtClean="0">
                <a:hlinkClick r:id="rId3"/>
              </a:rPr>
              <a:t>dilku</a:t>
            </a:r>
            <a:r>
              <a:rPr lang="cs-CZ" dirty="0" smtClean="0">
                <a:hlinkClick r:id="rId3"/>
              </a:rPr>
              <a:t>/10020591-</a:t>
            </a:r>
            <a:r>
              <a:rPr lang="cs-CZ" dirty="0" err="1" smtClean="0">
                <a:hlinkClick r:id="rId3"/>
              </a:rPr>
              <a:t>matterhorn.html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/>
              <a:t>http://www.</a:t>
            </a:r>
            <a:r>
              <a:rPr lang="cs-CZ" dirty="0" err="1" smtClean="0"/>
              <a:t>zermatt.ch</a:t>
            </a:r>
            <a:r>
              <a:rPr lang="cs-CZ" dirty="0" smtClean="0"/>
              <a:t>/</a:t>
            </a:r>
            <a:r>
              <a:rPr lang="cs-CZ" dirty="0" err="1" smtClean="0"/>
              <a:t>en</a:t>
            </a:r>
            <a:r>
              <a:rPr lang="cs-CZ" dirty="0" smtClean="0"/>
              <a:t>/</a:t>
            </a:r>
            <a:r>
              <a:rPr lang="cs-CZ" dirty="0" err="1" smtClean="0"/>
              <a:t>page.cfm</a:t>
            </a:r>
            <a:r>
              <a:rPr lang="cs-CZ" dirty="0" smtClean="0"/>
              <a:t>/</a:t>
            </a:r>
            <a:r>
              <a:rPr lang="cs-CZ" dirty="0" err="1" smtClean="0"/>
              <a:t>news</a:t>
            </a:r>
            <a:r>
              <a:rPr lang="cs-CZ" dirty="0" smtClean="0"/>
              <a:t>_</a:t>
            </a:r>
            <a:r>
              <a:rPr lang="cs-CZ" dirty="0" err="1" smtClean="0"/>
              <a:t>events</a:t>
            </a:r>
            <a:r>
              <a:rPr lang="cs-CZ" dirty="0" smtClean="0"/>
              <a:t>/</a:t>
            </a:r>
            <a:r>
              <a:rPr lang="cs-CZ" dirty="0" err="1" smtClean="0"/>
              <a:t>news</a:t>
            </a:r>
            <a:r>
              <a:rPr lang="cs-CZ" dirty="0" smtClean="0"/>
              <a:t>/</a:t>
            </a:r>
            <a:r>
              <a:rPr lang="cs-CZ" dirty="0" err="1" smtClean="0"/>
              <a:t>rettet</a:t>
            </a:r>
            <a:r>
              <a:rPr lang="cs-CZ" dirty="0" smtClean="0"/>
              <a:t>_</a:t>
            </a:r>
            <a:r>
              <a:rPr lang="cs-CZ" dirty="0" err="1" smtClean="0"/>
              <a:t>das</a:t>
            </a:r>
            <a:r>
              <a:rPr lang="cs-CZ" dirty="0" smtClean="0"/>
              <a:t>_</a:t>
            </a:r>
            <a:r>
              <a:rPr lang="cs-CZ" dirty="0" err="1" smtClean="0"/>
              <a:t>matterhorn</a:t>
            </a:r>
            <a:endParaRPr lang="cs-CZ" dirty="0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1475B1-9ACA-4EE8-AA09-7A35F21805B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1475B1-9ACA-4EE8-AA09-7A35F21805B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http://sevastopol.russian-women.net/big/sevastopolN7133257.shtml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1C7A8-59A0-4848-A4BE-783E951350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http://leccos.</a:t>
            </a:r>
            <a:r>
              <a:rPr lang="cs-CZ" dirty="0" err="1" smtClean="0"/>
              <a:t>com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/</a:t>
            </a:r>
            <a:r>
              <a:rPr lang="cs-CZ" dirty="0" err="1" smtClean="0"/>
              <a:t>clanky</a:t>
            </a:r>
            <a:r>
              <a:rPr lang="cs-CZ" dirty="0" smtClean="0"/>
              <a:t>/</a:t>
            </a:r>
            <a:r>
              <a:rPr lang="cs-CZ" dirty="0" err="1" smtClean="0"/>
              <a:t>barentsovo</a:t>
            </a:r>
            <a:r>
              <a:rPr lang="cs-CZ" dirty="0" smtClean="0"/>
              <a:t>-more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1C7A8-59A0-4848-A4BE-783E951350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http://lucembursko.org/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1C7A8-59A0-4848-A4BE-783E951350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1C7A8-59A0-4848-A4BE-783E951350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/>
              <a:t>http://www.</a:t>
            </a:r>
            <a:r>
              <a:rPr lang="cs-CZ" dirty="0" err="1" smtClean="0"/>
              <a:t>fjordtravel.no</a:t>
            </a:r>
            <a:r>
              <a:rPr lang="cs-CZ" dirty="0" smtClean="0"/>
              <a:t>/</a:t>
            </a:r>
            <a:r>
              <a:rPr lang="cs-CZ" dirty="0" err="1" smtClean="0"/>
              <a:t>tours</a:t>
            </a:r>
            <a:r>
              <a:rPr lang="cs-CZ" dirty="0" smtClean="0"/>
              <a:t>/</a:t>
            </a:r>
            <a:r>
              <a:rPr lang="cs-CZ" dirty="0" err="1" smtClean="0"/>
              <a:t>fjordtours</a:t>
            </a:r>
            <a:r>
              <a:rPr lang="cs-CZ" dirty="0" smtClean="0"/>
              <a:t>/</a:t>
            </a:r>
            <a:r>
              <a:rPr lang="cs-CZ" dirty="0" err="1" smtClean="0"/>
              <a:t>added</a:t>
            </a:r>
            <a:r>
              <a:rPr lang="cs-CZ" dirty="0" smtClean="0"/>
              <a:t>_</a:t>
            </a:r>
            <a:r>
              <a:rPr lang="cs-CZ" dirty="0" err="1" smtClean="0"/>
              <a:t>services</a:t>
            </a:r>
            <a:r>
              <a:rPr lang="cs-CZ" dirty="0" smtClean="0"/>
              <a:t>_fjords1.html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http://www.</a:t>
            </a:r>
            <a:r>
              <a:rPr lang="cs-CZ" dirty="0" err="1" smtClean="0"/>
              <a:t>nrk.no</a:t>
            </a:r>
            <a:r>
              <a:rPr lang="cs-CZ" dirty="0" smtClean="0"/>
              <a:t>/</a:t>
            </a:r>
            <a:r>
              <a:rPr lang="cs-CZ" dirty="0" err="1" smtClean="0"/>
              <a:t>kanal</a:t>
            </a:r>
            <a:r>
              <a:rPr lang="cs-CZ" dirty="0" smtClean="0"/>
              <a:t>/</a:t>
            </a:r>
            <a:r>
              <a:rPr lang="cs-CZ" dirty="0" err="1" smtClean="0"/>
              <a:t>nrk</a:t>
            </a:r>
            <a:r>
              <a:rPr lang="cs-CZ" dirty="0" smtClean="0"/>
              <a:t>_</a:t>
            </a:r>
            <a:r>
              <a:rPr lang="cs-CZ" dirty="0" err="1" smtClean="0"/>
              <a:t>sapmi</a:t>
            </a:r>
            <a:r>
              <a:rPr lang="cs-CZ" dirty="0" smtClean="0"/>
              <a:t>/1.7173781</a:t>
            </a:r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22DE41-6FF3-4FDF-926E-817F799B795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/>
              <a:t>http://www.</a:t>
            </a:r>
            <a:r>
              <a:rPr lang="cs-CZ" dirty="0" err="1" smtClean="0"/>
              <a:t>fjordtravel.no</a:t>
            </a:r>
            <a:r>
              <a:rPr lang="cs-CZ" dirty="0" smtClean="0"/>
              <a:t>/</a:t>
            </a:r>
            <a:r>
              <a:rPr lang="cs-CZ" dirty="0" err="1" smtClean="0"/>
              <a:t>tours</a:t>
            </a:r>
            <a:r>
              <a:rPr lang="cs-CZ" dirty="0" smtClean="0"/>
              <a:t>/</a:t>
            </a:r>
            <a:r>
              <a:rPr lang="cs-CZ" dirty="0" err="1" smtClean="0"/>
              <a:t>fjordtours</a:t>
            </a:r>
            <a:r>
              <a:rPr lang="cs-CZ" dirty="0" smtClean="0"/>
              <a:t>/</a:t>
            </a:r>
            <a:r>
              <a:rPr lang="cs-CZ" dirty="0" err="1" smtClean="0"/>
              <a:t>added</a:t>
            </a:r>
            <a:r>
              <a:rPr lang="cs-CZ" dirty="0" smtClean="0"/>
              <a:t>_</a:t>
            </a:r>
            <a:r>
              <a:rPr lang="cs-CZ" dirty="0" err="1" smtClean="0"/>
              <a:t>services</a:t>
            </a:r>
            <a:r>
              <a:rPr lang="cs-CZ" dirty="0" smtClean="0"/>
              <a:t>_fjords1.html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http://www.</a:t>
            </a:r>
            <a:r>
              <a:rPr lang="cs-CZ" dirty="0" err="1" smtClean="0"/>
              <a:t>nrk.no</a:t>
            </a:r>
            <a:r>
              <a:rPr lang="cs-CZ" dirty="0" smtClean="0"/>
              <a:t>/</a:t>
            </a:r>
            <a:r>
              <a:rPr lang="cs-CZ" dirty="0" err="1" smtClean="0"/>
              <a:t>kanal</a:t>
            </a:r>
            <a:r>
              <a:rPr lang="cs-CZ" dirty="0" smtClean="0"/>
              <a:t>/</a:t>
            </a:r>
            <a:r>
              <a:rPr lang="cs-CZ" dirty="0" err="1" smtClean="0"/>
              <a:t>nrk</a:t>
            </a:r>
            <a:r>
              <a:rPr lang="cs-CZ" dirty="0" smtClean="0"/>
              <a:t>_</a:t>
            </a:r>
            <a:r>
              <a:rPr lang="cs-CZ" dirty="0" err="1" smtClean="0"/>
              <a:t>sapmi</a:t>
            </a:r>
            <a:r>
              <a:rPr lang="cs-CZ" dirty="0" smtClean="0"/>
              <a:t>/1.7173781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http://www.</a:t>
            </a:r>
            <a:r>
              <a:rPr lang="cs-CZ" dirty="0" err="1" smtClean="0"/>
              <a:t>ucsbalum.com</a:t>
            </a:r>
            <a:r>
              <a:rPr lang="cs-CZ" dirty="0" smtClean="0"/>
              <a:t>/</a:t>
            </a:r>
            <a:r>
              <a:rPr lang="cs-CZ" dirty="0" err="1" smtClean="0"/>
              <a:t>programs</a:t>
            </a:r>
            <a:r>
              <a:rPr lang="cs-CZ" dirty="0" smtClean="0"/>
              <a:t>/</a:t>
            </a:r>
            <a:r>
              <a:rPr lang="cs-CZ" dirty="0" err="1" smtClean="0"/>
              <a:t>travel</a:t>
            </a:r>
            <a:r>
              <a:rPr lang="cs-CZ" dirty="0" smtClean="0"/>
              <a:t>/</a:t>
            </a:r>
            <a:r>
              <a:rPr lang="cs-CZ" dirty="0" err="1" smtClean="0"/>
              <a:t>getaways</a:t>
            </a:r>
            <a:r>
              <a:rPr lang="cs-CZ" dirty="0" smtClean="0"/>
              <a:t>/</a:t>
            </a:r>
            <a:r>
              <a:rPr lang="cs-CZ" dirty="0" err="1" smtClean="0"/>
              <a:t>trips</a:t>
            </a:r>
            <a:r>
              <a:rPr lang="cs-CZ" dirty="0" smtClean="0"/>
              <a:t>/</a:t>
            </a:r>
            <a:r>
              <a:rPr lang="cs-CZ" dirty="0" err="1" smtClean="0"/>
              <a:t>scandinavia</a:t>
            </a:r>
            <a:endParaRPr lang="cs-CZ" dirty="0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22DE41-6FF3-4FDF-926E-817F799B795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/>
              <a:t>http://www.</a:t>
            </a:r>
            <a:r>
              <a:rPr lang="cs-CZ" dirty="0" err="1" smtClean="0"/>
              <a:t>steinmandl.de</a:t>
            </a:r>
            <a:r>
              <a:rPr lang="cs-CZ" dirty="0" smtClean="0"/>
              <a:t>/</a:t>
            </a:r>
            <a:r>
              <a:rPr lang="cs-CZ" dirty="0" err="1" smtClean="0"/>
              <a:t>Homepage.htm</a:t>
            </a:r>
            <a:r>
              <a:rPr lang="cs-CZ" dirty="0" smtClean="0"/>
              <a:t>?Zugspitze.</a:t>
            </a:r>
            <a:r>
              <a:rPr lang="cs-CZ" dirty="0" err="1" smtClean="0"/>
              <a:t>htm</a:t>
            </a:r>
            <a:endParaRPr lang="cs-CZ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47F357-C6E5-48AC-B9DD-7A8F0885587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/>
              <a:t>http://www.</a:t>
            </a:r>
            <a:r>
              <a:rPr lang="cs-CZ" dirty="0" err="1" smtClean="0"/>
              <a:t>steinmandl.de</a:t>
            </a:r>
            <a:r>
              <a:rPr lang="cs-CZ" dirty="0" smtClean="0"/>
              <a:t>/</a:t>
            </a:r>
            <a:r>
              <a:rPr lang="cs-CZ" dirty="0" err="1" smtClean="0"/>
              <a:t>Homepage.htm</a:t>
            </a:r>
            <a:r>
              <a:rPr lang="cs-CZ" dirty="0" smtClean="0"/>
              <a:t>?Zugspitze.</a:t>
            </a:r>
            <a:r>
              <a:rPr lang="cs-CZ" dirty="0" err="1" smtClean="0"/>
              <a:t>htm</a:t>
            </a:r>
            <a:endParaRPr lang="cs-CZ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47F357-C6E5-48AC-B9DD-7A8F0885587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56EA-1266-4AAE-925A-4A4F32F4BFDC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3263-8A98-4F29-ADE4-B619433A2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B4CAB-B1A8-4D17-9CF4-E6FB672C82A9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0501-2A1C-4703-AC5F-CC5EB5640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F9AE-42E3-4093-B192-4F53F34A5AA2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E8E7-C903-4A95-BBCE-C689B0F29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EC3A-0DDD-4E67-905F-A8D720C921C3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F855-E115-403A-B33A-381DA617F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9430-CF1D-4D39-8ADE-1A99E090B7F7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57C6A-34C5-47EF-83D8-0DCF7A8E3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01A5-7919-4806-B4E3-11BE8371737C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2313-CBCF-450B-A829-38A2DD51B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F994-E075-4311-93D6-F3E7D5CDAB80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EC8F-10A0-45D1-9A92-5AE091E9E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2D2B8-9849-4D86-A289-4EDFCA319F84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8D994-B8F2-4007-BAAE-3210EAC6A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257B1-7633-443D-8718-A24338F53C93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9824-72A8-4905-99E0-E74898A23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6E60-2844-4E78-800A-19CEEA1C3B12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81826-DB25-4AE5-A617-7B5CD1666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C628-F13B-42C3-9873-0D46365CE5DC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2C32-8B6F-464A-AD01-6D89172EF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AE6F0B-4AB5-414B-A6A8-F65DD658A5C4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ACD6A-39F4-43FC-B164-6E089497B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9F9715E-A49B-496E-B9C0-51AC9C3E5AF7}" type="slidenum">
              <a:rPr lang="cs-CZ">
                <a:solidFill>
                  <a:srgbClr val="000000"/>
                </a:solidFill>
                <a:latin typeface="Arial"/>
                <a:cs typeface="+mn-cs"/>
              </a:rPr>
              <a:pPr/>
              <a:t>‹#›</a:t>
            </a:fld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9F9715E-A49B-496E-B9C0-51AC9C3E5AF7}" type="slidenum">
              <a:rPr lang="cs-CZ">
                <a:solidFill>
                  <a:srgbClr val="000000"/>
                </a:solidFill>
                <a:latin typeface="Arial"/>
                <a:cs typeface="+mn-cs"/>
              </a:rPr>
              <a:pPr/>
              <a:t>‹#›</a:t>
            </a:fld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leccos.com/index.php/clanky/barentsovo-more" TargetMode="External"/><Relationship Id="rId13" Type="http://schemas.openxmlformats.org/officeDocument/2006/relationships/hyperlink" Target="http://studyabroad.wfu.edu/index.cfm?FuseAction=programs.ViewProgram&amp;Program_ID=1701&amp;Type=O&amp;sType=O" TargetMode="External"/><Relationship Id="rId3" Type="http://schemas.openxmlformats.org/officeDocument/2006/relationships/hyperlink" Target="http://www.glassschool.cz/" TargetMode="External"/><Relationship Id="rId7" Type="http://schemas.openxmlformats.org/officeDocument/2006/relationships/hyperlink" Target="http://sevastopol.russian-women.net/big/sevastopolN7133257.shtml" TargetMode="External"/><Relationship Id="rId12" Type="http://schemas.openxmlformats.org/officeDocument/2006/relationships/hyperlink" Target="http://www.ucsbalum.com/programs/travel/getaways/trips/scandinavia%3e%5bcit.7.1.2013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www.zermatt.ch/en/page.cfm/news_events/news/rettet_das_matterhorn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www.alternatehistory.com/discussion/showthread.php?p=2459122" TargetMode="External"/><Relationship Id="rId11" Type="http://schemas.openxmlformats.org/officeDocument/2006/relationships/hyperlink" Target="http://www.nrk.no/kanal/nrk_sapmi/1.7173781%3e%5bcit.7.1.2013" TargetMode="External"/><Relationship Id="rId5" Type="http://schemas.openxmlformats.org/officeDocument/2006/relationships/hyperlink" Target="http://www.zdeko-puzzle.cz/1500-az-2000-dilku/10020591-matterhorn.html" TargetMode="External"/><Relationship Id="rId15" Type="http://schemas.openxmlformats.org/officeDocument/2006/relationships/hyperlink" Target="http://www.steinmandl.de/Homepage.htm?Zugspitze.htm%3e%5bcit.7.1.2013" TargetMode="External"/><Relationship Id="rId10" Type="http://schemas.openxmlformats.org/officeDocument/2006/relationships/hyperlink" Target="http://www.fjordtravel.no/tours/fjordtours/added_services_fjords1.html%3e%5bcit.7.1.2013" TargetMode="External"/><Relationship Id="rId4" Type="http://schemas.openxmlformats.org/officeDocument/2006/relationships/hyperlink" Target="http://www.redbubble.com/people/ozczecho/works/84129-uluru-and-a-kangaroo" TargetMode="External"/><Relationship Id="rId9" Type="http://schemas.openxmlformats.org/officeDocument/2006/relationships/hyperlink" Target="http://lucembursko.org/%3e%5bcit.7.1.2013" TargetMode="External"/><Relationship Id="rId14" Type="http://schemas.openxmlformats.org/officeDocument/2006/relationships/hyperlink" Target="http://www.etnavulcano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Arial"/>
                <a:cs typeface="+mn-cs"/>
              </a:rPr>
              <a:t>ANOTACE: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+mn-cs"/>
              </a:rPr>
              <a:t>Prezentace slouží jako opakování </a:t>
            </a:r>
            <a:r>
              <a:rPr lang="cs-CZ" sz="1100" dirty="0" err="1" smtClean="0">
                <a:solidFill>
                  <a:srgbClr val="000000"/>
                </a:solidFill>
                <a:latin typeface="Arial"/>
                <a:cs typeface="+mn-cs"/>
              </a:rPr>
              <a:t>fyzickogeografické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+mn-cs"/>
              </a:rPr>
              <a:t> charakteristiky Evropy. Jedná se o práci se slepou mapou a práci s textem. Konkrétní otázky jsou vždy doplněné správnou odpovědí. </a:t>
            </a:r>
            <a:endParaRPr lang="cs-CZ" sz="11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Arial"/>
                <a:cs typeface="+mn-cs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+mn-cs"/>
              </a:rPr>
              <a:t>Evropa, poloha</a:t>
            </a:r>
            <a:r>
              <a:rPr lang="cs-CZ" sz="1100" dirty="0" smtClean="0">
                <a:solidFill>
                  <a:srgbClr val="000000"/>
                </a:solidFill>
                <a:latin typeface="Arial"/>
                <a:cs typeface="+mn-cs"/>
              </a:rPr>
              <a:t>, povrch, podnebí, vodstvo   </a:t>
            </a:r>
            <a:endParaRPr lang="cs-CZ" sz="11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EVROPA – OBECNÁ FG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00"/>
                </a:solidFill>
                <a:latin typeface="Arial"/>
                <a:cs typeface="+mn-cs"/>
              </a:rPr>
              <a:t>VY-32-INOVACE</a:t>
            </a:r>
            <a:r>
              <a:rPr lang="cs-CZ" sz="3200" b="1" dirty="0" smtClean="0">
                <a:latin typeface="Arial"/>
                <a:cs typeface="+mn-cs"/>
              </a:rPr>
              <a:t>-ZEM-211</a:t>
            </a:r>
            <a:endParaRPr lang="cs-CZ" sz="3200" dirty="0">
              <a:solidFill>
                <a:srgbClr val="FF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229600" cy="561975"/>
          </a:xfrm>
        </p:spPr>
        <p:txBody>
          <a:bodyPr/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Podle následující charakteristiky rozhodni, o jakou oblast Evropy se jedná: </a:t>
            </a:r>
          </a:p>
        </p:txBody>
      </p:sp>
      <p:sp>
        <p:nvSpPr>
          <p:cNvPr id="7171" name="Zástupný symbol pro obsah 3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289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z="1800" dirty="0" smtClean="0"/>
              <a:t>Oblast č. 1 </a:t>
            </a:r>
          </a:p>
          <a:p>
            <a:pPr marL="0" indent="0">
              <a:buFont typeface="Arial" charset="0"/>
              <a:buNone/>
            </a:pPr>
            <a:r>
              <a:rPr lang="cs-CZ" sz="1800" dirty="0" smtClean="0"/>
              <a:t>Páteř oblasti tvoří pohoří s nejvyšší horou </a:t>
            </a:r>
            <a:r>
              <a:rPr lang="cs-CZ" sz="1800" dirty="0" err="1" smtClean="0"/>
              <a:t>Abruzzy</a:t>
            </a:r>
            <a:r>
              <a:rPr lang="cs-CZ" sz="1800" dirty="0" smtClean="0"/>
              <a:t> (Gran </a:t>
            </a:r>
            <a:r>
              <a:rPr lang="cs-CZ" sz="1800" dirty="0" err="1" smtClean="0"/>
              <a:t>Sasso</a:t>
            </a:r>
            <a:r>
              <a:rPr lang="cs-CZ" sz="1800" dirty="0" smtClean="0"/>
              <a:t>). Na západním pobřeží přetrvávají pozůstatky vulkanické činnosti. Významná sopka měřící 1 279 m zničila v r. 79 Pompeje. Podnebí je středomořské subtropické. Řeky jsou krátké s nevyrovnanými průtoky. Typickými zástupci rostlinstva jsou macchie, vřes, myrta, pistácie. </a:t>
            </a:r>
          </a:p>
          <a:p>
            <a:pPr marL="0" indent="0">
              <a:buFont typeface="Arial" charset="0"/>
              <a:buNone/>
            </a:pPr>
            <a:endParaRPr lang="cs-CZ" sz="1800" dirty="0" smtClean="0"/>
          </a:p>
          <a:p>
            <a:pPr marL="0" indent="0">
              <a:buFont typeface="Arial" charset="0"/>
              <a:buNone/>
            </a:pPr>
            <a:r>
              <a:rPr lang="cs-CZ" sz="1800" dirty="0" smtClean="0"/>
              <a:t>Oblast č. 2 </a:t>
            </a:r>
          </a:p>
          <a:p>
            <a:pPr marL="0" indent="0">
              <a:buFont typeface="Arial" charset="0"/>
              <a:buNone/>
            </a:pPr>
            <a:endParaRPr lang="cs-CZ" sz="20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1403350" y="827088"/>
            <a:ext cx="220836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Apeninský poloostrov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7544" y="3059668"/>
            <a:ext cx="129894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Skandinávie</a:t>
            </a:r>
            <a:endParaRPr lang="cs-CZ" dirty="0"/>
          </a:p>
        </p:txBody>
      </p:sp>
      <p:pic>
        <p:nvPicPr>
          <p:cNvPr id="10" name="Picture 4" descr="http://www.fjordtravel.no/images/Top/topp_sognefjord_glacier.jpg"/>
          <p:cNvPicPr>
            <a:picLocks noChangeAspect="1" noChangeArrowheads="1"/>
          </p:cNvPicPr>
          <p:nvPr/>
        </p:nvPicPr>
        <p:blipFill>
          <a:blip r:embed="rId3" cstate="print"/>
          <a:srcRect b="8454"/>
          <a:stretch>
            <a:fillRect/>
          </a:stretch>
        </p:blipFill>
        <p:spPr bwMode="auto">
          <a:xfrm>
            <a:off x="150862" y="4509120"/>
            <a:ext cx="5429250" cy="2232248"/>
          </a:xfrm>
          <a:prstGeom prst="rect">
            <a:avLst/>
          </a:prstGeom>
          <a:noFill/>
        </p:spPr>
      </p:pic>
      <p:pic>
        <p:nvPicPr>
          <p:cNvPr id="11" name="Picture 8" descr="http://gfx.nrk.no/UlNzhKLpbWtkDpQ7r2GtdAnFk1gArN6fLhzS1lOCpOC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420888"/>
            <a:ext cx="3310930" cy="1864309"/>
          </a:xfrm>
          <a:prstGeom prst="rect">
            <a:avLst/>
          </a:prstGeom>
          <a:noFill/>
        </p:spPr>
      </p:pic>
      <p:pic>
        <p:nvPicPr>
          <p:cNvPr id="12" name="Picture 10" descr="http://www.ucsbalum.com/images/programs/travel/getaways/trips/2013/scandinav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429000"/>
            <a:ext cx="3028603" cy="1975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229600" cy="561975"/>
          </a:xfrm>
        </p:spPr>
        <p:txBody>
          <a:bodyPr/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 slova do textu: </a:t>
            </a:r>
          </a:p>
        </p:txBody>
      </p:sp>
      <p:sp>
        <p:nvSpPr>
          <p:cNvPr id="13315" name="Zástupný symbol pro obsah 3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289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z="1800" dirty="0" smtClean="0"/>
              <a:t>Pohoří  </a:t>
            </a:r>
            <a:r>
              <a:rPr lang="cs-CZ" sz="1800" b="1" u="sng" dirty="0" smtClean="0"/>
              <a:t>….</a:t>
            </a:r>
            <a:r>
              <a:rPr lang="cs-CZ" sz="1800" dirty="0" smtClean="0"/>
              <a:t> s nejvyšší horou </a:t>
            </a:r>
            <a:r>
              <a:rPr lang="cs-CZ" sz="1800" dirty="0" err="1" smtClean="0"/>
              <a:t>Narodnaja</a:t>
            </a:r>
            <a:r>
              <a:rPr lang="cs-CZ" sz="1800" dirty="0" smtClean="0"/>
              <a:t> spojuje Evropu s</a:t>
            </a:r>
          </a:p>
          <a:p>
            <a:pPr marL="0" indent="0">
              <a:buNone/>
            </a:pPr>
            <a:r>
              <a:rPr lang="cs-CZ" sz="1800" dirty="0" smtClean="0"/>
              <a:t>Asií. Dvě úžiny ohraničující </a:t>
            </a:r>
            <a:r>
              <a:rPr lang="cs-CZ" sz="1800" dirty="0" err="1" smtClean="0"/>
              <a:t>Marmarské</a:t>
            </a:r>
            <a:r>
              <a:rPr lang="cs-CZ" sz="1800" dirty="0" smtClean="0"/>
              <a:t> moře se </a:t>
            </a:r>
          </a:p>
          <a:p>
            <a:pPr marL="0" indent="0">
              <a:buNone/>
            </a:pPr>
            <a:r>
              <a:rPr lang="cs-CZ" sz="1800" dirty="0" smtClean="0"/>
              <a:t>jmenují </a:t>
            </a:r>
            <a:r>
              <a:rPr lang="cs-CZ" sz="1800" b="1" u="sng" dirty="0" smtClean="0"/>
              <a:t>……</a:t>
            </a:r>
            <a:r>
              <a:rPr lang="cs-CZ" sz="1800" dirty="0" smtClean="0"/>
              <a:t> a </a:t>
            </a:r>
            <a:r>
              <a:rPr lang="cs-CZ" sz="1800" b="1" u="sng" dirty="0" smtClean="0"/>
              <a:t>……..</a:t>
            </a:r>
            <a:r>
              <a:rPr lang="cs-CZ" sz="1800" dirty="0" smtClean="0"/>
              <a:t> . Na oteplování severozápadní Evropy se </a:t>
            </a:r>
          </a:p>
          <a:p>
            <a:pPr marL="0" indent="0">
              <a:buNone/>
            </a:pPr>
            <a:r>
              <a:rPr lang="cs-CZ" sz="1800" dirty="0" smtClean="0"/>
              <a:t>výrazně podílí teplý </a:t>
            </a:r>
            <a:r>
              <a:rPr lang="cs-CZ" sz="1800" b="1" u="sng" dirty="0" smtClean="0"/>
              <a:t>…………..</a:t>
            </a:r>
            <a:r>
              <a:rPr lang="cs-CZ" sz="1800" dirty="0" smtClean="0"/>
              <a:t> proud. Počasí v Evropě ovlivňují </a:t>
            </a:r>
          </a:p>
          <a:p>
            <a:pPr marL="0" indent="0">
              <a:buNone/>
            </a:pPr>
            <a:r>
              <a:rPr lang="cs-CZ" sz="1800" dirty="0" smtClean="0"/>
              <a:t>stálé polohy tlakových výší a níží. Tlaková výše nad </a:t>
            </a:r>
            <a:r>
              <a:rPr lang="cs-CZ" sz="1800" b="1" u="sng" dirty="0" smtClean="0"/>
              <a:t>……..</a:t>
            </a:r>
            <a:r>
              <a:rPr lang="cs-CZ" sz="1800" dirty="0" smtClean="0"/>
              <a:t> ostrovy se</a:t>
            </a:r>
          </a:p>
          <a:p>
            <a:pPr marL="0" indent="0">
              <a:buNone/>
            </a:pPr>
            <a:r>
              <a:rPr lang="cs-CZ" sz="1800" dirty="0" smtClean="0"/>
              <a:t>vytváří v létě a její rozšiřování nad Evropou je zárukou slunečného počasí. </a:t>
            </a:r>
          </a:p>
          <a:p>
            <a:pPr marL="0" indent="0">
              <a:buNone/>
            </a:pPr>
            <a:r>
              <a:rPr lang="cs-CZ" sz="1800" b="1" u="sng" dirty="0" smtClean="0"/>
              <a:t>……..</a:t>
            </a:r>
            <a:r>
              <a:rPr lang="cs-CZ" sz="1800" dirty="0" smtClean="0"/>
              <a:t> tlaková níže se projevuje hlavně v zimě a je spojena s přechody front.  </a:t>
            </a:r>
          </a:p>
          <a:p>
            <a:pPr marL="0" indent="0">
              <a:buNone/>
            </a:pPr>
            <a:r>
              <a:rPr lang="cs-CZ" sz="1800" dirty="0" smtClean="0"/>
              <a:t>Na ostrově </a:t>
            </a:r>
            <a:r>
              <a:rPr lang="cs-CZ" sz="1800" b="1" u="sng" dirty="0" smtClean="0"/>
              <a:t>…….</a:t>
            </a:r>
            <a:r>
              <a:rPr lang="cs-CZ" sz="1800" dirty="0" smtClean="0"/>
              <a:t>  se vypíná nejvyšší činná sopka Evropy s názvem </a:t>
            </a:r>
            <a:r>
              <a:rPr lang="cs-CZ" sz="1800" b="1" u="sng" dirty="0" smtClean="0"/>
              <a:t>….</a:t>
            </a:r>
            <a:r>
              <a:rPr lang="cs-CZ" sz="1800" u="sng" dirty="0" smtClean="0"/>
              <a:t> </a:t>
            </a:r>
            <a:r>
              <a:rPr lang="cs-CZ" sz="1800" dirty="0" smtClean="0"/>
              <a:t>(3 340 m). Nejvyšší horou Německa je </a:t>
            </a:r>
            <a:r>
              <a:rPr lang="cs-CZ" sz="1800" b="1" u="sng" dirty="0" smtClean="0"/>
              <a:t>………</a:t>
            </a:r>
            <a:r>
              <a:rPr lang="cs-CZ" sz="1800" dirty="0" smtClean="0"/>
              <a:t> (2 962m). </a:t>
            </a:r>
          </a:p>
        </p:txBody>
      </p:sp>
      <p:pic>
        <p:nvPicPr>
          <p:cNvPr id="13316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5732463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http://www.steinmandl.de/Zugspitze_H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88640" y="3933056"/>
            <a:ext cx="5004470" cy="3344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-459432"/>
            <a:ext cx="4410075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229600" cy="561975"/>
          </a:xfrm>
        </p:spPr>
        <p:txBody>
          <a:bodyPr/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 slova do textu: </a:t>
            </a:r>
          </a:p>
        </p:txBody>
      </p:sp>
      <p:sp>
        <p:nvSpPr>
          <p:cNvPr id="13315" name="Zástupný symbol pro obsah 3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289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z="1800" dirty="0" smtClean="0"/>
              <a:t>Pohoří  </a:t>
            </a:r>
            <a:r>
              <a:rPr lang="cs-CZ" sz="1800" b="1" u="sng" dirty="0" smtClean="0"/>
              <a:t>Ural</a:t>
            </a:r>
            <a:r>
              <a:rPr lang="cs-CZ" sz="1800" dirty="0" smtClean="0"/>
              <a:t> s nejvyšší horou </a:t>
            </a:r>
            <a:r>
              <a:rPr lang="cs-CZ" sz="1800" dirty="0" err="1" smtClean="0"/>
              <a:t>Narodnaja</a:t>
            </a:r>
            <a:r>
              <a:rPr lang="cs-CZ" sz="1800" dirty="0" smtClean="0"/>
              <a:t> spojuje Evropu s</a:t>
            </a:r>
          </a:p>
          <a:p>
            <a:pPr marL="0" indent="0">
              <a:buNone/>
            </a:pPr>
            <a:r>
              <a:rPr lang="cs-CZ" sz="1800" dirty="0" smtClean="0"/>
              <a:t>Asií. Dvě úžiny ohraničující </a:t>
            </a:r>
            <a:r>
              <a:rPr lang="cs-CZ" sz="1800" dirty="0" err="1" smtClean="0"/>
              <a:t>Marmarské</a:t>
            </a:r>
            <a:r>
              <a:rPr lang="cs-CZ" sz="1800" dirty="0" smtClean="0"/>
              <a:t> moře se </a:t>
            </a:r>
          </a:p>
          <a:p>
            <a:pPr marL="0" indent="0">
              <a:buNone/>
            </a:pPr>
            <a:r>
              <a:rPr lang="cs-CZ" sz="1800" dirty="0" smtClean="0"/>
              <a:t>jmenují </a:t>
            </a:r>
            <a:r>
              <a:rPr lang="cs-CZ" sz="1800" b="1" u="sng" dirty="0" err="1" smtClean="0"/>
              <a:t>Bosbor</a:t>
            </a:r>
            <a:r>
              <a:rPr lang="cs-CZ" sz="1800" dirty="0" smtClean="0"/>
              <a:t> a </a:t>
            </a:r>
            <a:r>
              <a:rPr lang="cs-CZ" sz="1800" b="1" u="sng" dirty="0" smtClean="0"/>
              <a:t>Dardanely</a:t>
            </a:r>
            <a:r>
              <a:rPr lang="cs-CZ" sz="1800" dirty="0" smtClean="0"/>
              <a:t> . Na oteplování severozápadní </a:t>
            </a:r>
          </a:p>
          <a:p>
            <a:pPr marL="0" indent="0">
              <a:buNone/>
            </a:pPr>
            <a:r>
              <a:rPr lang="cs-CZ" sz="1800" dirty="0" smtClean="0"/>
              <a:t>Evropy se výrazně podílí teplý </a:t>
            </a:r>
            <a:r>
              <a:rPr lang="cs-CZ" sz="1800" b="1" u="sng" dirty="0" smtClean="0"/>
              <a:t>severoatlantský</a:t>
            </a:r>
            <a:r>
              <a:rPr lang="cs-CZ" sz="1800" dirty="0" smtClean="0"/>
              <a:t> proud. Počasí v </a:t>
            </a:r>
          </a:p>
          <a:p>
            <a:pPr marL="0" indent="0">
              <a:buNone/>
            </a:pPr>
            <a:r>
              <a:rPr lang="cs-CZ" sz="1800" dirty="0" smtClean="0"/>
              <a:t>Evropě ovlivňují stálé polohy tlakových výší a níží. Tlaková výše nad </a:t>
            </a:r>
            <a:r>
              <a:rPr lang="cs-CZ" sz="1800" b="1" u="sng" dirty="0" smtClean="0"/>
              <a:t>Azorskými</a:t>
            </a:r>
            <a:r>
              <a:rPr lang="cs-CZ" sz="1800" dirty="0" smtClean="0"/>
              <a:t> ostrovy se</a:t>
            </a:r>
          </a:p>
          <a:p>
            <a:pPr marL="0" indent="0">
              <a:buNone/>
            </a:pPr>
            <a:r>
              <a:rPr lang="cs-CZ" sz="1800" dirty="0" smtClean="0"/>
              <a:t>vytváří v létě a její rozšiřování nad Evropou je zárukou slunečného počasí. </a:t>
            </a:r>
          </a:p>
          <a:p>
            <a:pPr marL="0" indent="0">
              <a:buNone/>
            </a:pPr>
            <a:r>
              <a:rPr lang="cs-CZ" sz="1800" b="1" u="sng" dirty="0" smtClean="0"/>
              <a:t>Islandská</a:t>
            </a:r>
            <a:r>
              <a:rPr lang="cs-CZ" sz="1800" dirty="0" smtClean="0"/>
              <a:t> tlaková níže se projevuje hlavně v zimě a je spojena s přechody front.  </a:t>
            </a:r>
          </a:p>
          <a:p>
            <a:pPr marL="0" indent="0">
              <a:buNone/>
            </a:pPr>
            <a:r>
              <a:rPr lang="cs-CZ" sz="1800" dirty="0" smtClean="0"/>
              <a:t>Na ostrově </a:t>
            </a:r>
            <a:r>
              <a:rPr lang="cs-CZ" sz="1800" b="1" u="sng" dirty="0" smtClean="0"/>
              <a:t>Sicílie</a:t>
            </a:r>
            <a:r>
              <a:rPr lang="cs-CZ" sz="1800" dirty="0" smtClean="0"/>
              <a:t> se vypíná nejvyšší činná sopka Evropy  s názvem </a:t>
            </a:r>
            <a:r>
              <a:rPr lang="cs-CZ" sz="1800" b="1" u="sng" dirty="0" smtClean="0"/>
              <a:t>Etna</a:t>
            </a:r>
            <a:r>
              <a:rPr lang="cs-CZ" sz="1800" dirty="0" smtClean="0"/>
              <a:t> (3 340 m). Nejvyšší horou Německa je </a:t>
            </a:r>
            <a:r>
              <a:rPr lang="cs-CZ" sz="1800" b="1" u="sng" dirty="0" smtClean="0"/>
              <a:t>Zugspitze</a:t>
            </a:r>
            <a:r>
              <a:rPr lang="cs-CZ" sz="1800" dirty="0" smtClean="0"/>
              <a:t> (2 962m). </a:t>
            </a:r>
          </a:p>
        </p:txBody>
      </p:sp>
      <p:pic>
        <p:nvPicPr>
          <p:cNvPr id="13326" name="Picture 14" descr="http://www.steinmandl.de/Zugspitze_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88640" y="3933056"/>
            <a:ext cx="5004470" cy="3344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-459432"/>
            <a:ext cx="4410075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3" name="Picture 23" descr="http://images.gadmin.st.s3.amazonaws.com/n5786/images/detailgal/matterhorn_herb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48680"/>
            <a:ext cx="9428534" cy="6309320"/>
          </a:xfrm>
          <a:prstGeom prst="rect">
            <a:avLst/>
          </a:prstGeom>
          <a:noFill/>
        </p:spPr>
      </p:pic>
      <p:sp>
        <p:nvSpPr>
          <p:cNvPr id="15363" name="Nadpis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229600" cy="561975"/>
          </a:xfrm>
        </p:spPr>
        <p:txBody>
          <a:bodyPr/>
          <a:lstStyle/>
          <a:p>
            <a:pPr algn="l"/>
            <a:r>
              <a:rPr lang="cs-CZ" sz="2000" b="1" smtClean="0">
                <a:latin typeface="Arial Narrow" pitchFamily="34" charset="0"/>
              </a:rPr>
              <a:t>Utvoř správné dvojice: </a:t>
            </a:r>
          </a:p>
        </p:txBody>
      </p:sp>
      <p:pic>
        <p:nvPicPr>
          <p:cNvPr id="15364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8494713" y="5589240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22119" y="4067780"/>
            <a:ext cx="1778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 smtClean="0"/>
              <a:t>Gerlachovský</a:t>
            </a:r>
            <a:r>
              <a:rPr lang="cs-CZ" dirty="0" smtClean="0"/>
              <a:t> štít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37617" y="2492375"/>
            <a:ext cx="111004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 smtClean="0"/>
              <a:t>Ben</a:t>
            </a:r>
            <a:r>
              <a:rPr lang="cs-CZ" dirty="0" smtClean="0"/>
              <a:t> Nevis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955196" y="5723964"/>
            <a:ext cx="120904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Gran </a:t>
            </a:r>
            <a:r>
              <a:rPr lang="cs-CZ" dirty="0" err="1" smtClean="0"/>
              <a:t>Sasso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001148" y="3203684"/>
            <a:ext cx="127470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 smtClean="0"/>
              <a:t>Marmolada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863798" y="1773238"/>
            <a:ext cx="112402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 smtClean="0"/>
              <a:t>Mulhacén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2174186" y="4859868"/>
            <a:ext cx="148252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 smtClean="0"/>
              <a:t>Pico</a:t>
            </a:r>
            <a:r>
              <a:rPr lang="cs-CZ" dirty="0" smtClean="0"/>
              <a:t> de Aneto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7812360" y="1835532"/>
            <a:ext cx="10422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Dolomity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5931295" y="5661248"/>
            <a:ext cx="15379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Sierra Nevada 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5664260" y="1196752"/>
            <a:ext cx="13560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Vysoké Tatry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7227440" y="4365104"/>
            <a:ext cx="126085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 smtClean="0"/>
              <a:t>Grampiany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8028384" y="2924944"/>
            <a:ext cx="9514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Apeniny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5940152" y="2852936"/>
            <a:ext cx="10085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Pyreneje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10" grpId="0" animBg="1" autoUpdateAnimBg="0"/>
      <p:bldP spid="11" grpId="0" animBg="1" autoUpdateAnimBg="0"/>
      <p:bldP spid="12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0" grpId="0" animBg="1" autoUpdateAnimBg="0"/>
      <p:bldP spid="2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3" name="Picture 23" descr="http://images.gadmin.st.s3.amazonaws.com/n5786/images/detailgal/matterhorn_herb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48680"/>
            <a:ext cx="9428534" cy="6309320"/>
          </a:xfrm>
          <a:prstGeom prst="rect">
            <a:avLst/>
          </a:prstGeom>
          <a:noFill/>
        </p:spPr>
      </p:pic>
      <p:sp>
        <p:nvSpPr>
          <p:cNvPr id="15363" name="Nadpis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229600" cy="561975"/>
          </a:xfrm>
        </p:spPr>
        <p:txBody>
          <a:bodyPr/>
          <a:lstStyle/>
          <a:p>
            <a:pPr algn="l"/>
            <a:r>
              <a:rPr lang="cs-CZ" sz="2000" b="1" smtClean="0">
                <a:latin typeface="Arial Narrow" pitchFamily="34" charset="0"/>
              </a:rPr>
              <a:t>Utvoř správné dvojice: </a:t>
            </a:r>
          </a:p>
        </p:txBody>
      </p:sp>
      <p:sp>
        <p:nvSpPr>
          <p:cNvPr id="6" name="Obdélník 5"/>
          <p:cNvSpPr/>
          <p:nvPr/>
        </p:nvSpPr>
        <p:spPr>
          <a:xfrm>
            <a:off x="971600" y="3789040"/>
            <a:ext cx="17782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 smtClean="0"/>
              <a:t>Gerlachovský</a:t>
            </a:r>
            <a:r>
              <a:rPr lang="cs-CZ" dirty="0" smtClean="0"/>
              <a:t> štít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971600" y="2348880"/>
            <a:ext cx="111004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 smtClean="0"/>
              <a:t>Ben</a:t>
            </a:r>
            <a:r>
              <a:rPr lang="cs-CZ" dirty="0" smtClean="0"/>
              <a:t> Nevis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971600" y="5229200"/>
            <a:ext cx="120904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Gran </a:t>
            </a:r>
            <a:r>
              <a:rPr lang="cs-CZ" dirty="0" err="1" smtClean="0"/>
              <a:t>Sasso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971600" y="3068960"/>
            <a:ext cx="127470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 smtClean="0"/>
              <a:t>Marmolada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971600" y="1628800"/>
            <a:ext cx="112402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 smtClean="0"/>
              <a:t>Mulhacén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971600" y="4509120"/>
            <a:ext cx="148252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 smtClean="0"/>
              <a:t>Pico</a:t>
            </a:r>
            <a:r>
              <a:rPr lang="cs-CZ" dirty="0" smtClean="0"/>
              <a:t> de Aneto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3131840" y="3068960"/>
            <a:ext cx="10422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Dolomity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3131840" y="1628800"/>
            <a:ext cx="15379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Sierra Nevada 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3131840" y="3789040"/>
            <a:ext cx="13560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Vysoké Tatry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3131840" y="2348880"/>
            <a:ext cx="126085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 smtClean="0"/>
              <a:t>Grampiany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3131840" y="5229200"/>
            <a:ext cx="9514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Apeniny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3131840" y="4509120"/>
            <a:ext cx="10085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Pyreneje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/>
            <a:r>
              <a:rPr lang="cs-CZ" sz="1400" dirty="0">
                <a:solidFill>
                  <a:srgbClr val="FF0000"/>
                </a:solidFill>
                <a:latin typeface="Arial - 20"/>
                <a:cs typeface="+mn-cs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+mn-cs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latin typeface="Arial"/>
                <a:cs typeface="+mn-cs"/>
              </a:rPr>
              <a:t>  ANDĚL, J. - MAREŠ, R. </a:t>
            </a:r>
            <a:r>
              <a:rPr lang="cs-CZ" sz="1400" i="1" dirty="0" smtClean="0">
                <a:solidFill>
                  <a:srgbClr val="000000"/>
                </a:solidFill>
                <a:latin typeface="Arial"/>
                <a:cs typeface="+mn-cs"/>
              </a:rPr>
              <a:t>"Starý svět" Evropa : encyklopedický přehled zemí.  </a:t>
            </a:r>
            <a:r>
              <a:rPr lang="cs-CZ" sz="1400" dirty="0" smtClean="0">
                <a:solidFill>
                  <a:srgbClr val="000000"/>
                </a:solidFill>
                <a:latin typeface="Arial"/>
                <a:cs typeface="+mn-cs"/>
              </a:rPr>
              <a:t>2. </a:t>
            </a:r>
            <a:r>
              <a:rPr lang="cs-CZ" sz="1400" dirty="0" err="1" smtClean="0">
                <a:solidFill>
                  <a:srgbClr val="000000"/>
                </a:solidFill>
                <a:latin typeface="Arial"/>
                <a:cs typeface="+mn-cs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latin typeface="Arial"/>
                <a:cs typeface="+mn-cs"/>
              </a:rPr>
              <a:t>. Olomouc : Nakladatelství Olomouc, 2001. 293 s. ISBN 80-7182-115-2.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latin typeface="Arial"/>
                <a:cs typeface="+mn-cs"/>
              </a:rPr>
              <a:t>  B</a:t>
            </a:r>
            <a:r>
              <a:rPr lang="cs-CZ" sz="1400" dirty="0" smtClean="0"/>
              <a:t>IČÍK, I. - HLAVÁČEK, P. – ŘEZNÍČKOVÁ, D. </a:t>
            </a:r>
            <a:r>
              <a:rPr lang="cs-CZ" sz="1400" i="1" dirty="0" smtClean="0"/>
              <a:t>Regionální zeměpis. 3, Evropa : učebnice zeměpisu.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400" dirty="0" smtClean="0"/>
              <a:t>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 : Nakladatelství České geografické společnosti, 1994. 47 s. </a:t>
            </a:r>
            <a:endParaRPr lang="cs-CZ" sz="140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latin typeface="Arial"/>
                <a:cs typeface="+mn-cs"/>
              </a:rPr>
              <a:t>  </a:t>
            </a:r>
            <a:r>
              <a:rPr lang="cs-CZ" sz="1400" dirty="0" smtClean="0"/>
              <a:t>JEŘÁBEK, M. - VILÍMEK, V. </a:t>
            </a:r>
            <a:r>
              <a:rPr lang="cs-CZ" sz="1400" i="1" dirty="0" smtClean="0"/>
              <a:t>Zeměpis světa 3 : učebnice zeměpisu pro základní školy a víceletá gymnázia. Evropa. 2</a:t>
            </a:r>
            <a:r>
              <a:rPr lang="cs-CZ" sz="1400" dirty="0" smtClean="0"/>
              <a:t>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Praha: Nakladatelství České geografické společnosti, 2001. 63 s. ISBN 80-86034-47-X. </a:t>
            </a:r>
            <a:endParaRPr lang="cs-CZ" sz="140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400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/>
            <a:r>
              <a:rPr lang="cs-CZ" sz="1400" dirty="0">
                <a:solidFill>
                  <a:srgbClr val="FF0000"/>
                </a:solidFill>
                <a:latin typeface="Arial - 20"/>
                <a:cs typeface="+mn-cs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+mn-cs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Titulní strana URL&lt;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zdeko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-puzzle.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cz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/1500-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az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-2000-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dilku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/10020591-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matterhorn.html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&gt;[ cit.26.12.2012]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Mapa URL&lt;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http://www.alternatehistory.com/discussion/showthread.php?p=2459122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Slide č. 2, 3URL&lt;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http://sevastopol.russian-women.net/big/sevastopolN7133257.shtml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Slide č. 4, 5 URL&lt;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http://leccos.com/index.php/clanky/barentsovo-more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Slide č. 6, 7 URL&lt;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http://lucembursko.org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/&gt;[cit.7.1.2013]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Slide č. 8, 9a URL&lt;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fjordtravel.no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tours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fjordtours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added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services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_fjords1.html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8, 9b URL&lt;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nrk.no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kanal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nrk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sapmi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/1.7173781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8, 9c URL&lt;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ucsbalum.com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programs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travel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getaways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trips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scandinavia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Slide č. 10, 11 a URL&lt;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http://studyabroad.wfu.edu/index.cfm?FuseAction=programs.ViewProgram&amp;Program_ID=1701&amp;Type=O&amp;sType=O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10, 11 a URL&lt;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http://www.</a:t>
            </a:r>
            <a:r>
              <a:rPr lang="cs-CZ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etnavulcano.com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10, 11 b URL&lt;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steinmandl.de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Homepage.htm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?Zugspitze.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htm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Slide č. 12, 13 b URL&lt;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http://www.zermatt.ch/en/page.cfm/news_events/news/rettet_das_matterhorn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&gt;[cit.7.1.2013]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puzzleshop.cz/img/katalog/391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61849" cy="68580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724128" y="476672"/>
            <a:ext cx="31299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Evropa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27742" y="1412776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Přírodní podmínky</a:t>
            </a:r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>
                <a:latin typeface="Arial Narrow" pitchFamily="34" charset="0"/>
                <a:ea typeface="+mj-ea"/>
                <a:cs typeface="+mj-cs"/>
              </a:rPr>
              <a:t>Pojmenuj zobrazované lokality</a:t>
            </a:r>
          </a:p>
        </p:txBody>
      </p:sp>
      <p:sp>
        <p:nvSpPr>
          <p:cNvPr id="3080" name="Zástupný symbol pro obsah 3"/>
          <p:cNvSpPr txBox="1">
            <a:spLocks/>
          </p:cNvSpPr>
          <p:nvPr/>
        </p:nvSpPr>
        <p:spPr bwMode="auto">
          <a:xfrm>
            <a:off x="6408738" y="2816225"/>
            <a:ext cx="26273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dirty="0" smtClean="0">
                <a:latin typeface="Calibri" pitchFamily="34" charset="0"/>
              </a:rPr>
              <a:t>Poloostrov Krym</a:t>
            </a:r>
            <a:endParaRPr lang="cs-CZ" sz="20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dirty="0" smtClean="0">
                <a:latin typeface="Calibri" pitchFamily="34" charset="0"/>
              </a:rPr>
              <a:t>Jutský poloostrov</a:t>
            </a:r>
            <a:endParaRPr lang="cs-CZ" sz="20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dirty="0" smtClean="0">
                <a:latin typeface="Calibri" pitchFamily="34" charset="0"/>
              </a:rPr>
              <a:t>Poloostrov Kola</a:t>
            </a:r>
          </a:p>
          <a:p>
            <a:pPr marL="457200" indent="-457200">
              <a:spcBef>
                <a:spcPct val="20000"/>
              </a:spcBef>
            </a:pPr>
            <a:endParaRPr lang="cs-CZ" sz="2000" dirty="0">
              <a:latin typeface="Calibri" pitchFamily="34" charset="0"/>
            </a:endParaRPr>
          </a:p>
        </p:txBody>
      </p:sp>
      <p:pic>
        <p:nvPicPr>
          <p:cNvPr id="3081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5732463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http://www.alternatehistory.com/discussion/attachment.php?attachmentid=69469&amp;d=1242584750"/>
          <p:cNvPicPr>
            <a:picLocks noChangeAspect="1" noChangeArrowheads="1"/>
          </p:cNvPicPr>
          <p:nvPr/>
        </p:nvPicPr>
        <p:blipFill>
          <a:blip r:embed="rId4" cstate="print"/>
          <a:srcRect l="8032" t="1285" r="-564" b="6183"/>
          <a:stretch>
            <a:fillRect/>
          </a:stretch>
        </p:blipFill>
        <p:spPr bwMode="auto">
          <a:xfrm>
            <a:off x="203515" y="1628800"/>
            <a:ext cx="5952661" cy="4464496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 rot="21034873">
            <a:off x="3949138" y="4981601"/>
            <a:ext cx="523078" cy="3511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85" name="Picture 13" descr="http://sevastopol.russian-women.net/images/photoalbum/sevastopol/big/bh_N7133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8306" y="-459432"/>
            <a:ext cx="4554294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>
                <a:latin typeface="Arial Narrow" pitchFamily="34" charset="0"/>
                <a:ea typeface="+mj-ea"/>
                <a:cs typeface="+mj-cs"/>
              </a:rPr>
              <a:t>Pojmenuj zobrazované lokality</a:t>
            </a:r>
          </a:p>
        </p:txBody>
      </p:sp>
      <p:sp>
        <p:nvSpPr>
          <p:cNvPr id="3080" name="Zástupný symbol pro obsah 3"/>
          <p:cNvSpPr txBox="1">
            <a:spLocks/>
          </p:cNvSpPr>
          <p:nvPr/>
        </p:nvSpPr>
        <p:spPr bwMode="auto">
          <a:xfrm>
            <a:off x="6408738" y="2816225"/>
            <a:ext cx="26273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Poloostrov Krym</a:t>
            </a:r>
          </a:p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dirty="0" smtClean="0">
                <a:latin typeface="Calibri" pitchFamily="34" charset="0"/>
              </a:rPr>
              <a:t>Jutský poloostrov</a:t>
            </a:r>
          </a:p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dirty="0" smtClean="0">
                <a:latin typeface="Calibri" pitchFamily="34" charset="0"/>
              </a:rPr>
              <a:t>Poloostrov Kola</a:t>
            </a:r>
          </a:p>
          <a:p>
            <a:pPr marL="457200" indent="-457200">
              <a:spcBef>
                <a:spcPct val="20000"/>
              </a:spcBef>
            </a:pPr>
            <a:endParaRPr lang="cs-CZ" sz="2000" dirty="0">
              <a:latin typeface="Calibri" pitchFamily="34" charset="0"/>
            </a:endParaRPr>
          </a:p>
        </p:txBody>
      </p:sp>
      <p:pic>
        <p:nvPicPr>
          <p:cNvPr id="3083" name="Picture 11" descr="http://www.alternatehistory.com/discussion/attachment.php?attachmentid=69469&amp;d=1242584750"/>
          <p:cNvPicPr>
            <a:picLocks noChangeAspect="1" noChangeArrowheads="1"/>
          </p:cNvPicPr>
          <p:nvPr/>
        </p:nvPicPr>
        <p:blipFill>
          <a:blip r:embed="rId2" cstate="print"/>
          <a:srcRect l="8032" t="1285" r="-564" b="6183"/>
          <a:stretch>
            <a:fillRect/>
          </a:stretch>
        </p:blipFill>
        <p:spPr bwMode="auto">
          <a:xfrm>
            <a:off x="203515" y="1628800"/>
            <a:ext cx="5952661" cy="4464496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 rot="21034873">
            <a:off x="3949138" y="4981601"/>
            <a:ext cx="523078" cy="3511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85" name="Picture 13" descr="http://sevastopol.russian-women.net/images/photoalbum/sevastopol/big/bh_N7133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306" y="-459432"/>
            <a:ext cx="4554294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lipsa 7"/>
          <p:cNvSpPr/>
          <p:nvPr/>
        </p:nvSpPr>
        <p:spPr>
          <a:xfrm rot="21034873">
            <a:off x="3892177" y="1980991"/>
            <a:ext cx="830263" cy="5603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Elipsa 8"/>
          <p:cNvSpPr/>
          <p:nvPr/>
        </p:nvSpPr>
        <p:spPr>
          <a:xfrm rot="21034873">
            <a:off x="2428364" y="3877000"/>
            <a:ext cx="213111" cy="2204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4644008" y="2420888"/>
            <a:ext cx="147995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cs-CZ" sz="1600" dirty="0" smtClean="0">
                <a:latin typeface="Calibri" pitchFamily="34" charset="0"/>
              </a:rPr>
              <a:t>Poloostrov Kola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211960" y="4509120"/>
            <a:ext cx="1556836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Poloostrov Krym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627784" y="3501008"/>
            <a:ext cx="163685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cs-CZ" sz="1600" dirty="0" smtClean="0">
                <a:latin typeface="Calibri" pitchFamily="34" charset="0"/>
              </a:rPr>
              <a:t>Jutský poloostrov</a:t>
            </a:r>
            <a:endParaRPr lang="cs-CZ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73 -0.03149 L -2.22222E-6 -6.2963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0.16782 L -4.16667E-6 -7.77778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>
                <a:latin typeface="Arial Narrow" pitchFamily="34" charset="0"/>
                <a:ea typeface="+mj-ea"/>
                <a:cs typeface="+mj-cs"/>
              </a:rPr>
              <a:t>Pojmenuj zobrazované lokality</a:t>
            </a:r>
          </a:p>
        </p:txBody>
      </p:sp>
      <p:sp>
        <p:nvSpPr>
          <p:cNvPr id="3080" name="Zástupný symbol pro obsah 3"/>
          <p:cNvSpPr txBox="1">
            <a:spLocks/>
          </p:cNvSpPr>
          <p:nvPr/>
        </p:nvSpPr>
        <p:spPr bwMode="auto">
          <a:xfrm>
            <a:off x="6408738" y="2816225"/>
            <a:ext cx="26273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dirty="0" smtClean="0">
                <a:latin typeface="Calibri" pitchFamily="34" charset="0"/>
              </a:rPr>
              <a:t>Ligurské moře</a:t>
            </a:r>
            <a:endParaRPr lang="cs-CZ" sz="20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dirty="0" err="1" smtClean="0">
                <a:latin typeface="Calibri" pitchFamily="34" charset="0"/>
              </a:rPr>
              <a:t>Barentsovo</a:t>
            </a:r>
            <a:r>
              <a:rPr lang="cs-CZ" sz="2000" dirty="0" smtClean="0">
                <a:latin typeface="Calibri" pitchFamily="34" charset="0"/>
              </a:rPr>
              <a:t> moře</a:t>
            </a:r>
            <a:endParaRPr lang="cs-CZ" sz="20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dirty="0" smtClean="0">
                <a:latin typeface="Calibri" pitchFamily="34" charset="0"/>
              </a:rPr>
              <a:t>Egejské moře</a:t>
            </a:r>
          </a:p>
          <a:p>
            <a:pPr marL="457200" indent="-457200">
              <a:spcBef>
                <a:spcPct val="20000"/>
              </a:spcBef>
            </a:pPr>
            <a:endParaRPr lang="cs-CZ" sz="2000" dirty="0">
              <a:latin typeface="Calibri" pitchFamily="34" charset="0"/>
            </a:endParaRPr>
          </a:p>
        </p:txBody>
      </p:sp>
      <p:pic>
        <p:nvPicPr>
          <p:cNvPr id="3081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5732463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http://www.alternatehistory.com/discussion/attachment.php?attachmentid=69469&amp;d=1242584750"/>
          <p:cNvPicPr>
            <a:picLocks noChangeAspect="1" noChangeArrowheads="1"/>
          </p:cNvPicPr>
          <p:nvPr/>
        </p:nvPicPr>
        <p:blipFill>
          <a:blip r:embed="rId3" cstate="print"/>
          <a:srcRect l="8032" t="1285" r="-564" b="6183"/>
          <a:stretch>
            <a:fillRect/>
          </a:stretch>
        </p:blipFill>
        <p:spPr bwMode="auto">
          <a:xfrm>
            <a:off x="203515" y="1628800"/>
            <a:ext cx="5952661" cy="4464496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 rot="21034873">
            <a:off x="4359615" y="1670024"/>
            <a:ext cx="537690" cy="41122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2" descr="http://leccos.com/pics/pic/barentsovo_m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-531440"/>
            <a:ext cx="4731579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>
                <a:latin typeface="Arial Narrow" pitchFamily="34" charset="0"/>
                <a:ea typeface="+mj-ea"/>
                <a:cs typeface="+mj-cs"/>
              </a:rPr>
              <a:t>Pojmenuj zobrazované lokality</a:t>
            </a:r>
          </a:p>
        </p:txBody>
      </p:sp>
      <p:pic>
        <p:nvPicPr>
          <p:cNvPr id="3083" name="Picture 11" descr="http://www.alternatehistory.com/discussion/attachment.php?attachmentid=69469&amp;d=1242584750"/>
          <p:cNvPicPr>
            <a:picLocks noChangeAspect="1" noChangeArrowheads="1"/>
          </p:cNvPicPr>
          <p:nvPr/>
        </p:nvPicPr>
        <p:blipFill>
          <a:blip r:embed="rId3" cstate="print"/>
          <a:srcRect l="8032" t="1285" r="-564" b="6183"/>
          <a:stretch>
            <a:fillRect/>
          </a:stretch>
        </p:blipFill>
        <p:spPr bwMode="auto">
          <a:xfrm>
            <a:off x="203515" y="1628800"/>
            <a:ext cx="5952661" cy="4464496"/>
          </a:xfrm>
          <a:prstGeom prst="rect">
            <a:avLst/>
          </a:prstGeom>
          <a:noFill/>
        </p:spPr>
      </p:pic>
      <p:sp>
        <p:nvSpPr>
          <p:cNvPr id="8" name="Elipsa 7"/>
          <p:cNvSpPr/>
          <p:nvPr/>
        </p:nvSpPr>
        <p:spPr>
          <a:xfrm rot="21034873">
            <a:off x="3524078" y="5538606"/>
            <a:ext cx="295645" cy="4178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Elipsa 8"/>
          <p:cNvSpPr/>
          <p:nvPr/>
        </p:nvSpPr>
        <p:spPr>
          <a:xfrm rot="21034873">
            <a:off x="2173566" y="5200155"/>
            <a:ext cx="396614" cy="21405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3923928" y="5589240"/>
            <a:ext cx="129253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cs-CZ" sz="1600" dirty="0" smtClean="0">
                <a:latin typeface="Calibri" pitchFamily="34" charset="0"/>
              </a:rPr>
              <a:t>Egejské moře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788024" y="2060848"/>
            <a:ext cx="162044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cs-CZ" sz="1600" dirty="0" err="1" smtClean="0">
                <a:solidFill>
                  <a:schemeClr val="tx1"/>
                </a:solidFill>
                <a:latin typeface="Calibri" pitchFamily="34" charset="0"/>
              </a:rPr>
              <a:t>Barentsovo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moře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411760" y="4725144"/>
            <a:ext cx="135005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cs-CZ" sz="1600" dirty="0" smtClean="0">
                <a:latin typeface="Calibri" pitchFamily="34" charset="0"/>
              </a:rPr>
              <a:t>Ligurské moře</a:t>
            </a:r>
            <a:endParaRPr lang="cs-CZ" sz="1600" dirty="0">
              <a:latin typeface="Calibri" pitchFamily="34" charset="0"/>
            </a:endParaRPr>
          </a:p>
        </p:txBody>
      </p:sp>
      <p:sp>
        <p:nvSpPr>
          <p:cNvPr id="14" name="Zástupný symbol pro obsah 3"/>
          <p:cNvSpPr txBox="1">
            <a:spLocks/>
          </p:cNvSpPr>
          <p:nvPr/>
        </p:nvSpPr>
        <p:spPr bwMode="auto">
          <a:xfrm>
            <a:off x="6408738" y="2816225"/>
            <a:ext cx="26273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dirty="0" smtClean="0">
                <a:latin typeface="Calibri" pitchFamily="34" charset="0"/>
              </a:rPr>
              <a:t>Ligurské moře</a:t>
            </a:r>
            <a:endParaRPr lang="cs-CZ" sz="20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Barentsovo</a:t>
            </a: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moře</a:t>
            </a:r>
            <a:endParaRPr lang="cs-CZ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dirty="0" smtClean="0">
                <a:latin typeface="Calibri" pitchFamily="34" charset="0"/>
              </a:rPr>
              <a:t>Egejské moře</a:t>
            </a:r>
          </a:p>
          <a:p>
            <a:pPr marL="457200" indent="-457200">
              <a:spcBef>
                <a:spcPct val="20000"/>
              </a:spcBef>
            </a:pPr>
            <a:endParaRPr lang="cs-CZ" sz="2000" dirty="0">
              <a:latin typeface="Calibri" pitchFamily="34" charset="0"/>
            </a:endParaRPr>
          </a:p>
        </p:txBody>
      </p:sp>
      <p:pic>
        <p:nvPicPr>
          <p:cNvPr id="57346" name="Picture 2" descr="http://leccos.com/pics/pic/barentsovo_m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-531440"/>
            <a:ext cx="4731579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Elipsa 14"/>
          <p:cNvSpPr/>
          <p:nvPr/>
        </p:nvSpPr>
        <p:spPr>
          <a:xfrm rot="21034873">
            <a:off x="4359615" y="1670024"/>
            <a:ext cx="537690" cy="41122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2625 L 1.38889E-6 -3.703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131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84 -0.28703 L 3.61111E-6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>
                <a:latin typeface="Arial Narrow" pitchFamily="34" charset="0"/>
                <a:ea typeface="+mj-ea"/>
                <a:cs typeface="+mj-cs"/>
              </a:rPr>
              <a:t>Pojmenuj zobrazované lokality</a:t>
            </a:r>
          </a:p>
        </p:txBody>
      </p:sp>
      <p:pic>
        <p:nvPicPr>
          <p:cNvPr id="3083" name="Picture 11" descr="http://www.alternatehistory.com/discussion/attachment.php?attachmentid=69469&amp;d=1242584750"/>
          <p:cNvPicPr>
            <a:picLocks noChangeAspect="1" noChangeArrowheads="1"/>
          </p:cNvPicPr>
          <p:nvPr/>
        </p:nvPicPr>
        <p:blipFill>
          <a:blip r:embed="rId3" cstate="print"/>
          <a:srcRect l="8032" t="1285" r="-564" b="6183"/>
          <a:stretch>
            <a:fillRect/>
          </a:stretch>
        </p:blipFill>
        <p:spPr bwMode="auto">
          <a:xfrm>
            <a:off x="203515" y="1628800"/>
            <a:ext cx="5952661" cy="4464496"/>
          </a:xfrm>
          <a:prstGeom prst="rect">
            <a:avLst/>
          </a:prstGeom>
          <a:noFill/>
        </p:spPr>
      </p:pic>
      <p:sp>
        <p:nvSpPr>
          <p:cNvPr id="14" name="Zástupný symbol pro obsah 3"/>
          <p:cNvSpPr txBox="1">
            <a:spLocks/>
          </p:cNvSpPr>
          <p:nvPr/>
        </p:nvSpPr>
        <p:spPr bwMode="auto">
          <a:xfrm>
            <a:off x="6408738" y="2816225"/>
            <a:ext cx="26273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dirty="0" smtClean="0">
                <a:latin typeface="Calibri" pitchFamily="34" charset="0"/>
              </a:rPr>
              <a:t>Stara Planina</a:t>
            </a:r>
            <a:endParaRPr lang="cs-CZ" sz="20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dirty="0" smtClean="0">
                <a:latin typeface="Calibri" pitchFamily="34" charset="0"/>
              </a:rPr>
              <a:t>Ardeny</a:t>
            </a:r>
            <a:endParaRPr lang="cs-CZ" sz="20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dirty="0" smtClean="0">
                <a:latin typeface="Calibri" pitchFamily="34" charset="0"/>
              </a:rPr>
              <a:t>Dinárské hory</a:t>
            </a:r>
          </a:p>
          <a:p>
            <a:pPr marL="457200" indent="-457200">
              <a:spcBef>
                <a:spcPct val="20000"/>
              </a:spcBef>
            </a:pPr>
            <a:endParaRPr lang="cs-CZ" sz="2000" dirty="0">
              <a:latin typeface="Calibri" pitchFamily="34" charset="0"/>
            </a:endParaRPr>
          </a:p>
        </p:txBody>
      </p:sp>
      <p:sp>
        <p:nvSpPr>
          <p:cNvPr id="15" name="Elipsa 14"/>
          <p:cNvSpPr/>
          <p:nvPr/>
        </p:nvSpPr>
        <p:spPr>
          <a:xfrm rot="21034873">
            <a:off x="2137513" y="4524519"/>
            <a:ext cx="203456" cy="1852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732463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lucembursko.org/images/vesnice-sur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64088" y="-603448"/>
            <a:ext cx="4585692" cy="3041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107950" y="44450"/>
            <a:ext cx="8229600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b="1" dirty="0">
                <a:latin typeface="Arial Narrow" pitchFamily="34" charset="0"/>
                <a:ea typeface="+mj-ea"/>
                <a:cs typeface="+mj-cs"/>
              </a:rPr>
              <a:t>Pojmenuj zobrazované lokality</a:t>
            </a:r>
          </a:p>
        </p:txBody>
      </p:sp>
      <p:pic>
        <p:nvPicPr>
          <p:cNvPr id="3083" name="Picture 11" descr="http://www.alternatehistory.com/discussion/attachment.php?attachmentid=69469&amp;d=1242584750"/>
          <p:cNvPicPr>
            <a:picLocks noChangeAspect="1" noChangeArrowheads="1"/>
          </p:cNvPicPr>
          <p:nvPr/>
        </p:nvPicPr>
        <p:blipFill>
          <a:blip r:embed="rId3" cstate="print"/>
          <a:srcRect l="8032" t="1285" r="-564" b="6183"/>
          <a:stretch>
            <a:fillRect/>
          </a:stretch>
        </p:blipFill>
        <p:spPr bwMode="auto">
          <a:xfrm>
            <a:off x="203515" y="1628800"/>
            <a:ext cx="5952661" cy="4464496"/>
          </a:xfrm>
          <a:prstGeom prst="rect">
            <a:avLst/>
          </a:prstGeom>
          <a:noFill/>
        </p:spPr>
      </p:pic>
      <p:sp>
        <p:nvSpPr>
          <p:cNvPr id="8" name="Elipsa 7"/>
          <p:cNvSpPr/>
          <p:nvPr/>
        </p:nvSpPr>
        <p:spPr>
          <a:xfrm rot="21034873">
            <a:off x="2948013" y="5034551"/>
            <a:ext cx="295645" cy="4178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Elipsa 8"/>
          <p:cNvSpPr/>
          <p:nvPr/>
        </p:nvSpPr>
        <p:spPr>
          <a:xfrm rot="21034873">
            <a:off x="3362705" y="5188201"/>
            <a:ext cx="396614" cy="21405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1547664" y="5373216"/>
            <a:ext cx="132972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cs-CZ" sz="1600" dirty="0" smtClean="0">
                <a:latin typeface="Calibri" pitchFamily="34" charset="0"/>
              </a:rPr>
              <a:t>Dinárské hory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907704" y="4149080"/>
            <a:ext cx="779188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Ardeny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635896" y="4797152"/>
            <a:ext cx="126477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cs-CZ" sz="1600" dirty="0" smtClean="0">
                <a:latin typeface="Calibri" pitchFamily="34" charset="0"/>
              </a:rPr>
              <a:t>Stara Planina</a:t>
            </a:r>
            <a:endParaRPr lang="cs-CZ" sz="1600" dirty="0">
              <a:latin typeface="Calibri" pitchFamily="34" charset="0"/>
            </a:endParaRPr>
          </a:p>
        </p:txBody>
      </p:sp>
      <p:sp>
        <p:nvSpPr>
          <p:cNvPr id="16" name="Elipsa 15"/>
          <p:cNvSpPr/>
          <p:nvPr/>
        </p:nvSpPr>
        <p:spPr>
          <a:xfrm rot="21034873">
            <a:off x="2137513" y="4524519"/>
            <a:ext cx="203456" cy="1852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Zástupný symbol pro obsah 3"/>
          <p:cNvSpPr txBox="1">
            <a:spLocks/>
          </p:cNvSpPr>
          <p:nvPr/>
        </p:nvSpPr>
        <p:spPr bwMode="auto">
          <a:xfrm>
            <a:off x="6408738" y="2816225"/>
            <a:ext cx="26273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dirty="0" smtClean="0">
                <a:latin typeface="Calibri" pitchFamily="34" charset="0"/>
              </a:rPr>
              <a:t>Stara Planina</a:t>
            </a:r>
            <a:endParaRPr lang="cs-CZ" sz="2000" dirty="0"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Ardeny</a:t>
            </a:r>
            <a:endParaRPr lang="cs-CZ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AutoNum type="alphaLcParenR"/>
            </a:pPr>
            <a:r>
              <a:rPr lang="cs-CZ" sz="2000" dirty="0" smtClean="0">
                <a:latin typeface="Calibri" pitchFamily="34" charset="0"/>
              </a:rPr>
              <a:t>Dinárské hory</a:t>
            </a:r>
          </a:p>
          <a:p>
            <a:pPr marL="457200" indent="-457200">
              <a:spcBef>
                <a:spcPct val="20000"/>
              </a:spcBef>
            </a:pPr>
            <a:endParaRPr lang="cs-CZ" sz="2000" dirty="0">
              <a:latin typeface="Calibri" pitchFamily="34" charset="0"/>
            </a:endParaRPr>
          </a:p>
        </p:txBody>
      </p:sp>
      <p:pic>
        <p:nvPicPr>
          <p:cNvPr id="18" name="Picture 4" descr="http://lucembursko.org/images/vesnice-sur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64088" y="-603448"/>
            <a:ext cx="4585692" cy="3041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4 -0.28703 L -4.16667E-6 -4.0740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268 -0.25555 L -3.88889E-6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229600" cy="561975"/>
          </a:xfrm>
        </p:spPr>
        <p:txBody>
          <a:bodyPr/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Podle následující charakteristiky rozhodni, o jakou oblast Evropy se jedná: </a:t>
            </a:r>
          </a:p>
        </p:txBody>
      </p:sp>
      <p:sp>
        <p:nvSpPr>
          <p:cNvPr id="7171" name="Zástupný symbol pro obsah 3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289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z="1800" dirty="0" smtClean="0"/>
              <a:t>Oblast č. 1 </a:t>
            </a:r>
          </a:p>
          <a:p>
            <a:pPr marL="0" indent="0">
              <a:buFont typeface="Arial" charset="0"/>
              <a:buNone/>
            </a:pPr>
            <a:r>
              <a:rPr lang="cs-CZ" sz="1800" dirty="0" smtClean="0"/>
              <a:t>Páteř oblasti tvoří pohoří s nejvyšší horou </a:t>
            </a:r>
            <a:r>
              <a:rPr lang="cs-CZ" sz="1800" dirty="0" err="1" smtClean="0"/>
              <a:t>Abruzzy</a:t>
            </a:r>
            <a:r>
              <a:rPr lang="cs-CZ" sz="1800" dirty="0" smtClean="0"/>
              <a:t> (Gran </a:t>
            </a:r>
            <a:r>
              <a:rPr lang="cs-CZ" sz="1800" dirty="0" err="1" smtClean="0"/>
              <a:t>Sasso</a:t>
            </a:r>
            <a:r>
              <a:rPr lang="cs-CZ" sz="1800" dirty="0" smtClean="0"/>
              <a:t>). Na západním pobřeží přetrvávají pozůstatky vulkanické činnosti. Významná sopka měřící 1 279 m zničila v r. 79 Pompeje. Podnebí je středomořské subtropické. Řeky jsou krátké s nevyrovnanými průtoky. Typickými zástupci rostlinstva jsou macchie, vřes, myrta, pistácie. </a:t>
            </a:r>
          </a:p>
          <a:p>
            <a:pPr marL="0" indent="0">
              <a:buFont typeface="Arial" charset="0"/>
              <a:buNone/>
            </a:pPr>
            <a:endParaRPr lang="cs-CZ" sz="1800" dirty="0" smtClean="0"/>
          </a:p>
          <a:p>
            <a:pPr marL="0" indent="0">
              <a:buFont typeface="Arial" charset="0"/>
              <a:buNone/>
            </a:pPr>
            <a:r>
              <a:rPr lang="cs-CZ" sz="1800" dirty="0" smtClean="0"/>
              <a:t>Oblast č. 2 </a:t>
            </a:r>
          </a:p>
          <a:p>
            <a:pPr marL="0" indent="0">
              <a:buFont typeface="Arial" charset="0"/>
              <a:buNone/>
            </a:pPr>
            <a:endParaRPr lang="cs-CZ" sz="2000" dirty="0" smtClean="0"/>
          </a:p>
        </p:txBody>
      </p:sp>
      <p:pic>
        <p:nvPicPr>
          <p:cNvPr id="7172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6763" y="5856288"/>
            <a:ext cx="6492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http://www.fjordtravel.no/images/Top/topp_sognefjord_glacier.jpg"/>
          <p:cNvPicPr>
            <a:picLocks noChangeAspect="1" noChangeArrowheads="1"/>
          </p:cNvPicPr>
          <p:nvPr/>
        </p:nvPicPr>
        <p:blipFill>
          <a:blip r:embed="rId4" cstate="print"/>
          <a:srcRect b="8454"/>
          <a:stretch>
            <a:fillRect/>
          </a:stretch>
        </p:blipFill>
        <p:spPr bwMode="auto">
          <a:xfrm>
            <a:off x="150862" y="4509120"/>
            <a:ext cx="5429250" cy="2232248"/>
          </a:xfrm>
          <a:prstGeom prst="rect">
            <a:avLst/>
          </a:prstGeom>
          <a:noFill/>
        </p:spPr>
      </p:pic>
      <p:pic>
        <p:nvPicPr>
          <p:cNvPr id="75784" name="Picture 8" descr="http://gfx.nrk.no/UlNzhKLpbWtkDpQ7r2GtdAnFk1gArN6fLhzS1lOCpOC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420888"/>
            <a:ext cx="3310930" cy="1864309"/>
          </a:xfrm>
          <a:prstGeom prst="rect">
            <a:avLst/>
          </a:prstGeom>
          <a:noFill/>
        </p:spPr>
      </p:pic>
      <p:pic>
        <p:nvPicPr>
          <p:cNvPr id="75786" name="Picture 10" descr="http://www.ucsbalum.com/images/programs/travel/getaways/trips/2013/scandinav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429000"/>
            <a:ext cx="3028603" cy="1975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785</Words>
  <Application>Microsoft Office PowerPoint</Application>
  <PresentationFormat>Předvádění na obrazovce (4:3)</PresentationFormat>
  <Paragraphs>139</Paragraphs>
  <Slides>16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Motiv sady Office</vt:lpstr>
      <vt:lpstr>Výchozí návrh</vt:lpstr>
      <vt:lpstr>1_Výchozí návrh</vt:lpstr>
      <vt:lpstr>EVROPA – OBECNÁ FG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Podle následující charakteristiky rozhodni, o jakou oblast Evropy se jedná: </vt:lpstr>
      <vt:lpstr>Podle následující charakteristiky rozhodni, o jakou oblast Evropy se jedná: </vt:lpstr>
      <vt:lpstr>Doplň slova do textu: </vt:lpstr>
      <vt:lpstr>Doplň slova do textu: </vt:lpstr>
      <vt:lpstr>Utvoř správné dvojice: </vt:lpstr>
      <vt:lpstr>Utvoř správné dvojice: 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42</cp:revision>
  <dcterms:created xsi:type="dcterms:W3CDTF">2012-10-07T09:07:47Z</dcterms:created>
  <dcterms:modified xsi:type="dcterms:W3CDTF">2013-04-02T11:00:32Z</dcterms:modified>
</cp:coreProperties>
</file>