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4AEB-82AF-4099-A959-1F6B80DB6B4E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456C-048C-4413-B09D-D129D848C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1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4AEB-82AF-4099-A959-1F6B80DB6B4E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456C-048C-4413-B09D-D129D848C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893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4AEB-82AF-4099-A959-1F6B80DB6B4E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456C-048C-4413-B09D-D129D848C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278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4AEB-82AF-4099-A959-1F6B80DB6B4E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456C-048C-4413-B09D-D129D848C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30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4AEB-82AF-4099-A959-1F6B80DB6B4E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456C-048C-4413-B09D-D129D848C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2474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4AEB-82AF-4099-A959-1F6B80DB6B4E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456C-048C-4413-B09D-D129D848C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49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4AEB-82AF-4099-A959-1F6B80DB6B4E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456C-048C-4413-B09D-D129D848C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36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4AEB-82AF-4099-A959-1F6B80DB6B4E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456C-048C-4413-B09D-D129D848C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359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4AEB-82AF-4099-A959-1F6B80DB6B4E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456C-048C-4413-B09D-D129D848C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0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4AEB-82AF-4099-A959-1F6B80DB6B4E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456C-048C-4413-B09D-D129D848C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25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4AEB-82AF-4099-A959-1F6B80DB6B4E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B456C-048C-4413-B09D-D129D848C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64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B4AEB-82AF-4099-A959-1F6B80DB6B4E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B456C-048C-4413-B09D-D129D848C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307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/index.php?title=Soubor:Christian_cross.svg&amp;page=1" TargetMode="External"/><Relationship Id="rId2" Type="http://schemas.openxmlformats.org/officeDocument/2006/relationships/hyperlink" Target="http://cs.wikipedia.org/wiki/Soubor:Star_of_David.sv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2800" b="1" dirty="0" smtClean="0">
                <a:latin typeface="+mn-lt"/>
              </a:rPr>
              <a:t>Tematický celek: Výchova k občanství II. stupeň</a:t>
            </a:r>
            <a:br>
              <a:rPr lang="cs-CZ" sz="28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Kultura</a:t>
            </a:r>
            <a:r>
              <a:rPr lang="cs-CZ" sz="2000" b="1" dirty="0" smtClean="0">
                <a:latin typeface="+mn-lt"/>
              </a:rPr>
              <a:t/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VY_32_INOVACE_06_15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Tomáš Zezula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Kultura, umění, náboženství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549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Kultura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prakticky vše, co kdy člověk vytvořil nebo vymyslel, vše co je výsledkem nějaké lidské činnosti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Hmotná kultura – všechny hmotné výtvory člověka</a:t>
            </a:r>
          </a:p>
          <a:p>
            <a:pPr lvl="1">
              <a:buFont typeface="Wingdings" pitchFamily="2" charset="2"/>
              <a:buChar char="Ø"/>
            </a:pPr>
            <a:endParaRPr lang="cs-CZ" dirty="0" smtClean="0"/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Duchovní kultura – zvyky, hodnoty, pravidla a normy, předávané z generace na generaci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428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Umění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obohacuje náš život</a:t>
            </a:r>
          </a:p>
          <a:p>
            <a:pPr lvl="1"/>
            <a:r>
              <a:rPr lang="cs-CZ" dirty="0" smtClean="0"/>
              <a:t>divadlo </a:t>
            </a:r>
          </a:p>
          <a:p>
            <a:pPr lvl="1"/>
            <a:r>
              <a:rPr lang="cs-CZ" dirty="0" smtClean="0"/>
              <a:t>film</a:t>
            </a:r>
          </a:p>
          <a:p>
            <a:pPr lvl="1"/>
            <a:r>
              <a:rPr lang="cs-CZ" dirty="0" smtClean="0"/>
              <a:t>tanec</a:t>
            </a:r>
          </a:p>
          <a:p>
            <a:pPr lvl="1"/>
            <a:r>
              <a:rPr lang="cs-CZ" dirty="0" smtClean="0"/>
              <a:t>literatura</a:t>
            </a:r>
          </a:p>
          <a:p>
            <a:pPr lvl="1"/>
            <a:r>
              <a:rPr lang="cs-CZ" dirty="0" smtClean="0"/>
              <a:t>hudba</a:t>
            </a:r>
          </a:p>
          <a:p>
            <a:pPr lvl="1"/>
            <a:r>
              <a:rPr lang="cs-CZ" dirty="0" smtClean="0"/>
              <a:t>výtvarné umění (sochařství, malířství, architektura..)</a:t>
            </a:r>
          </a:p>
        </p:txBody>
      </p:sp>
    </p:spTree>
    <p:extLst>
      <p:ext uri="{BB962C8B-B14F-4D97-AF65-F5344CB8AC3E}">
        <p14:creationId xmlns:p14="http://schemas.microsoft.com/office/powerpoint/2010/main" val="109193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Náboženství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Judaismus</a:t>
            </a:r>
          </a:p>
          <a:p>
            <a:r>
              <a:rPr lang="cs-CZ" dirty="0" smtClean="0"/>
              <a:t>židovské náboženství</a:t>
            </a:r>
          </a:p>
          <a:p>
            <a:r>
              <a:rPr lang="cs-CZ" dirty="0" smtClean="0"/>
              <a:t>vznik 1. tisíciletí před Kristem</a:t>
            </a:r>
          </a:p>
          <a:p>
            <a:r>
              <a:rPr lang="cs-CZ" dirty="0" smtClean="0"/>
              <a:t>založeno na Desateru Božích přikázání</a:t>
            </a:r>
          </a:p>
          <a:p>
            <a:r>
              <a:rPr lang="cs-CZ" dirty="0" smtClean="0"/>
              <a:t>Prameny náboženství: </a:t>
            </a:r>
          </a:p>
          <a:p>
            <a:pPr lvl="1"/>
            <a:r>
              <a:rPr lang="cs-CZ" dirty="0" smtClean="0"/>
              <a:t>Starý zákon</a:t>
            </a:r>
          </a:p>
          <a:p>
            <a:pPr lvl="1"/>
            <a:r>
              <a:rPr lang="cs-CZ" dirty="0" smtClean="0"/>
              <a:t>Tóra (židovské předpisy, zákony)</a:t>
            </a:r>
          </a:p>
          <a:p>
            <a:pPr lvl="1"/>
            <a:r>
              <a:rPr lang="cs-CZ" dirty="0" smtClean="0"/>
              <a:t>Talmud (židovské tradice)</a:t>
            </a:r>
          </a:p>
          <a:p>
            <a:r>
              <a:rPr lang="cs-CZ" dirty="0" smtClean="0"/>
              <a:t>Charakteristický </a:t>
            </a:r>
            <a:r>
              <a:rPr lang="cs-CZ" dirty="0" smtClean="0"/>
              <a:t>rys – víra v jedinečnost a výlučnost Boha Jahve (který si vyvolil Židy za svůj národ)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681" y="1628800"/>
            <a:ext cx="1603207" cy="17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00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Desatero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 jednoho Boha věřit budeš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Nevezmeš jména Božího nadarmo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Pomni, abys den sváteční světil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Cti otce svého i matku svou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Nezabiješ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Nesesmilníš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Nepokradeš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Nepromluvíš křivého svědectví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Nepožádáš manželky bližního svého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Aniž požádáš statku jeho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504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Křesťanství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dirty="0" smtClean="0"/>
              <a:t>Náboženství založené na učení Ježíše Krista</a:t>
            </a:r>
          </a:p>
          <a:p>
            <a:r>
              <a:rPr lang="cs-CZ" dirty="0" smtClean="0"/>
              <a:t>Vychází z Judaismu</a:t>
            </a:r>
          </a:p>
          <a:p>
            <a:r>
              <a:rPr lang="cs-CZ" dirty="0" smtClean="0"/>
              <a:t>Vznik 1. století po Kristu</a:t>
            </a:r>
          </a:p>
          <a:p>
            <a:r>
              <a:rPr lang="cs-CZ" dirty="0" smtClean="0"/>
              <a:t>Zásady víry – Bible 	– Starý zákon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- Nový zákon</a:t>
            </a:r>
          </a:p>
          <a:p>
            <a:r>
              <a:rPr lang="cs-CZ" dirty="0" smtClean="0"/>
              <a:t>Nejrozšířenější náboženství světa – 32,5%</a:t>
            </a:r>
          </a:p>
          <a:p>
            <a:r>
              <a:rPr lang="cs-CZ" dirty="0" smtClean="0"/>
              <a:t>Církve 	- římskokatolická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- protestantská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- pravoslavná</a:t>
            </a:r>
          </a:p>
          <a:p>
            <a:pPr lvl="8"/>
            <a:endParaRPr lang="cs-CZ" dirty="0" smtClean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248565"/>
            <a:ext cx="1418313" cy="19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15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Islám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dirty="0" smtClean="0"/>
              <a:t>Vznik v 7. století po Kristu</a:t>
            </a:r>
          </a:p>
          <a:p>
            <a:r>
              <a:rPr lang="cs-CZ" dirty="0" smtClean="0"/>
              <a:t>Vychází z židovského i křesťanského náboženství</a:t>
            </a:r>
          </a:p>
          <a:p>
            <a:r>
              <a:rPr lang="cs-CZ" dirty="0" smtClean="0"/>
              <a:t>5 pilířů islámu</a:t>
            </a:r>
          </a:p>
          <a:p>
            <a:pPr lvl="1"/>
            <a:r>
              <a:rPr lang="cs-CZ" dirty="0" smtClean="0"/>
              <a:t>Víra v jediného Boha </a:t>
            </a:r>
            <a:r>
              <a:rPr lang="cs-CZ" dirty="0" err="1" smtClean="0"/>
              <a:t>Allaha</a:t>
            </a:r>
            <a:r>
              <a:rPr lang="cs-CZ" dirty="0" smtClean="0"/>
              <a:t> a jeho proroka Mohameda</a:t>
            </a:r>
          </a:p>
          <a:p>
            <a:pPr lvl="1"/>
            <a:r>
              <a:rPr lang="cs-CZ" dirty="0" smtClean="0"/>
              <a:t>5x denně modlitba</a:t>
            </a:r>
          </a:p>
          <a:p>
            <a:pPr lvl="1"/>
            <a:r>
              <a:rPr lang="cs-CZ" dirty="0" smtClean="0"/>
              <a:t>Půst v měsíci ramadánu</a:t>
            </a:r>
          </a:p>
          <a:p>
            <a:pPr lvl="1"/>
            <a:r>
              <a:rPr lang="cs-CZ" dirty="0" smtClean="0"/>
              <a:t>Dobročinnost a včasné placení daní</a:t>
            </a:r>
          </a:p>
          <a:p>
            <a:pPr lvl="1"/>
            <a:r>
              <a:rPr lang="cs-CZ" dirty="0" smtClean="0"/>
              <a:t>Pouť do Mekky</a:t>
            </a:r>
          </a:p>
          <a:p>
            <a:r>
              <a:rPr lang="cs-CZ" dirty="0" smtClean="0"/>
              <a:t>Zdroj víry – kniha Korán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761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Zdroje:</a:t>
            </a:r>
          </a:p>
          <a:p>
            <a:r>
              <a:rPr lang="cs-CZ" sz="2000" dirty="0" smtClean="0"/>
              <a:t>Janošková D., Ondráčková M. Občanská výchova 7, učebnice pro základní školy a víceletá gymnázia, 1. vydání, Plzeň: Nakladatelství Fraus, 2004, ISBN 80-7238-325-6</a:t>
            </a:r>
          </a:p>
          <a:p>
            <a:endParaRPr lang="cs-CZ" sz="2000" dirty="0"/>
          </a:p>
          <a:p>
            <a:r>
              <a:rPr lang="cs-CZ" sz="2000" dirty="0" smtClean="0"/>
              <a:t>Janošková D., Ondráčková M. Občanská výchova 7, příručka učitele pro základní školy a víceletá gymnázia, 1. vydání, Plzeň: Nakladatelství Fraus, 2004, ISBN 80-7238-326-4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Obrázky:</a:t>
            </a:r>
            <a:endParaRPr lang="cs-CZ" dirty="0"/>
          </a:p>
          <a:p>
            <a:r>
              <a:rPr lang="cs-CZ" sz="2000" dirty="0" smtClean="0">
                <a:hlinkClick r:id="rId2"/>
              </a:rPr>
              <a:t>http://cs.wikipedia.org/wiki/Soubor:Star_of_David.svg</a:t>
            </a:r>
            <a:endParaRPr lang="cs-CZ" sz="2000" dirty="0" smtClean="0"/>
          </a:p>
          <a:p>
            <a:r>
              <a:rPr lang="cs-CZ" sz="2000" dirty="0" smtClean="0">
                <a:hlinkClick r:id="rId3"/>
              </a:rPr>
              <a:t>http://cs.wikipedia.org/w/index.php?title=Soubor:Christian_cross.svg&amp;page=1</a:t>
            </a:r>
            <a:endParaRPr lang="cs-CZ" sz="2000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90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297</Words>
  <Application>Microsoft Office PowerPoint</Application>
  <PresentationFormat>Předvádění na obrazovce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Základní škola a Mateřská škola, Šumná, okres Znojmo OP VK 1.4 75022320 Tematický celek: Výchova k občanství II. stupeň Název a číslo učebního materiálu Kultura VY_32_INOVACE_06_15 Tomáš Zezula  Anotace: Kultura, umění, náboženství Metodika: prezentace slouží k předvedení na interaktivní tabuli</vt:lpstr>
      <vt:lpstr>Kultura</vt:lpstr>
      <vt:lpstr>Umění</vt:lpstr>
      <vt:lpstr>Náboženství</vt:lpstr>
      <vt:lpstr>Desatero</vt:lpstr>
      <vt:lpstr>Křesťanství</vt:lpstr>
      <vt:lpstr>Islám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Zezula</dc:creator>
  <cp:lastModifiedBy>Tomáš Zezula</cp:lastModifiedBy>
  <cp:revision>10</cp:revision>
  <dcterms:created xsi:type="dcterms:W3CDTF">2012-12-10T13:07:37Z</dcterms:created>
  <dcterms:modified xsi:type="dcterms:W3CDTF">2013-03-17T15:08:42Z</dcterms:modified>
</cp:coreProperties>
</file>