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B11CC-C642-41C3-BA2F-93B21A36A970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5011C-CC56-4DA2-A89D-2CB657EDAD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26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3B-4983-4F12-8A49-7E058AE8F27E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BD4D-2085-4FB2-8FFF-854D1E943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3B-4983-4F12-8A49-7E058AE8F27E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BD4D-2085-4FB2-8FFF-854D1E943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5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3B-4983-4F12-8A49-7E058AE8F27E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BD4D-2085-4FB2-8FFF-854D1E943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56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3B-4983-4F12-8A49-7E058AE8F27E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BD4D-2085-4FB2-8FFF-854D1E943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88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3B-4983-4F12-8A49-7E058AE8F27E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BD4D-2085-4FB2-8FFF-854D1E943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0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3B-4983-4F12-8A49-7E058AE8F27E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BD4D-2085-4FB2-8FFF-854D1E943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22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3B-4983-4F12-8A49-7E058AE8F27E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BD4D-2085-4FB2-8FFF-854D1E943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71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3B-4983-4F12-8A49-7E058AE8F27E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BD4D-2085-4FB2-8FFF-854D1E943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535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3B-4983-4F12-8A49-7E058AE8F27E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BD4D-2085-4FB2-8FFF-854D1E943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987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3B-4983-4F12-8A49-7E058AE8F27E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BD4D-2085-4FB2-8FFF-854D1E943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8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3B-4983-4F12-8A49-7E058AE8F27E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BD4D-2085-4FB2-8FFF-854D1E943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67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4D03B-4983-4F12-8A49-7E058AE8F27E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5BD4D-2085-4FB2-8FFF-854D1E943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353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Tematický celek: Výchova k občanství II. stupeň</a:t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Trestní právo</a:t>
            </a:r>
            <a:r>
              <a:rPr lang="cs-CZ" sz="2000" b="1" dirty="0" smtClean="0">
                <a:latin typeface="+mn-lt"/>
              </a:rPr>
              <a:t/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VY_32_INOVACE_06_14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Tomáš Zezula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Trestné činy, účel trestu, druhy trestů a trestných činů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493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Trestný čin – sled událostí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Spáchání trestného činu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Oznámení trestného činu policii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Vyšetřování a zajišťování stop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Zadržení podezřelého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Výslech obviněného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Státní zástupce studuje materiály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Podání žaloby – pokud je důvod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Soudní líčení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Výkon trestu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363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Druhy trestných činů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cs-CZ" dirty="0" smtClean="0"/>
              <a:t>proti republice</a:t>
            </a:r>
          </a:p>
          <a:p>
            <a:r>
              <a:rPr lang="cs-CZ" dirty="0" smtClean="0"/>
              <a:t>hospodářské</a:t>
            </a:r>
          </a:p>
          <a:p>
            <a:r>
              <a:rPr lang="cs-CZ" dirty="0" smtClean="0"/>
              <a:t>proti pořádku ve věcech veřejných</a:t>
            </a:r>
          </a:p>
          <a:p>
            <a:r>
              <a:rPr lang="cs-CZ" dirty="0" smtClean="0"/>
              <a:t>obecně nebezpečné</a:t>
            </a:r>
          </a:p>
          <a:p>
            <a:r>
              <a:rPr lang="cs-CZ" dirty="0" smtClean="0"/>
              <a:t>hrubě narušující občanské soužití</a:t>
            </a:r>
          </a:p>
          <a:p>
            <a:r>
              <a:rPr lang="cs-CZ" dirty="0" smtClean="0"/>
              <a:t>proti životu a zdraví</a:t>
            </a:r>
          </a:p>
          <a:p>
            <a:r>
              <a:rPr lang="cs-CZ" dirty="0" smtClean="0"/>
              <a:t>proti svobodě a lidské důstojnosti</a:t>
            </a:r>
          </a:p>
          <a:p>
            <a:r>
              <a:rPr lang="cs-CZ" dirty="0" smtClean="0"/>
              <a:t>proti majetku</a:t>
            </a:r>
          </a:p>
          <a:p>
            <a:r>
              <a:rPr lang="cs-CZ" dirty="0" smtClean="0"/>
              <a:t>proti lidskosti</a:t>
            </a:r>
          </a:p>
          <a:p>
            <a:r>
              <a:rPr lang="cs-CZ" dirty="0" smtClean="0"/>
              <a:t>vojenské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87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Účel trestu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Ochránit společnost</a:t>
            </a:r>
          </a:p>
          <a:p>
            <a:r>
              <a:rPr lang="cs-CZ" dirty="0" smtClean="0"/>
              <a:t>Zabránit pachateli v další trestné činnosti</a:t>
            </a:r>
          </a:p>
          <a:p>
            <a:r>
              <a:rPr lang="cs-CZ" dirty="0" smtClean="0"/>
              <a:t>Pokus o převychování pachatele</a:t>
            </a:r>
          </a:p>
          <a:p>
            <a:r>
              <a:rPr lang="cs-CZ" dirty="0" smtClean="0"/>
              <a:t>Odsouzení činu pachatele</a:t>
            </a:r>
          </a:p>
          <a:p>
            <a:r>
              <a:rPr lang="cs-CZ" dirty="0" smtClean="0"/>
              <a:t>Zabránit recidivě (opakování činu)</a:t>
            </a:r>
          </a:p>
          <a:p>
            <a:r>
              <a:rPr lang="cs-CZ" dirty="0" smtClean="0"/>
              <a:t>Výstraha ostatním</a:t>
            </a:r>
          </a:p>
          <a:p>
            <a:pPr marL="0" indent="0">
              <a:buNone/>
            </a:pPr>
            <a:r>
              <a:rPr lang="cs-CZ" dirty="0" smtClean="0"/>
              <a:t>Součástí trestu mohou být ochranná opatření – ústavní léčba apod.</a:t>
            </a:r>
          </a:p>
        </p:txBody>
      </p:sp>
    </p:spTree>
    <p:extLst>
      <p:ext uri="{BB962C8B-B14F-4D97-AF65-F5344CB8AC3E}">
        <p14:creationId xmlns:p14="http://schemas.microsoft.com/office/powerpoint/2010/main" val="148850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Druhy trestů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cs-CZ" dirty="0" smtClean="0"/>
              <a:t>Odnětí svobody</a:t>
            </a:r>
          </a:p>
          <a:p>
            <a:r>
              <a:rPr lang="cs-CZ" dirty="0" smtClean="0"/>
              <a:t>Obecně prospěšné práce</a:t>
            </a:r>
          </a:p>
          <a:p>
            <a:r>
              <a:rPr lang="cs-CZ" dirty="0" smtClean="0"/>
              <a:t>Ztráta čestných titulů a vyznamenání</a:t>
            </a:r>
          </a:p>
          <a:p>
            <a:r>
              <a:rPr lang="cs-CZ" dirty="0" smtClean="0"/>
              <a:t>Ztráta vojenské hodnosti</a:t>
            </a:r>
          </a:p>
          <a:p>
            <a:r>
              <a:rPr lang="cs-CZ" dirty="0" smtClean="0"/>
              <a:t>Zákaz činnosti</a:t>
            </a:r>
          </a:p>
          <a:p>
            <a:r>
              <a:rPr lang="cs-CZ" dirty="0" smtClean="0"/>
              <a:t>Propadnutí majetku</a:t>
            </a:r>
          </a:p>
          <a:p>
            <a:r>
              <a:rPr lang="cs-CZ" dirty="0" smtClean="0"/>
              <a:t>Peněžitý trest</a:t>
            </a:r>
          </a:p>
          <a:p>
            <a:r>
              <a:rPr lang="cs-CZ" dirty="0" smtClean="0"/>
              <a:t>Propadnutí věci</a:t>
            </a:r>
          </a:p>
          <a:p>
            <a:r>
              <a:rPr lang="cs-CZ" dirty="0" smtClean="0"/>
              <a:t>Vyhoštění</a:t>
            </a:r>
          </a:p>
          <a:p>
            <a:r>
              <a:rPr lang="cs-CZ" dirty="0" smtClean="0"/>
              <a:t>Zákaz pobytu</a:t>
            </a:r>
          </a:p>
          <a:p>
            <a:pPr marL="0" indent="0">
              <a:buNone/>
            </a:pPr>
            <a:r>
              <a:rPr lang="cs-CZ" b="1" dirty="0" smtClean="0"/>
              <a:t>Právní řád ČR neumožňuje TREST SMRTI.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712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Doplňující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Presumpce neviny – pokud není prokázána vina, hledí se na obviněného jako na nevinného.</a:t>
            </a:r>
          </a:p>
          <a:p>
            <a:r>
              <a:rPr lang="cs-CZ" dirty="0" smtClean="0"/>
              <a:t>Polehčující okolnosti – např. upřímná lítost nad činem, přiznání viny, náhrada škody, řádný život pachatele.</a:t>
            </a:r>
          </a:p>
          <a:p>
            <a:r>
              <a:rPr lang="cs-CZ" dirty="0" smtClean="0"/>
              <a:t>Přitěžující okolnosti – např. brutalita, recidiva, spáchání činu pod vlivem omamných látek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067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Trestní 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 smtClean="0"/>
              <a:t>Za trestný čin není zodpovědný:</a:t>
            </a:r>
          </a:p>
          <a:p>
            <a:pPr marL="0" indent="0">
              <a:buNone/>
            </a:pPr>
            <a:endParaRPr lang="cs-CZ" dirty="0" smtClean="0"/>
          </a:p>
          <a:p>
            <a:pPr marL="857250" lvl="1" indent="-457200"/>
            <a:r>
              <a:rPr lang="cs-CZ" dirty="0" smtClean="0"/>
              <a:t>Nezletilý do 15 let</a:t>
            </a:r>
          </a:p>
          <a:p>
            <a:pPr marL="857250" lvl="1" indent="-457200"/>
            <a:r>
              <a:rPr lang="cs-CZ" dirty="0" smtClean="0"/>
              <a:t>Osoba neschopná v době činu rozpoznat jeho nebezpečnost a ovládat své jednání</a:t>
            </a:r>
          </a:p>
          <a:p>
            <a:pPr marL="857250" lvl="1" indent="-457200"/>
            <a:r>
              <a:rPr lang="cs-CZ" dirty="0" smtClean="0"/>
              <a:t>Osoba jednající v nutné obraně</a:t>
            </a:r>
          </a:p>
          <a:p>
            <a:pPr marL="857250" lvl="1" indent="-457200"/>
            <a:r>
              <a:rPr lang="cs-CZ" dirty="0" smtClean="0"/>
              <a:t>Osoba odvracející nebezpečí a jednající v krajní nouzi</a:t>
            </a:r>
          </a:p>
        </p:txBody>
      </p:sp>
    </p:spTree>
    <p:extLst>
      <p:ext uri="{BB962C8B-B14F-4D97-AF65-F5344CB8AC3E}">
        <p14:creationId xmlns:p14="http://schemas.microsoft.com/office/powerpoint/2010/main" val="267636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Zajímavost – za jak dlouho vymizí alkohol z krve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0929563"/>
              </p:ext>
            </p:extLst>
          </p:nvPr>
        </p:nvGraphicFramePr>
        <p:xfrm>
          <a:off x="457200" y="1600200"/>
          <a:ext cx="8229600" cy="456510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65215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Pivo (muž 75 kg)</a:t>
                      </a:r>
                      <a:endParaRPr lang="cs-CZ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Víno (muž 80 kg)</a:t>
                      </a:r>
                      <a:endParaRPr lang="cs-CZ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Destilát (muž 80 kg)</a:t>
                      </a:r>
                      <a:endParaRPr lang="cs-CZ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52158">
                <a:tc>
                  <a:txBody>
                    <a:bodyPr/>
                    <a:lstStyle/>
                    <a:p>
                      <a:r>
                        <a:rPr lang="cs-CZ" dirty="0" smtClean="0"/>
                        <a:t>1 desítka</a:t>
                      </a:r>
                    </a:p>
                    <a:p>
                      <a:r>
                        <a:rPr lang="cs-CZ" dirty="0" smtClean="0"/>
                        <a:t>                             1h</a:t>
                      </a:r>
                      <a:r>
                        <a:rPr lang="cs-CZ" baseline="0" dirty="0" smtClean="0"/>
                        <a:t> 30min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dcl</a:t>
                      </a:r>
                    </a:p>
                    <a:p>
                      <a:r>
                        <a:rPr lang="cs-CZ" dirty="0" smtClean="0"/>
                        <a:t>                      2h</a:t>
                      </a:r>
                      <a:r>
                        <a:rPr lang="cs-CZ" baseline="0" dirty="0" smtClean="0"/>
                        <a:t> 40min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sklenička (0,05l)</a:t>
                      </a:r>
                    </a:p>
                    <a:p>
                      <a:r>
                        <a:rPr lang="cs-CZ" dirty="0" smtClean="0"/>
                        <a:t>                    2h 12min</a:t>
                      </a:r>
                      <a:endParaRPr lang="cs-CZ" dirty="0"/>
                    </a:p>
                  </a:txBody>
                  <a:tcPr/>
                </a:tc>
              </a:tr>
              <a:tr h="652158">
                <a:tc>
                  <a:txBody>
                    <a:bodyPr/>
                    <a:lstStyle/>
                    <a:p>
                      <a:r>
                        <a:rPr lang="cs-CZ" dirty="0" smtClean="0"/>
                        <a:t>1 dvanáctka</a:t>
                      </a:r>
                    </a:p>
                    <a:p>
                      <a:r>
                        <a:rPr lang="cs-CZ" dirty="0" smtClean="0"/>
                        <a:t>                             2h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 dcl</a:t>
                      </a:r>
                    </a:p>
                    <a:p>
                      <a:r>
                        <a:rPr lang="cs-CZ" dirty="0" smtClean="0"/>
                        <a:t>                      5h 20min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skleničky</a:t>
                      </a:r>
                    </a:p>
                    <a:p>
                      <a:r>
                        <a:rPr lang="cs-CZ" dirty="0" smtClean="0"/>
                        <a:t>                    4h 25min</a:t>
                      </a:r>
                      <a:endParaRPr lang="cs-CZ" dirty="0"/>
                    </a:p>
                  </a:txBody>
                  <a:tcPr/>
                </a:tc>
              </a:tr>
              <a:tr h="652158">
                <a:tc>
                  <a:txBody>
                    <a:bodyPr/>
                    <a:lstStyle/>
                    <a:p>
                      <a:r>
                        <a:rPr lang="cs-CZ" dirty="0" smtClean="0"/>
                        <a:t>2 dvanáctky</a:t>
                      </a:r>
                    </a:p>
                    <a:p>
                      <a:r>
                        <a:rPr lang="cs-CZ" dirty="0" smtClean="0"/>
                        <a:t>                             4h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litr</a:t>
                      </a:r>
                    </a:p>
                    <a:p>
                      <a:r>
                        <a:rPr lang="cs-CZ" dirty="0" smtClean="0"/>
                        <a:t>                      13 h 20min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r>
                        <a:rPr lang="cs-CZ" baseline="0" dirty="0" smtClean="0"/>
                        <a:t> skleničky</a:t>
                      </a:r>
                    </a:p>
                    <a:p>
                      <a:r>
                        <a:rPr lang="cs-CZ" baseline="0" dirty="0" smtClean="0"/>
                        <a:t>                     8h 48min</a:t>
                      </a:r>
                      <a:endParaRPr lang="cs-CZ" dirty="0"/>
                    </a:p>
                  </a:txBody>
                  <a:tcPr/>
                </a:tc>
              </a:tr>
              <a:tr h="652158">
                <a:tc>
                  <a:txBody>
                    <a:bodyPr/>
                    <a:lstStyle/>
                    <a:p>
                      <a:r>
                        <a:rPr lang="cs-CZ" dirty="0" smtClean="0"/>
                        <a:t>4 dvanáctky</a:t>
                      </a:r>
                    </a:p>
                    <a:p>
                      <a:r>
                        <a:rPr lang="cs-CZ" dirty="0" smtClean="0"/>
                        <a:t>                             8h 13min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1,5 l</a:t>
                      </a:r>
                    </a:p>
                    <a:p>
                      <a:r>
                        <a:rPr lang="cs-CZ" baseline="0" dirty="0" smtClean="0"/>
                        <a:t>                      19h 40min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 skleniček</a:t>
                      </a:r>
                    </a:p>
                    <a:p>
                      <a:r>
                        <a:rPr lang="cs-CZ" dirty="0" smtClean="0"/>
                        <a:t>                     13h 12min</a:t>
                      </a:r>
                    </a:p>
                  </a:txBody>
                  <a:tcPr/>
                </a:tc>
              </a:tr>
              <a:tr h="652158">
                <a:tc>
                  <a:txBody>
                    <a:bodyPr/>
                    <a:lstStyle/>
                    <a:p>
                      <a:r>
                        <a:rPr lang="cs-CZ" dirty="0" smtClean="0"/>
                        <a:t>8 dvanáctek</a:t>
                      </a:r>
                    </a:p>
                    <a:p>
                      <a:r>
                        <a:rPr lang="cs-CZ" baseline="0" dirty="0" smtClean="0"/>
                        <a:t>                             16h 30min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 skleniček</a:t>
                      </a:r>
                    </a:p>
                    <a:p>
                      <a:r>
                        <a:rPr lang="cs-CZ" dirty="0" smtClean="0"/>
                        <a:t>                      17h 36min</a:t>
                      </a:r>
                    </a:p>
                  </a:txBody>
                  <a:tcPr/>
                </a:tc>
              </a:tr>
              <a:tr h="652158">
                <a:tc>
                  <a:txBody>
                    <a:bodyPr/>
                    <a:lstStyle/>
                    <a:p>
                      <a:r>
                        <a:rPr lang="cs-CZ" dirty="0" smtClean="0"/>
                        <a:t>10 dvanáctek</a:t>
                      </a:r>
                    </a:p>
                    <a:p>
                      <a:r>
                        <a:rPr lang="cs-CZ" baseline="0" dirty="0" smtClean="0"/>
                        <a:t>                             20h 32min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skleniček</a:t>
                      </a:r>
                    </a:p>
                    <a:p>
                      <a:r>
                        <a:rPr lang="cs-CZ" dirty="0" smtClean="0"/>
                        <a:t>                      22h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12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Zdroje:</a:t>
            </a:r>
          </a:p>
          <a:p>
            <a:r>
              <a:rPr lang="cs-CZ" sz="2000" dirty="0"/>
              <a:t>Janošková D., Ondráčková M. Občanská výchova 9, učebnice pro základní školy a víceletá gymnázia, 1. vydání, </a:t>
            </a:r>
            <a:r>
              <a:rPr lang="cs-CZ" sz="2000" dirty="0" smtClean="0"/>
              <a:t>Plzeň: </a:t>
            </a:r>
            <a:r>
              <a:rPr lang="cs-CZ" sz="2000" dirty="0"/>
              <a:t>Nakladatelství Fraus, 2006, ISBN 80-7238-528-3</a:t>
            </a:r>
          </a:p>
          <a:p>
            <a:endParaRPr lang="cs-CZ" sz="2000" dirty="0"/>
          </a:p>
          <a:p>
            <a:r>
              <a:rPr lang="cs-CZ" sz="2000" dirty="0"/>
              <a:t>Janošková D. Ondráčková M. Občanská výchova 9, příručka učitele pro základní školy a víceletá gymnázia, 1. vydání</a:t>
            </a:r>
            <a:r>
              <a:rPr lang="cs-CZ" sz="2000"/>
              <a:t>, </a:t>
            </a:r>
            <a:r>
              <a:rPr lang="cs-CZ" sz="2000" smtClean="0"/>
              <a:t>Plzeň: </a:t>
            </a:r>
            <a:r>
              <a:rPr lang="cs-CZ" sz="2000" dirty="0"/>
              <a:t>Nakladatelství Fraus, 2007, ISBN 978-80-7238-529-4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24244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407</Words>
  <Application>Microsoft Office PowerPoint</Application>
  <PresentationFormat>Předvádění na obrazovce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Základní škola a Mateřská škola, Šumná, okres Znojmo OP VK 1.4 75022320 Tematický celek: Výchova k občanství II. stupeň Název a číslo učebního materiálu Trestní právo VY_32_INOVACE_06_14 Tomáš Zezula  Anotace: Trestné činy, účel trestu, druhy trestů a trestných činů Metodika: prezentace slouží k předvedení na interaktivní tabuli</vt:lpstr>
      <vt:lpstr>Trestný čin – sled událostí</vt:lpstr>
      <vt:lpstr>Druhy trestných činů</vt:lpstr>
      <vt:lpstr>Účel trestu</vt:lpstr>
      <vt:lpstr>Druhy trestů</vt:lpstr>
      <vt:lpstr>Doplňující pojmy</vt:lpstr>
      <vt:lpstr>Trestní odpovědnost</vt:lpstr>
      <vt:lpstr>Zajímavost – za jak dlouho vymizí alkohol z krve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Zezula</dc:creator>
  <cp:lastModifiedBy>Tomáš Zezula</cp:lastModifiedBy>
  <cp:revision>10</cp:revision>
  <dcterms:created xsi:type="dcterms:W3CDTF">2012-12-02T10:17:31Z</dcterms:created>
  <dcterms:modified xsi:type="dcterms:W3CDTF">2013-02-11T09:46:04Z</dcterms:modified>
</cp:coreProperties>
</file>