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84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03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55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67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60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69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75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81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84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9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65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6CC2-A016-4514-A2AD-9E4DFD21CC5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9CC0-02E0-4E10-BD69-205B77776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33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Výchova k občanství II. stupeň</a:t>
            </a:r>
            <a:br>
              <a:rPr lang="cs-CZ" sz="28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Obec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VY_32_INOVACE_06_13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Řízení obce, orgány obce, obecní rozpočet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9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Řízení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Druhy obcí</a:t>
            </a:r>
          </a:p>
          <a:p>
            <a:r>
              <a:rPr lang="cs-CZ" sz="2800" dirty="0" smtClean="0"/>
              <a:t>Obec (vesnice) – obecní úřad – starosta, starostka</a:t>
            </a:r>
          </a:p>
          <a:p>
            <a:endParaRPr lang="cs-CZ" sz="2800" dirty="0" smtClean="0"/>
          </a:p>
          <a:p>
            <a:r>
              <a:rPr lang="cs-CZ" sz="2800" dirty="0" smtClean="0"/>
              <a:t>Město – městský úřad – starosta, starostka města</a:t>
            </a:r>
          </a:p>
          <a:p>
            <a:endParaRPr lang="cs-CZ" sz="2800" dirty="0" smtClean="0"/>
          </a:p>
          <a:p>
            <a:r>
              <a:rPr lang="cs-CZ" sz="2800" dirty="0" smtClean="0"/>
              <a:t>Statutární město – úřad města – primátor, primátorka města</a:t>
            </a:r>
          </a:p>
          <a:p>
            <a:endParaRPr lang="cs-CZ" sz="2800" dirty="0" smtClean="0"/>
          </a:p>
          <a:p>
            <a:r>
              <a:rPr lang="cs-CZ" sz="2800" dirty="0" smtClean="0"/>
              <a:t>Hlavní město Praha – magistrát hlavního města Prahy – primátor hlavního města Prahy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4446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Orgány obecního úřadu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Starosta – hlavní představitel obce, volen zastupitelstvem</a:t>
            </a:r>
          </a:p>
          <a:p>
            <a:r>
              <a:rPr lang="cs-CZ" dirty="0" smtClean="0"/>
              <a:t>Zastupitelstvo	– zástupci lidí, vzešlí z voleb				-  plní samosprávné funkce				- hospodaří s majetkem obce</a:t>
            </a:r>
          </a:p>
          <a:p>
            <a:r>
              <a:rPr lang="cs-CZ" dirty="0" smtClean="0"/>
              <a:t>Úředníci	- plní úkoly zastupitelstva				- plní úkoly státní správy				- odbory – stavební, matrika, sociální 		věci, životní prostředí	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7000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Obecní rozpočet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Příjmy</a:t>
            </a:r>
          </a:p>
          <a:p>
            <a:r>
              <a:rPr lang="cs-CZ" dirty="0" smtClean="0"/>
              <a:t>příspěvky státu</a:t>
            </a:r>
          </a:p>
          <a:p>
            <a:r>
              <a:rPr lang="cs-CZ" dirty="0" smtClean="0"/>
              <a:t>dotace</a:t>
            </a:r>
          </a:p>
          <a:p>
            <a:r>
              <a:rPr lang="cs-CZ" dirty="0" smtClean="0"/>
              <a:t>dotace z EU</a:t>
            </a:r>
          </a:p>
          <a:p>
            <a:r>
              <a:rPr lang="cs-CZ" dirty="0" smtClean="0"/>
              <a:t>dary</a:t>
            </a:r>
          </a:p>
          <a:p>
            <a:r>
              <a:rPr lang="cs-CZ" dirty="0" smtClean="0"/>
              <a:t>poplatky</a:t>
            </a:r>
          </a:p>
          <a:p>
            <a:r>
              <a:rPr lang="cs-CZ" dirty="0" smtClean="0"/>
              <a:t>půjčky</a:t>
            </a:r>
          </a:p>
          <a:p>
            <a:r>
              <a:rPr lang="cs-CZ" dirty="0" smtClean="0"/>
              <a:t>prodej, pronájem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Výdaje</a:t>
            </a:r>
          </a:p>
          <a:p>
            <a:r>
              <a:rPr lang="cs-CZ" dirty="0" smtClean="0"/>
              <a:t>provoz školy, úřadu</a:t>
            </a:r>
          </a:p>
          <a:p>
            <a:r>
              <a:rPr lang="cs-CZ" dirty="0" smtClean="0"/>
              <a:t>příspěvky na akce</a:t>
            </a:r>
          </a:p>
          <a:p>
            <a:r>
              <a:rPr lang="cs-CZ" dirty="0" smtClean="0"/>
              <a:t>osvětlení, komunikace</a:t>
            </a:r>
          </a:p>
          <a:p>
            <a:r>
              <a:rPr lang="cs-CZ" dirty="0" smtClean="0"/>
              <a:t>poplatky za odpad</a:t>
            </a:r>
          </a:p>
          <a:p>
            <a:r>
              <a:rPr lang="cs-CZ" dirty="0" smtClean="0"/>
              <a:t>údržba obce</a:t>
            </a:r>
          </a:p>
          <a:p>
            <a:r>
              <a:rPr lang="cs-CZ" dirty="0" smtClean="0"/>
              <a:t>pořízení  majetku</a:t>
            </a:r>
          </a:p>
          <a:p>
            <a:r>
              <a:rPr lang="cs-CZ" dirty="0" smtClean="0"/>
              <a:t>splátka půjček, úroků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06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Působnost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Samospráva</a:t>
            </a:r>
          </a:p>
          <a:p>
            <a:r>
              <a:rPr lang="cs-CZ" dirty="0" smtClean="0"/>
              <a:t>Hospodaření s majetkem</a:t>
            </a:r>
          </a:p>
          <a:p>
            <a:r>
              <a:rPr lang="cs-CZ" dirty="0" smtClean="0"/>
              <a:t>Pořádání kulturních a sportovních akcí</a:t>
            </a:r>
          </a:p>
          <a:p>
            <a:r>
              <a:rPr lang="cs-CZ" dirty="0" smtClean="0"/>
              <a:t>Žádosti o dotace</a:t>
            </a:r>
          </a:p>
          <a:p>
            <a:r>
              <a:rPr lang="cs-CZ" dirty="0" smtClean="0"/>
              <a:t>Investice do vzhledu obce</a:t>
            </a:r>
          </a:p>
          <a:p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Státní správa</a:t>
            </a:r>
          </a:p>
          <a:p>
            <a:r>
              <a:rPr lang="cs-CZ" dirty="0" smtClean="0"/>
              <a:t>Vedení matriky</a:t>
            </a:r>
          </a:p>
          <a:p>
            <a:r>
              <a:rPr lang="cs-CZ" dirty="0" smtClean="0"/>
              <a:t>Nakládání s odpady</a:t>
            </a:r>
          </a:p>
          <a:p>
            <a:r>
              <a:rPr lang="cs-CZ" dirty="0" smtClean="0"/>
              <a:t>Vyřizuje a uděluje stavební povolení</a:t>
            </a:r>
          </a:p>
          <a:p>
            <a:r>
              <a:rPr lang="cs-CZ" dirty="0" smtClean="0"/>
              <a:t>Pořádá volby</a:t>
            </a:r>
          </a:p>
          <a:p>
            <a:r>
              <a:rPr lang="cs-CZ" dirty="0" smtClean="0"/>
              <a:t>Rozhodnutí o vydání živnostenského listu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11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Zdroje:</a:t>
            </a:r>
          </a:p>
          <a:p>
            <a:r>
              <a:rPr lang="cs-CZ" sz="2000" dirty="0" smtClean="0"/>
              <a:t>Janošková D., Ondráčková M. Občanská výchova 6, učebnice pro základní školy a víceletá gymnázia, 1. vydání, Plzeň: Nakladatelství Fraus, 2003, ISBN 80-7238-207-1</a:t>
            </a:r>
          </a:p>
          <a:p>
            <a:endParaRPr lang="cs-CZ" sz="2000" dirty="0"/>
          </a:p>
          <a:p>
            <a:pPr algn="just"/>
            <a:r>
              <a:rPr lang="cs-CZ" sz="2000" dirty="0" smtClean="0"/>
              <a:t>Janošková D., Ondráčková M. Občanská výchova 6, příručka učitele pro základní školy a víceletá gymnázia, 1. vydání, Plzeň: </a:t>
            </a:r>
            <a:r>
              <a:rPr lang="cs-CZ" sz="2000" smtClean="0"/>
              <a:t>Nakladatelství Fraus, 2004, ISBN 80-7238-257-8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092246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208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Základní škola a Mateřská škola, Šumná, okres Znojmo OP VK 1.4 75022320 Tematický celek: Výchova k občanství II. stupeň Název a číslo učebního materiálu Obec VY_32_INOVACE_06_13 Tomáš Zezula  Anotace: Řízení obce, orgány obce, obecní rozpočet Metodika: prezentace slouží k předvedení na interaktivní tabuli</vt:lpstr>
      <vt:lpstr>Řízení obce</vt:lpstr>
      <vt:lpstr>Orgány obecního úřadu</vt:lpstr>
      <vt:lpstr>Obecní rozpočet</vt:lpstr>
      <vt:lpstr>Působnost obce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10</cp:revision>
  <dcterms:created xsi:type="dcterms:W3CDTF">2012-05-04T05:28:30Z</dcterms:created>
  <dcterms:modified xsi:type="dcterms:W3CDTF">2013-03-17T15:05:05Z</dcterms:modified>
</cp:coreProperties>
</file>