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7087-66E4-4E5F-AE3A-88D33B06E0D9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54C2-2002-49C9-91F7-D08336D267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8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7087-66E4-4E5F-AE3A-88D33B06E0D9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54C2-2002-49C9-91F7-D08336D267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80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7087-66E4-4E5F-AE3A-88D33B06E0D9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54C2-2002-49C9-91F7-D08336D267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84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7087-66E4-4E5F-AE3A-88D33B06E0D9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54C2-2002-49C9-91F7-D08336D267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78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7087-66E4-4E5F-AE3A-88D33B06E0D9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54C2-2002-49C9-91F7-D08336D267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18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7087-66E4-4E5F-AE3A-88D33B06E0D9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54C2-2002-49C9-91F7-D08336D267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89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7087-66E4-4E5F-AE3A-88D33B06E0D9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54C2-2002-49C9-91F7-D08336D267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83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7087-66E4-4E5F-AE3A-88D33B06E0D9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54C2-2002-49C9-91F7-D08336D267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67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7087-66E4-4E5F-AE3A-88D33B06E0D9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54C2-2002-49C9-91F7-D08336D267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35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7087-66E4-4E5F-AE3A-88D33B06E0D9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54C2-2002-49C9-91F7-D08336D267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19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7087-66E4-4E5F-AE3A-88D33B06E0D9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54C2-2002-49C9-91F7-D08336D267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98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C7087-66E4-4E5F-AE3A-88D33B06E0D9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C54C2-2002-49C9-91F7-D08336D267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85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Výchova k občanství II. stupeň</a:t>
            </a:r>
            <a:br>
              <a:rPr lang="cs-CZ" sz="28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Občanské právo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VY_32_INOVACE_06_12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Občanské právo – smlouvy, orgány právní ochrany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49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Janošková D., Ondráčková M. Občanská výchova 9, učebnice pro základní školy a víceletá gymnázia, 1. vydání, </a:t>
            </a:r>
            <a:r>
              <a:rPr lang="cs-CZ" sz="2000" dirty="0" smtClean="0"/>
              <a:t>Plzeň: </a:t>
            </a:r>
            <a:r>
              <a:rPr lang="cs-CZ" sz="2000" dirty="0"/>
              <a:t>Nakladatelství Fraus, 2006, ISBN 80-7238-528-3</a:t>
            </a:r>
          </a:p>
          <a:p>
            <a:endParaRPr lang="cs-CZ" sz="2000" dirty="0"/>
          </a:p>
          <a:p>
            <a:r>
              <a:rPr lang="cs-CZ" sz="2000" dirty="0"/>
              <a:t>Janošková D. Ondráčková M. Občanská výchova 9, příručka učitele pro základní školy a víceletá gymnázia, 1. vydání</a:t>
            </a:r>
            <a:r>
              <a:rPr lang="cs-CZ" sz="2000"/>
              <a:t>, </a:t>
            </a:r>
            <a:r>
              <a:rPr lang="cs-CZ" sz="2000" smtClean="0"/>
              <a:t>Plzeň: </a:t>
            </a:r>
            <a:r>
              <a:rPr lang="cs-CZ" sz="2000" dirty="0"/>
              <a:t>Nakladatelství Fraus, 2007, ISBN 978-80-7238-529-4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537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Smlouvy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 smtClean="0"/>
              <a:t>Smlouva 	-úmluva, dohoda, konvence, pakt, konsenzus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- nejčastější smlouva je o koupi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Kupní smlouva:</a:t>
            </a:r>
          </a:p>
          <a:p>
            <a:r>
              <a:rPr lang="cs-CZ" sz="2400" dirty="0" smtClean="0"/>
              <a:t>Kupující, prodávající</a:t>
            </a:r>
          </a:p>
          <a:p>
            <a:r>
              <a:rPr lang="cs-CZ" sz="2400" dirty="0" smtClean="0"/>
              <a:t>Předmět koupě, jeho popis</a:t>
            </a:r>
          </a:p>
          <a:p>
            <a:r>
              <a:rPr lang="cs-CZ" sz="2400" dirty="0" smtClean="0"/>
              <a:t>Kupní cena</a:t>
            </a:r>
          </a:p>
          <a:p>
            <a:r>
              <a:rPr lang="cs-CZ" sz="2400" dirty="0" smtClean="0"/>
              <a:t>Doba, místo a způsob předání</a:t>
            </a:r>
          </a:p>
          <a:p>
            <a:r>
              <a:rPr lang="cs-CZ" sz="2400" dirty="0" smtClean="0"/>
              <a:t>Doba a rozsah záruky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3131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Další druhy smluv:</a:t>
            </a:r>
          </a:p>
          <a:p>
            <a:r>
              <a:rPr lang="cs-CZ" dirty="0" smtClean="0"/>
              <a:t>Smlouva o pronájmu (byt, automobil…)</a:t>
            </a:r>
          </a:p>
          <a:p>
            <a:r>
              <a:rPr lang="cs-CZ" dirty="0" smtClean="0"/>
              <a:t>Smlouva o půjčce</a:t>
            </a:r>
          </a:p>
          <a:p>
            <a:r>
              <a:rPr lang="cs-CZ" dirty="0" smtClean="0"/>
              <a:t>Smlouva o dílo</a:t>
            </a:r>
          </a:p>
          <a:p>
            <a:r>
              <a:rPr lang="cs-CZ" dirty="0" smtClean="0"/>
              <a:t>Smlouva darovací</a:t>
            </a:r>
          </a:p>
          <a:p>
            <a:r>
              <a:rPr lang="cs-CZ" dirty="0" smtClean="0"/>
              <a:t>Smlouva pracovní</a:t>
            </a:r>
          </a:p>
          <a:p>
            <a:r>
              <a:rPr lang="cs-CZ" dirty="0" smtClean="0"/>
              <a:t>Smlouva o smlouvě budoucí</a:t>
            </a:r>
          </a:p>
          <a:p>
            <a:r>
              <a:rPr lang="cs-CZ" dirty="0" smtClean="0"/>
              <a:t>Autorská smlouva</a:t>
            </a:r>
          </a:p>
          <a:p>
            <a:r>
              <a:rPr lang="cs-CZ" dirty="0" smtClean="0"/>
              <a:t>Pojišťovací smlouva</a:t>
            </a:r>
          </a:p>
          <a:p>
            <a:r>
              <a:rPr lang="cs-CZ" dirty="0" smtClean="0"/>
              <a:t>Smlouva o přepravě osob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59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Orgány právní ochrany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Soudy</a:t>
            </a:r>
          </a:p>
          <a:p>
            <a:pPr marL="400050" lvl="1" indent="0">
              <a:buNone/>
            </a:pPr>
            <a:r>
              <a:rPr lang="cs-CZ" dirty="0"/>
              <a:t>	</a:t>
            </a:r>
            <a:r>
              <a:rPr lang="cs-CZ" dirty="0" smtClean="0"/>
              <a:t>- rozhodují spor – na čí straně je pravda</a:t>
            </a:r>
          </a:p>
          <a:p>
            <a:pPr marL="400050" lvl="1" indent="0">
              <a:buNone/>
            </a:pPr>
            <a:r>
              <a:rPr lang="cs-CZ" dirty="0"/>
              <a:t>	</a:t>
            </a:r>
            <a:r>
              <a:rPr lang="cs-CZ" dirty="0" smtClean="0"/>
              <a:t>- zkoumají, zda došlo ke zločinu</a:t>
            </a:r>
          </a:p>
          <a:p>
            <a:pPr marL="400050" lvl="1" indent="0">
              <a:buNone/>
            </a:pPr>
            <a:r>
              <a:rPr lang="cs-CZ" dirty="0"/>
              <a:t>	</a:t>
            </a:r>
            <a:r>
              <a:rPr lang="cs-CZ" dirty="0" smtClean="0"/>
              <a:t>- udělují tresty</a:t>
            </a:r>
          </a:p>
          <a:p>
            <a:pPr marL="400050" lvl="1" indent="0">
              <a:buNone/>
            </a:pPr>
            <a:r>
              <a:rPr lang="cs-CZ" dirty="0"/>
              <a:t>	</a:t>
            </a:r>
            <a:r>
              <a:rPr lang="cs-CZ" dirty="0" smtClean="0"/>
              <a:t>- rozhodují o právech a povinnostech</a:t>
            </a:r>
          </a:p>
          <a:p>
            <a:pPr marL="400050" lvl="1" indent="0">
              <a:buNone/>
            </a:pPr>
            <a:r>
              <a:rPr lang="cs-CZ" dirty="0"/>
              <a:t>	</a:t>
            </a:r>
            <a:r>
              <a:rPr lang="cs-CZ" dirty="0" smtClean="0"/>
              <a:t>- spolupracují s ozbrojenými složkami</a:t>
            </a:r>
          </a:p>
          <a:p>
            <a:r>
              <a:rPr lang="cs-CZ" dirty="0" smtClean="0"/>
              <a:t>Státní zastupitelství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800" dirty="0" smtClean="0"/>
              <a:t>- v některých otázkách zastupují stát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- vypracovává obžalobu proti obviněnému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- v trestním řízení je v pozici obžaloby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9436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Notáři</a:t>
            </a:r>
          </a:p>
          <a:p>
            <a:pPr marL="800100" lvl="2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sz="2800" dirty="0" smtClean="0"/>
              <a:t>ověřují listiny a podpisy</a:t>
            </a:r>
          </a:p>
          <a:p>
            <a:pPr marL="800100" lvl="2" indent="0">
              <a:buNone/>
            </a:pPr>
            <a:r>
              <a:rPr lang="cs-CZ" sz="2800" dirty="0" smtClean="0"/>
              <a:t>	- sepisují a uchovávají závěti a finanční obnosy</a:t>
            </a:r>
          </a:p>
          <a:p>
            <a:pPr marL="800100" lvl="2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- poskytují úřední osvědčení</a:t>
            </a:r>
          </a:p>
          <a:p>
            <a:pPr marL="800100" lvl="2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- přijímají do úschovy listiny</a:t>
            </a:r>
          </a:p>
          <a:p>
            <a:pPr marL="800100" lvl="2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- připravují pro soudy řízení o dědictví</a:t>
            </a:r>
          </a:p>
          <a:p>
            <a:pPr marL="800100" lvl="2" indent="0">
              <a:buNone/>
            </a:pPr>
            <a:endParaRPr lang="cs-CZ" sz="2800" dirty="0"/>
          </a:p>
          <a:p>
            <a:pPr marL="457200" indent="-457200"/>
            <a:r>
              <a:rPr lang="cs-CZ" dirty="0" smtClean="0"/>
              <a:t>Advokáti</a:t>
            </a:r>
          </a:p>
          <a:p>
            <a:pPr marL="400050" lvl="1" indent="0">
              <a:buNone/>
            </a:pPr>
            <a:r>
              <a:rPr lang="cs-CZ" dirty="0"/>
              <a:t>	</a:t>
            </a:r>
            <a:r>
              <a:rPr lang="cs-CZ" dirty="0" smtClean="0"/>
              <a:t>- zastupují klienty v právních sporech</a:t>
            </a:r>
            <a:endParaRPr lang="cs-CZ" dirty="0"/>
          </a:p>
          <a:p>
            <a:pPr marL="400050" lvl="1" indent="0">
              <a:buNone/>
            </a:pPr>
            <a:r>
              <a:rPr lang="cs-CZ" dirty="0" smtClean="0"/>
              <a:t>	- obhajují občany v trestních věcech</a:t>
            </a:r>
          </a:p>
          <a:p>
            <a:pPr marL="400050" lvl="1" indent="0">
              <a:buNone/>
            </a:pPr>
            <a:r>
              <a:rPr lang="cs-CZ" dirty="0"/>
              <a:t>	</a:t>
            </a:r>
            <a:r>
              <a:rPr lang="cs-CZ" dirty="0" smtClean="0"/>
              <a:t>- sepisují smlouvy a žaloby</a:t>
            </a:r>
          </a:p>
          <a:p>
            <a:pPr marL="400050" lvl="1" indent="0">
              <a:buNone/>
            </a:pPr>
            <a:r>
              <a:rPr lang="cs-CZ" dirty="0"/>
              <a:t>	</a:t>
            </a:r>
            <a:r>
              <a:rPr lang="cs-CZ" dirty="0" smtClean="0"/>
              <a:t>- musí zachovávat mlčenlivost</a:t>
            </a:r>
          </a:p>
        </p:txBody>
      </p:sp>
    </p:spTree>
    <p:extLst>
      <p:ext uri="{BB962C8B-B14F-4D97-AF65-F5344CB8AC3E}">
        <p14:creationId xmlns:p14="http://schemas.microsoft.com/office/powerpoint/2010/main" val="232232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Policie</a:t>
            </a:r>
          </a:p>
          <a:p>
            <a:pPr marL="800100" lvl="2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sz="2800" dirty="0" smtClean="0"/>
              <a:t>spolupůsobí při zajišťování veřejného pořádku</a:t>
            </a:r>
          </a:p>
          <a:p>
            <a:pPr marL="800100" lvl="2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- vede boj proti terorismu</a:t>
            </a:r>
          </a:p>
          <a:p>
            <a:pPr marL="800100" lvl="2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- odhaluje trestné činy a jejich pachatele</a:t>
            </a:r>
          </a:p>
          <a:p>
            <a:pPr marL="800100" lvl="2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- dohlíží na bezpečnost a plynulost silničního provozu</a:t>
            </a:r>
          </a:p>
          <a:p>
            <a:pPr marL="8001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05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Sankce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Sankce </a:t>
            </a:r>
            <a:r>
              <a:rPr lang="cs-CZ" dirty="0" smtClean="0"/>
              <a:t>	– donucovací prostředek, který 			zaručuje plnění právní normy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to, čím hrozí zákon svým případným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 porušitelům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slouží k odrazení pachatele od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 protiprávního jednání</a:t>
            </a:r>
          </a:p>
        </p:txBody>
      </p:sp>
    </p:spTree>
    <p:extLst>
      <p:ext uri="{BB962C8B-B14F-4D97-AF65-F5344CB8AC3E}">
        <p14:creationId xmlns:p14="http://schemas.microsoft.com/office/powerpoint/2010/main" val="38171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Druhy sankcí: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Sankce dopadající na ty, kdo se dopouštějí méně závažných porušení zákona (delikty v oblastech občanského, rodinného, obchodního a pracovního práva)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následky těchto činů je možné odstranit,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nahradit, obnovit či zahojit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Napomenutí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Pokuta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Zákaz činnosti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Propadnutí věci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71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dirty="0" smtClean="0"/>
              <a:t>Sankce, které nemají za cíl obnovit původní stav, protože to není možné</a:t>
            </a:r>
          </a:p>
          <a:p>
            <a:pPr>
              <a:buFontTx/>
              <a:buChar char="-"/>
            </a:pPr>
            <a:r>
              <a:rPr lang="cs-CZ" sz="2800" dirty="0" smtClean="0"/>
              <a:t>Jejich cílem je způsobit pachateli takovou újmu, aby jeho následovníci neměli chuť protiprávní jednání opakovat</a:t>
            </a:r>
          </a:p>
          <a:p>
            <a:pPr marL="0" indent="0">
              <a:buNone/>
            </a:pP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Těmto sankcím se říká TRESTY.</a:t>
            </a:r>
          </a:p>
          <a:p>
            <a:pPr lvl="1">
              <a:buFontTx/>
              <a:buChar char="-"/>
            </a:pPr>
            <a:r>
              <a:rPr lang="cs-CZ" sz="2400" dirty="0" smtClean="0"/>
              <a:t>Odnětí svobody, ztráta čestných titulů a vyznamenání,  ztráta hodnosti, zákaz činnosti, propadnutí majetku, peněžitý trest, propadnutí věci, vyhoštění a zákaz pobytu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5080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211</Words>
  <Application>Microsoft Office PowerPoint</Application>
  <PresentationFormat>Předvádění na obrazovce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Základní škola a Mateřská škola, Šumná, okres Znojmo OP VK 1.4 75022320 Tematický celek: Výchova k občanství II. stupeň Název a číslo učebního materiálu Občanské právo VY_32_INOVACE_06_12 Tomáš Zezula  Anotace: Občanské právo – smlouvy, orgány právní ochrany Metodika: prezentace slouží k předvedení na interaktivní tabuli</vt:lpstr>
      <vt:lpstr>Prezentace aplikace PowerPoint</vt:lpstr>
      <vt:lpstr>Prezentace aplikace PowerPoint</vt:lpstr>
      <vt:lpstr>Orgány právní ochrany</vt:lpstr>
      <vt:lpstr>Prezentace aplikace PowerPoint</vt:lpstr>
      <vt:lpstr>Prezentace aplikace PowerPoint</vt:lpstr>
      <vt:lpstr>Sankce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15</cp:revision>
  <dcterms:created xsi:type="dcterms:W3CDTF">2012-11-12T19:20:38Z</dcterms:created>
  <dcterms:modified xsi:type="dcterms:W3CDTF">2013-03-17T15:01:59Z</dcterms:modified>
</cp:coreProperties>
</file>