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6" r:id="rId4"/>
    <p:sldId id="258" r:id="rId5"/>
    <p:sldId id="259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A7F5-E9D8-4FAD-A263-DFED4CA1914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F8E3-6C7E-4632-889E-93621B1425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85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A7F5-E9D8-4FAD-A263-DFED4CA1914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F8E3-6C7E-4632-889E-93621B1425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66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A7F5-E9D8-4FAD-A263-DFED4CA1914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F8E3-6C7E-4632-889E-93621B1425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49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A7F5-E9D8-4FAD-A263-DFED4CA1914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F8E3-6C7E-4632-889E-93621B1425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53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A7F5-E9D8-4FAD-A263-DFED4CA1914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F8E3-6C7E-4632-889E-93621B1425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83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A7F5-E9D8-4FAD-A263-DFED4CA1914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F8E3-6C7E-4632-889E-93621B1425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356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A7F5-E9D8-4FAD-A263-DFED4CA1914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F8E3-6C7E-4632-889E-93621B1425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81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A7F5-E9D8-4FAD-A263-DFED4CA1914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F8E3-6C7E-4632-889E-93621B1425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50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A7F5-E9D8-4FAD-A263-DFED4CA1914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F8E3-6C7E-4632-889E-93621B1425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994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A7F5-E9D8-4FAD-A263-DFED4CA1914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F8E3-6C7E-4632-889E-93621B1425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23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A7F5-E9D8-4FAD-A263-DFED4CA1914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F8E3-6C7E-4632-889E-93621B1425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75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A7F5-E9D8-4FAD-A263-DFED4CA19140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F8E3-6C7E-4632-889E-93621B1425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88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Výchova k občanství II. stupeň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Odvětví práva 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VY_32_INOVACE_06_11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Odvětví práva, základní pojmy, občanské právo – majetek, vlastnictví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383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Odvětví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600" dirty="0" smtClean="0"/>
              <a:t>Ústavní právo</a:t>
            </a:r>
          </a:p>
          <a:p>
            <a:r>
              <a:rPr lang="cs-CZ" sz="3600" dirty="0" smtClean="0"/>
              <a:t>Občanské právo</a:t>
            </a:r>
          </a:p>
          <a:p>
            <a:r>
              <a:rPr lang="cs-CZ" sz="3600" dirty="0" smtClean="0"/>
              <a:t>Živnostenské právo</a:t>
            </a:r>
          </a:p>
          <a:p>
            <a:r>
              <a:rPr lang="cs-CZ" sz="3600" dirty="0" smtClean="0"/>
              <a:t>Pracovní právo</a:t>
            </a:r>
          </a:p>
          <a:p>
            <a:r>
              <a:rPr lang="cs-CZ" sz="3600" dirty="0" smtClean="0"/>
              <a:t>Rodinné právo</a:t>
            </a:r>
          </a:p>
          <a:p>
            <a:r>
              <a:rPr lang="cs-CZ" sz="3600" dirty="0" smtClean="0"/>
              <a:t>Správní </a:t>
            </a:r>
            <a:r>
              <a:rPr lang="cs-CZ" sz="3600" dirty="0" smtClean="0"/>
              <a:t>právo</a:t>
            </a: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04499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sz="3600" dirty="0"/>
              <a:t>Trestní právo</a:t>
            </a:r>
          </a:p>
          <a:p>
            <a:r>
              <a:rPr lang="cs-CZ" sz="3600" dirty="0"/>
              <a:t>Finanční právo</a:t>
            </a:r>
          </a:p>
          <a:p>
            <a:r>
              <a:rPr lang="cs-CZ" sz="3600" dirty="0"/>
              <a:t>Mezinárodní právo</a:t>
            </a:r>
          </a:p>
          <a:p>
            <a:r>
              <a:rPr lang="cs-CZ" sz="3600" dirty="0"/>
              <a:t>Obchodní </a:t>
            </a:r>
            <a:r>
              <a:rPr lang="cs-CZ" sz="3600" dirty="0" smtClean="0"/>
              <a:t>právo</a:t>
            </a:r>
          </a:p>
          <a:p>
            <a:pPr marL="0" indent="0">
              <a:buNone/>
            </a:pPr>
            <a:endParaRPr lang="cs-CZ" sz="3600" dirty="0"/>
          </a:p>
          <a:p>
            <a:pPr>
              <a:buFont typeface="Wingdings" pitchFamily="2" charset="2"/>
              <a:buChar char="Ø"/>
            </a:pPr>
            <a:r>
              <a:rPr lang="cs-CZ" sz="3600" dirty="0"/>
              <a:t>Vysvětlení jednotlivých odvětví – viz. dominové kostky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64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Právní stát – takový stát, který dbá na dodržování svých zákonů</a:t>
            </a:r>
          </a:p>
          <a:p>
            <a:r>
              <a:rPr lang="cs-CZ" dirty="0" smtClean="0"/>
              <a:t>Zákonnost – dodržování zákonů</a:t>
            </a:r>
          </a:p>
          <a:p>
            <a:r>
              <a:rPr lang="cs-CZ" dirty="0" smtClean="0"/>
              <a:t>Právní jistota obyvatel – před zákonem jsou si všichni rovni</a:t>
            </a:r>
          </a:p>
          <a:p>
            <a:r>
              <a:rPr lang="cs-CZ" dirty="0" smtClean="0"/>
              <a:t>Právní vědomí – znalost právního řádu a vědomí o potřebnosti ho dodržovat</a:t>
            </a:r>
          </a:p>
          <a:p>
            <a:r>
              <a:rPr lang="cs-CZ" dirty="0" smtClean="0"/>
              <a:t>Způsobilost k právním úkonům – možnost nabývat práv a povinností vlastním jednáním</a:t>
            </a:r>
          </a:p>
        </p:txBody>
      </p:sp>
    </p:spTree>
    <p:extLst>
      <p:ext uri="{BB962C8B-B14F-4D97-AF65-F5344CB8AC3E}">
        <p14:creationId xmlns:p14="http://schemas.microsoft.com/office/powerpoint/2010/main" val="389085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Druhy právních předpisů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				Ústava a ústavní zákony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Zákony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			Nařízení vlády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				Vyhlášky  krajů, obcí</a:t>
            </a:r>
            <a:endParaRPr lang="cs-CZ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539552" y="1723046"/>
            <a:ext cx="3725000" cy="4104456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2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Občanské právo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Práva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nedotknutelnost osoby</a:t>
            </a:r>
          </a:p>
          <a:p>
            <a:r>
              <a:rPr lang="cs-CZ" dirty="0" smtClean="0"/>
              <a:t>rovná  práva a povinnosti</a:t>
            </a:r>
          </a:p>
          <a:p>
            <a:r>
              <a:rPr lang="cs-CZ" dirty="0" smtClean="0"/>
              <a:t>vzdělání</a:t>
            </a:r>
          </a:p>
          <a:p>
            <a:r>
              <a:rPr lang="cs-CZ" dirty="0" smtClean="0"/>
              <a:t>vlastnictví</a:t>
            </a:r>
          </a:p>
          <a:p>
            <a:r>
              <a:rPr lang="cs-CZ" dirty="0" smtClean="0"/>
              <a:t>ochrana  života</a:t>
            </a:r>
          </a:p>
          <a:p>
            <a:r>
              <a:rPr lang="cs-CZ" dirty="0" smtClean="0"/>
              <a:t>svoboda</a:t>
            </a:r>
          </a:p>
          <a:p>
            <a:r>
              <a:rPr lang="cs-CZ" dirty="0" smtClean="0"/>
              <a:t>osobní  bezpečí</a:t>
            </a:r>
          </a:p>
          <a:p>
            <a:r>
              <a:rPr lang="cs-CZ" dirty="0" smtClean="0"/>
              <a:t>výkon spravedlnosti</a:t>
            </a:r>
          </a:p>
          <a:p>
            <a:r>
              <a:rPr lang="cs-CZ" dirty="0" smtClean="0"/>
              <a:t>řádný  soud</a:t>
            </a:r>
          </a:p>
          <a:p>
            <a:r>
              <a:rPr lang="cs-CZ" dirty="0" smtClean="0"/>
              <a:t>sociální zajištění</a:t>
            </a:r>
          </a:p>
          <a:p>
            <a:r>
              <a:rPr lang="cs-CZ" dirty="0" smtClean="0"/>
              <a:t>práce 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211961" y="1535113"/>
            <a:ext cx="4474840" cy="63976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Povinnosti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39953" y="2174875"/>
            <a:ext cx="4546848" cy="395128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zachovávání ústavy</a:t>
            </a:r>
          </a:p>
          <a:p>
            <a:r>
              <a:rPr lang="cs-CZ" dirty="0" smtClean="0"/>
              <a:t>respektování zákonů</a:t>
            </a:r>
          </a:p>
          <a:p>
            <a:r>
              <a:rPr lang="cs-CZ" dirty="0" smtClean="0"/>
              <a:t>úcta k právům druhých</a:t>
            </a:r>
          </a:p>
          <a:p>
            <a:r>
              <a:rPr lang="cs-CZ" dirty="0" smtClean="0"/>
              <a:t>dodržování pravidel lidského soužití</a:t>
            </a:r>
          </a:p>
          <a:p>
            <a:r>
              <a:rPr lang="cs-CZ" dirty="0" smtClean="0"/>
              <a:t>ochrana životního prostředí</a:t>
            </a:r>
          </a:p>
          <a:p>
            <a:r>
              <a:rPr lang="cs-CZ" dirty="0" smtClean="0"/>
              <a:t>ochrana </a:t>
            </a:r>
            <a:r>
              <a:rPr lang="cs-CZ" dirty="0" err="1" smtClean="0"/>
              <a:t>histor</a:t>
            </a:r>
            <a:r>
              <a:rPr lang="cs-CZ" dirty="0" smtClean="0"/>
              <a:t>. a </a:t>
            </a:r>
            <a:r>
              <a:rPr lang="cs-CZ" dirty="0" err="1" smtClean="0"/>
              <a:t>nár</a:t>
            </a:r>
            <a:r>
              <a:rPr lang="cs-CZ" dirty="0" smtClean="0"/>
              <a:t>. památek</a:t>
            </a:r>
          </a:p>
          <a:p>
            <a:r>
              <a:rPr lang="cs-CZ" dirty="0" smtClean="0"/>
              <a:t>poctivé a svědomité vykonávání veřejné funkce</a:t>
            </a:r>
          </a:p>
          <a:p>
            <a:r>
              <a:rPr lang="cs-CZ" dirty="0" smtClean="0"/>
              <a:t>ochrana míru</a:t>
            </a:r>
          </a:p>
          <a:p>
            <a:r>
              <a:rPr lang="cs-CZ" dirty="0" smtClean="0"/>
              <a:t>obrana vlasti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16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build="p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sz="3800" dirty="0" smtClean="0"/>
              <a:t>Vlastnictví, majetek</a:t>
            </a: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Majetek – hmotné věci, duševní vlastnictví, 			pohledávky i dluhy</a:t>
            </a:r>
          </a:p>
          <a:p>
            <a:pPr marL="0" indent="0">
              <a:buNone/>
            </a:pPr>
            <a:r>
              <a:rPr lang="cs-CZ" dirty="0" smtClean="0"/>
              <a:t>Hmotný majetek	 - movitý (přemístitelný)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 - nemovitý (nepřemístitelný)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Vlastnictví zaručuje vlastníkovi nejvyšší a úplnou moc nad věcí.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Vlastník je oprávněn: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mít věc ve své moci – mít ji u sebe, mít od ní klíče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užívat věc (nosit oblečení, jezdit autem…)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Nakládat s věcí (prodat ji, darovat, směnit, odkázat, zničit ji, vzdát se jí)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576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/>
              <a:t>Nabytí majetku</a:t>
            </a:r>
          </a:p>
          <a:p>
            <a:r>
              <a:rPr lang="cs-CZ" dirty="0" smtClean="0"/>
              <a:t>Smluvním převodem (koupě, výměna, dar)</a:t>
            </a:r>
          </a:p>
          <a:p>
            <a:r>
              <a:rPr lang="cs-CZ" dirty="0" smtClean="0"/>
              <a:t>Dědictvím</a:t>
            </a:r>
          </a:p>
          <a:p>
            <a:r>
              <a:rPr lang="cs-CZ" dirty="0" smtClean="0"/>
              <a:t>Rozhodnutím státního orgánu</a:t>
            </a:r>
          </a:p>
          <a:p>
            <a:r>
              <a:rPr lang="cs-CZ" dirty="0" smtClean="0"/>
              <a:t>Vydržením 	(movitý majetek – 3 roky, 				nemovitý majetek – 10 let)</a:t>
            </a:r>
          </a:p>
          <a:p>
            <a:pPr lvl="1"/>
            <a:r>
              <a:rPr lang="cs-CZ" i="1" dirty="0" smtClean="0"/>
              <a:t>Zvláštnosti: 	- věcné břemeno</a:t>
            </a:r>
            <a:endParaRPr lang="cs-CZ" i="1" dirty="0"/>
          </a:p>
          <a:p>
            <a:pPr marL="400050" lvl="1" indent="0">
              <a:buNone/>
            </a:pPr>
            <a:r>
              <a:rPr lang="cs-CZ" i="1" dirty="0" smtClean="0"/>
              <a:t>			- zástavní právo</a:t>
            </a:r>
          </a:p>
          <a:p>
            <a:pPr marL="400050" lvl="1" indent="0">
              <a:buNone/>
            </a:pPr>
            <a:r>
              <a:rPr lang="cs-CZ" i="1" dirty="0"/>
              <a:t>	</a:t>
            </a:r>
            <a:r>
              <a:rPr lang="cs-CZ" i="1" dirty="0" smtClean="0"/>
              <a:t>		- zadržovací právo</a:t>
            </a:r>
          </a:p>
          <a:p>
            <a:pPr marL="400050" lvl="1" indent="0">
              <a:buNone/>
            </a:pPr>
            <a:r>
              <a:rPr lang="cs-CZ" i="1" dirty="0"/>
              <a:t>	</a:t>
            </a:r>
            <a:r>
              <a:rPr lang="cs-CZ" i="1" dirty="0" smtClean="0"/>
              <a:t>		- spoluvlastnictví</a:t>
            </a:r>
          </a:p>
        </p:txBody>
      </p:sp>
    </p:spTree>
    <p:extLst>
      <p:ext uri="{BB962C8B-B14F-4D97-AF65-F5344CB8AC3E}">
        <p14:creationId xmlns:p14="http://schemas.microsoft.com/office/powerpoint/2010/main" val="134609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Janošková D., Ondráčková M. Občanská výchova 9, učebnice pro základní školy a víceletá gymnázia, 1. vydání, </a:t>
            </a:r>
            <a:r>
              <a:rPr lang="cs-CZ" sz="2000" dirty="0" smtClean="0"/>
              <a:t>Plzeň: </a:t>
            </a:r>
            <a:r>
              <a:rPr lang="cs-CZ" sz="2000" dirty="0"/>
              <a:t>Nakladatelství Fraus, 2006, ISBN 80-7238-528-3</a:t>
            </a:r>
          </a:p>
          <a:p>
            <a:endParaRPr lang="cs-CZ" sz="2000" dirty="0"/>
          </a:p>
          <a:p>
            <a:r>
              <a:rPr lang="cs-CZ" sz="2000" dirty="0"/>
              <a:t>Janošková D. Ondráčková M. Občanská výchova 9, příručka učitele pro základní školy a víceletá gymnázia, 1. vydání</a:t>
            </a:r>
            <a:r>
              <a:rPr lang="cs-CZ" sz="2000"/>
              <a:t>, </a:t>
            </a:r>
            <a:r>
              <a:rPr lang="cs-CZ" sz="2000" smtClean="0"/>
              <a:t>Plzeň: </a:t>
            </a:r>
            <a:r>
              <a:rPr lang="cs-CZ" sz="2000" dirty="0"/>
              <a:t>Nakladatelství Fraus, 2007, ISBN 978-80-7238-529-4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58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243</Words>
  <Application>Microsoft Office PowerPoint</Application>
  <PresentationFormat>Předvádění na obrazovce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Základní škola a Mateřská škola, Šumná, okres Znojmo OP VK 1.4 75022320 Tematický celek: Výchova k občanství II. stupeň Název a číslo učebního materiálu Odvětví práva  VY_32_INOVACE_06_11 Tomáš Zezula  Anotace: Odvětví práva, základní pojmy, občanské právo – majetek, vlastnictví Metodika: prezentace slouží k předvedení na interaktivní tabuli</vt:lpstr>
      <vt:lpstr>Odvětví práva</vt:lpstr>
      <vt:lpstr>Prezentace aplikace PowerPoint</vt:lpstr>
      <vt:lpstr>Základní pojmy</vt:lpstr>
      <vt:lpstr>Druhy právních předpisů</vt:lpstr>
      <vt:lpstr>Občanské právo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18</cp:revision>
  <dcterms:created xsi:type="dcterms:W3CDTF">2012-10-31T13:24:37Z</dcterms:created>
  <dcterms:modified xsi:type="dcterms:W3CDTF">2013-03-17T14:58:16Z</dcterms:modified>
</cp:coreProperties>
</file>