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0" r:id="rId3"/>
    <p:sldId id="261" r:id="rId4"/>
    <p:sldId id="262" r:id="rId5"/>
    <p:sldId id="263" r:id="rId6"/>
    <p:sldId id="258" r:id="rId7"/>
    <p:sldId id="266" r:id="rId8"/>
    <p:sldId id="259" r:id="rId9"/>
    <p:sldId id="265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691F3-1D1A-4EC1-AC80-E0DC4BBD8488}" type="datetimeFigureOut">
              <a:rPr lang="cs-CZ" smtClean="0"/>
              <a:t>17.3.2013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B387-0807-42F0-BEE4-7CE110D72C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1003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691F3-1D1A-4EC1-AC80-E0DC4BBD8488}" type="datetimeFigureOut">
              <a:rPr lang="cs-CZ" smtClean="0"/>
              <a:t>17.3.2013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B387-0807-42F0-BEE4-7CE110D72C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313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691F3-1D1A-4EC1-AC80-E0DC4BBD8488}" type="datetimeFigureOut">
              <a:rPr lang="cs-CZ" smtClean="0"/>
              <a:t>17.3.2013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B387-0807-42F0-BEE4-7CE110D72C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2496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691F3-1D1A-4EC1-AC80-E0DC4BBD8488}" type="datetimeFigureOut">
              <a:rPr lang="cs-CZ" smtClean="0"/>
              <a:t>17.3.2013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B387-0807-42F0-BEE4-7CE110D72C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3032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691F3-1D1A-4EC1-AC80-E0DC4BBD8488}" type="datetimeFigureOut">
              <a:rPr lang="cs-CZ" smtClean="0"/>
              <a:t>17.3.2013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B387-0807-42F0-BEE4-7CE110D72C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5360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691F3-1D1A-4EC1-AC80-E0DC4BBD8488}" type="datetimeFigureOut">
              <a:rPr lang="cs-CZ" smtClean="0"/>
              <a:t>17.3.2013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B387-0807-42F0-BEE4-7CE110D72C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9695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691F3-1D1A-4EC1-AC80-E0DC4BBD8488}" type="datetimeFigureOut">
              <a:rPr lang="cs-CZ" smtClean="0"/>
              <a:t>17.3.2013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B387-0807-42F0-BEE4-7CE110D72C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2170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691F3-1D1A-4EC1-AC80-E0DC4BBD8488}" type="datetimeFigureOut">
              <a:rPr lang="cs-CZ" smtClean="0"/>
              <a:t>17.3.2013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B387-0807-42F0-BEE4-7CE110D72C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9274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691F3-1D1A-4EC1-AC80-E0DC4BBD8488}" type="datetimeFigureOut">
              <a:rPr lang="cs-CZ" smtClean="0"/>
              <a:t>17.3.2013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B387-0807-42F0-BEE4-7CE110D72C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2080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691F3-1D1A-4EC1-AC80-E0DC4BBD8488}" type="datetimeFigureOut">
              <a:rPr lang="cs-CZ" smtClean="0"/>
              <a:t>17.3.2013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B387-0807-42F0-BEE4-7CE110D72C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3510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691F3-1D1A-4EC1-AC80-E0DC4BBD8488}" type="datetimeFigureOut">
              <a:rPr lang="cs-CZ" smtClean="0"/>
              <a:t>17.3.2013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B387-0807-42F0-BEE4-7CE110D72C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295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0691F3-1D1A-4EC1-AC80-E0DC4BBD8488}" type="datetimeFigureOut">
              <a:rPr lang="cs-CZ" smtClean="0"/>
              <a:t>17.3.2013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A0B387-0807-42F0-BEE4-7CE110D72C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9687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/>
          <p:cNvSpPr>
            <a:spLocks noGrp="1"/>
          </p:cNvSpPr>
          <p:nvPr>
            <p:ph type="ctrTitle"/>
          </p:nvPr>
        </p:nvSpPr>
        <p:spPr>
          <a:xfrm>
            <a:off x="685800" y="333375"/>
            <a:ext cx="7772400" cy="489585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sz="2400" b="1" dirty="0" smtClean="0">
                <a:latin typeface="+mn-lt"/>
              </a:rPr>
              <a:t>Základní škola a Mateřská škola, Šumná, okres Znojmo</a:t>
            </a:r>
            <a:br>
              <a:rPr lang="cs-CZ" sz="2400" b="1" dirty="0" smtClean="0">
                <a:latin typeface="+mn-lt"/>
              </a:rPr>
            </a:br>
            <a:r>
              <a:rPr lang="cs-CZ" sz="2400" b="1" dirty="0" smtClean="0">
                <a:latin typeface="+mn-lt"/>
              </a:rPr>
              <a:t>OP VK 1.4 75022320</a:t>
            </a:r>
            <a:br>
              <a:rPr lang="cs-CZ" sz="2400" b="1" dirty="0" smtClean="0">
                <a:latin typeface="+mn-lt"/>
              </a:rPr>
            </a:br>
            <a:r>
              <a:rPr lang="cs-CZ" sz="3200" b="1" dirty="0" smtClean="0">
                <a:latin typeface="+mn-lt"/>
              </a:rPr>
              <a:t>Tematický celek: Výchova k občanství II. stupeň</a:t>
            </a:r>
            <a:br>
              <a:rPr lang="cs-CZ" sz="3200" b="1" dirty="0" smtClean="0">
                <a:latin typeface="+mn-lt"/>
              </a:rPr>
            </a:br>
            <a:r>
              <a:rPr lang="cs-CZ" sz="3200" b="1" dirty="0" smtClean="0">
                <a:latin typeface="+mn-lt"/>
              </a:rPr>
              <a:t>Název a číslo učebního materiálu</a:t>
            </a:r>
            <a:br>
              <a:rPr lang="cs-CZ" sz="3200" b="1" dirty="0" smtClean="0">
                <a:latin typeface="+mn-lt"/>
              </a:rPr>
            </a:br>
            <a:r>
              <a:rPr lang="cs-CZ" sz="2700" b="1" dirty="0" smtClean="0">
                <a:latin typeface="+mn-lt"/>
              </a:rPr>
              <a:t>České státní občanství</a:t>
            </a:r>
            <a:r>
              <a:rPr lang="cs-CZ" sz="2000" b="1" dirty="0" smtClean="0">
                <a:latin typeface="+mn-lt"/>
              </a:rPr>
              <a:t/>
            </a:r>
            <a:br>
              <a:rPr lang="cs-CZ" sz="2000" b="1" dirty="0" smtClean="0">
                <a:latin typeface="+mn-lt"/>
              </a:rPr>
            </a:br>
            <a:r>
              <a:rPr lang="cs-CZ" sz="2000" b="1" dirty="0" smtClean="0">
                <a:latin typeface="+mn-lt"/>
              </a:rPr>
              <a:t>VY_32_INOVACE_06_10</a:t>
            </a:r>
            <a:br>
              <a:rPr lang="cs-CZ" sz="2000" b="1" dirty="0" smtClean="0">
                <a:latin typeface="+mn-lt"/>
              </a:rPr>
            </a:br>
            <a:r>
              <a:rPr lang="cs-CZ" sz="2000" b="1" dirty="0" smtClean="0">
                <a:latin typeface="+mn-lt"/>
              </a:rPr>
              <a:t>Tomáš Zezula</a:t>
            </a:r>
            <a:r>
              <a:rPr lang="cs-CZ" sz="2000" b="1" i="1" dirty="0" smtClean="0"/>
              <a:t/>
            </a:r>
            <a:br>
              <a:rPr lang="cs-CZ" sz="2000" b="1" i="1" dirty="0" smtClean="0"/>
            </a:br>
            <a:r>
              <a:rPr lang="cs-CZ" sz="2400" b="1" dirty="0"/>
              <a:t/>
            </a:r>
            <a:br>
              <a:rPr lang="cs-CZ" sz="2400" b="1" dirty="0"/>
            </a:br>
            <a:r>
              <a:rPr lang="cs-CZ" sz="2400" b="1" dirty="0" smtClean="0"/>
              <a:t>Anotace: Nabytí občanství, občanský průkaz, prokazování totožnosti</a:t>
            </a:r>
            <a:r>
              <a:rPr lang="cs-CZ" sz="2000" b="1" i="1" dirty="0" smtClean="0"/>
              <a:t/>
            </a:r>
            <a:br>
              <a:rPr lang="cs-CZ" sz="2000" b="1" i="1" dirty="0" smtClean="0"/>
            </a:br>
            <a:r>
              <a:rPr lang="cs-CZ" sz="2400" b="1" dirty="0" smtClean="0"/>
              <a:t>Metodika: prezentace slouží k předvedení na interaktivní tabuli</a:t>
            </a:r>
            <a:endParaRPr lang="cs-CZ" sz="2400" dirty="0" smtClean="0">
              <a:latin typeface="+mn-lt"/>
            </a:endParaRPr>
          </a:p>
        </p:txBody>
      </p:sp>
      <p:pic>
        <p:nvPicPr>
          <p:cNvPr id="307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5373688"/>
            <a:ext cx="5715000" cy="124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87857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České státní občanství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Výhody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cs-CZ" dirty="0" smtClean="0"/>
              <a:t>Doplň výhody i nevýhody</a:t>
            </a:r>
          </a:p>
          <a:p>
            <a:r>
              <a:rPr lang="cs-CZ" dirty="0" smtClean="0"/>
              <a:t>Sociální dávky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Nevýhody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endParaRPr lang="cs-CZ" dirty="0" smtClean="0"/>
          </a:p>
          <a:p>
            <a:r>
              <a:rPr lang="cs-CZ" dirty="0" smtClean="0"/>
              <a:t>Platit daně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7586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4" grpId="0" build="p" animBg="1"/>
      <p:bldP spid="5" grpId="0" build="p" animBg="1"/>
      <p:bldP spid="6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Nabytí občanství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/>
              <a:t>Narozením (1 z rodičů občan ČR)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Osvojením (1 z osvojitelů občan ČR)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Určením otcovství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Nalezením (osoba mladší 15 let nalezena na území ČR, nejsou doklady)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Prohlášením (občané ČSFR – ČR a SR)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Udělením</a:t>
            </a:r>
          </a:p>
          <a:p>
            <a:pPr marL="514350" indent="-514350">
              <a:buFont typeface="+mj-lt"/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64989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Podmínky udělení občanství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705275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endParaRPr lang="cs-CZ" dirty="0"/>
          </a:p>
          <a:p>
            <a:r>
              <a:rPr lang="cs-CZ" dirty="0" smtClean="0"/>
              <a:t>5 let povolený trvalý pobyt na území ČR</a:t>
            </a:r>
          </a:p>
          <a:p>
            <a:r>
              <a:rPr lang="cs-CZ" dirty="0" smtClean="0"/>
              <a:t>Prokáže pozbytí dosavadního občanství</a:t>
            </a:r>
          </a:p>
          <a:p>
            <a:r>
              <a:rPr lang="cs-CZ" dirty="0" smtClean="0"/>
              <a:t>V posledních 5 letech nebyl odsouzen za úmyslný trestný čin</a:t>
            </a:r>
          </a:p>
          <a:p>
            <a:r>
              <a:rPr lang="cs-CZ" dirty="0" smtClean="0"/>
              <a:t>Prokáže znalost českého jazyka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72430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Občanský průkaz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 smtClean="0"/>
              <a:t>OP je vydáván ve lhůtě 30 dnů od přijetí žádosti.</a:t>
            </a:r>
          </a:p>
          <a:p>
            <a:pPr marL="0" indent="0">
              <a:buNone/>
            </a:pPr>
            <a:r>
              <a:rPr lang="cs-CZ" dirty="0" smtClean="0"/>
              <a:t>Občan je povinen požádat o vydání nového OP do 15 dnů od dne:</a:t>
            </a:r>
          </a:p>
          <a:p>
            <a:r>
              <a:rPr lang="cs-CZ" dirty="0" smtClean="0"/>
              <a:t>Změna místa trvalého pobytu</a:t>
            </a:r>
          </a:p>
          <a:p>
            <a:r>
              <a:rPr lang="cs-CZ" dirty="0" smtClean="0"/>
              <a:t>Po obdržení oddacího listu</a:t>
            </a:r>
          </a:p>
          <a:p>
            <a:r>
              <a:rPr lang="cs-CZ" dirty="0" smtClean="0"/>
              <a:t>Po uložení zákazu pobytu</a:t>
            </a:r>
          </a:p>
          <a:p>
            <a:r>
              <a:rPr lang="cs-CZ" dirty="0" smtClean="0"/>
              <a:t>Po uplynutí doby platnosti</a:t>
            </a:r>
          </a:p>
          <a:p>
            <a:r>
              <a:rPr lang="cs-CZ" dirty="0" smtClean="0"/>
              <a:t>Po ztrátě, odcizení</a:t>
            </a:r>
          </a:p>
          <a:p>
            <a:r>
              <a:rPr lang="cs-CZ" dirty="0" smtClean="0"/>
              <a:t>Po rozhodnutí o neplatnosti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59432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Prokazování totožnosti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s-CZ" dirty="0" smtClean="0"/>
              <a:t>není </a:t>
            </a:r>
            <a:r>
              <a:rPr lang="cs-CZ" dirty="0" smtClean="0"/>
              <a:t>nutné mít OP neustále u </a:t>
            </a:r>
            <a:r>
              <a:rPr lang="cs-CZ" dirty="0" smtClean="0"/>
              <a:t>sebe </a:t>
            </a:r>
          </a:p>
          <a:p>
            <a:r>
              <a:rPr lang="cs-CZ" dirty="0" smtClean="0"/>
              <a:t>důležité </a:t>
            </a:r>
            <a:r>
              <a:rPr lang="cs-CZ" dirty="0" smtClean="0"/>
              <a:t>prokázat totožnost </a:t>
            </a:r>
            <a:endParaRPr lang="cs-CZ" dirty="0" smtClean="0"/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= </a:t>
            </a:r>
            <a:r>
              <a:rPr lang="cs-CZ" dirty="0" smtClean="0"/>
              <a:t>uvést jméno, příjmení, datum narození</a:t>
            </a:r>
            <a:r>
              <a:rPr lang="cs-CZ" dirty="0" smtClean="0"/>
              <a:t>,</a:t>
            </a:r>
          </a:p>
          <a:p>
            <a:pPr marL="0" indent="0">
              <a:buNone/>
            </a:pPr>
            <a:r>
              <a:rPr lang="cs-CZ" dirty="0" smtClean="0"/>
              <a:t> 	stav</a:t>
            </a:r>
            <a:r>
              <a:rPr lang="cs-CZ" dirty="0" smtClean="0"/>
              <a:t>, trvalý pobyt. 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Totožnost </a:t>
            </a:r>
            <a:r>
              <a:rPr lang="cs-CZ" dirty="0" smtClean="0"/>
              <a:t>je prokázána, jsou-li tyto údaje spolehlivě zjištěny</a:t>
            </a:r>
            <a:r>
              <a:rPr lang="cs-CZ" dirty="0" smtClean="0"/>
              <a:t>.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592570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cs-CZ" dirty="0"/>
              <a:t>Situace</a:t>
            </a:r>
            <a:r>
              <a:rPr lang="cs-CZ" dirty="0" smtClean="0"/>
              <a:t>: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Přistiženi při jednání se znaky trestného činu, přestupku</a:t>
            </a:r>
          </a:p>
          <a:p>
            <a:r>
              <a:rPr lang="cs-CZ" dirty="0"/>
              <a:t>Je od nás požadováno vysvětlení</a:t>
            </a:r>
          </a:p>
          <a:p>
            <a:r>
              <a:rPr lang="cs-CZ" dirty="0"/>
              <a:t>Naše podoba odpovídá popisu hledané </a:t>
            </a:r>
            <a:r>
              <a:rPr lang="cs-CZ" dirty="0" smtClean="0"/>
              <a:t>osoby</a:t>
            </a:r>
          </a:p>
          <a:p>
            <a:r>
              <a:rPr lang="cs-CZ" dirty="0"/>
              <a:t>Zdržujeme se v okolí chráněných objektů</a:t>
            </a:r>
          </a:p>
          <a:p>
            <a:r>
              <a:rPr lang="cs-CZ" dirty="0"/>
              <a:t>Máme zbraň na veřejném místě (podezření)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7813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s-CZ" dirty="0" smtClean="0"/>
              <a:t>Zdržujeme </a:t>
            </a:r>
            <a:r>
              <a:rPr lang="cs-CZ" dirty="0" smtClean="0"/>
              <a:t>se v blízkosti místa trestného činu nebo dopravní nehody</a:t>
            </a:r>
          </a:p>
          <a:p>
            <a:r>
              <a:rPr lang="cs-CZ" dirty="0" smtClean="0"/>
              <a:t>Předvedení na žádost určitého orgánu</a:t>
            </a:r>
          </a:p>
          <a:p>
            <a:r>
              <a:rPr lang="cs-CZ" dirty="0" smtClean="0"/>
              <a:t>Jsme oznamovateli trestného činu nebo přestupku</a:t>
            </a:r>
          </a:p>
          <a:p>
            <a:r>
              <a:rPr lang="cs-CZ" dirty="0" smtClean="0"/>
              <a:t>V případě žádosti jiné osoby (revizor, účastník nehody atd</a:t>
            </a:r>
            <a:r>
              <a:rPr lang="cs-CZ" dirty="0" smtClean="0"/>
              <a:t>.)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Výzvě jsme povinni vyhovět!!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1306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Zdroje:</a:t>
            </a:r>
          </a:p>
          <a:p>
            <a:r>
              <a:rPr lang="cs-CZ" sz="2000" dirty="0"/>
              <a:t>Janošková D., Ondráčková M. Občanská výchova 9, učebnice pro základní školy a víceletá gymnázia, 1. vydání, </a:t>
            </a:r>
            <a:r>
              <a:rPr lang="cs-CZ" sz="2000" dirty="0" smtClean="0"/>
              <a:t>Plzeň: </a:t>
            </a:r>
            <a:r>
              <a:rPr lang="cs-CZ" sz="2000" dirty="0"/>
              <a:t>Nakladatelství Fraus, 2006, ISBN 80-7238-528-3</a:t>
            </a:r>
          </a:p>
          <a:p>
            <a:endParaRPr lang="cs-CZ" sz="2000" dirty="0"/>
          </a:p>
          <a:p>
            <a:r>
              <a:rPr lang="cs-CZ" sz="2000" dirty="0"/>
              <a:t>Janošková D. Ondráčková M. Občanská výchova 9, příručka učitele pro základní školy a víceletá gymnázia, 1. vydání</a:t>
            </a:r>
            <a:r>
              <a:rPr lang="cs-CZ" sz="2000"/>
              <a:t>, </a:t>
            </a:r>
            <a:r>
              <a:rPr lang="cs-CZ" sz="2000" smtClean="0"/>
              <a:t>Plzeň: </a:t>
            </a:r>
            <a:r>
              <a:rPr lang="cs-CZ" sz="2000" dirty="0"/>
              <a:t>Nakladatelství Fraus, 2007, ISBN 978-80-7238-529-4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7489727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298</Words>
  <Application>Microsoft Office PowerPoint</Application>
  <PresentationFormat>Předvádění na obrazovce (4:3)</PresentationFormat>
  <Paragraphs>54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systému Office</vt:lpstr>
      <vt:lpstr>Základní škola a Mateřská škola, Šumná, okres Znojmo OP VK 1.4 75022320 Tematický celek: Výchova k občanství II. stupeň Název a číslo učebního materiálu České státní občanství VY_32_INOVACE_06_10 Tomáš Zezula  Anotace: Nabytí občanství, občanský průkaz, prokazování totožnosti Metodika: prezentace slouží k předvedení na interaktivní tabuli</vt:lpstr>
      <vt:lpstr>České státní občanství</vt:lpstr>
      <vt:lpstr>Nabytí občanství</vt:lpstr>
      <vt:lpstr>Podmínky udělení občanství</vt:lpstr>
      <vt:lpstr>Občanský průkaz</vt:lpstr>
      <vt:lpstr>Prokazování totožnosti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Tomáš Zezula</dc:creator>
  <cp:lastModifiedBy>Tomáš Zezula</cp:lastModifiedBy>
  <cp:revision>14</cp:revision>
  <dcterms:created xsi:type="dcterms:W3CDTF">2012-10-08T16:30:19Z</dcterms:created>
  <dcterms:modified xsi:type="dcterms:W3CDTF">2013-03-17T14:55:20Z</dcterms:modified>
</cp:coreProperties>
</file>