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67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89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803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44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76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88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0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943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483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61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E89A-4FA3-45D6-A5E9-2E7474C21E61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F46B-5B36-4027-A676-D86DEB6F84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Výchova k občanství II. stupeň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r>
              <a:rPr lang="cs-CZ" sz="3200" b="1" dirty="0" smtClean="0">
                <a:latin typeface="+mn-lt"/>
              </a:rPr>
              <a:t>Občan a obec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VY_32_INOVACE_06_09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Obec, obec s rozšířenou působností, orgány obce, obecní volby</a:t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8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Občan a 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Jak může obecní samospráva ovlivnit život občana?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Jak může občan ovlivnit život své obce?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Za co je zastupitelstvo zodpovědné?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37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Obec s rozšířenou působností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Od 1. ledna 2003</a:t>
            </a:r>
          </a:p>
          <a:p>
            <a:r>
              <a:rPr lang="cs-CZ" dirty="0" smtClean="0"/>
              <a:t>Celkem asi 205 měst</a:t>
            </a:r>
          </a:p>
          <a:p>
            <a:r>
              <a:rPr lang="cs-CZ" dirty="0" smtClean="0"/>
              <a:t>Mezičlánek veřejné správy mezi kraji a obcemi</a:t>
            </a:r>
          </a:p>
          <a:p>
            <a:r>
              <a:rPr lang="cs-CZ" dirty="0" smtClean="0"/>
              <a:t>Vykonávají následující agendu:</a:t>
            </a:r>
          </a:p>
          <a:p>
            <a:pPr lvl="1"/>
            <a:r>
              <a:rPr lang="cs-CZ" dirty="0" smtClean="0"/>
              <a:t>Evidenci obyvatel</a:t>
            </a:r>
          </a:p>
          <a:p>
            <a:pPr lvl="1"/>
            <a:r>
              <a:rPr lang="cs-CZ" dirty="0" smtClean="0"/>
              <a:t>Vydávání cestovních a osobních dokladů, řidičských průkazů, technických průkazů</a:t>
            </a:r>
          </a:p>
          <a:p>
            <a:pPr lvl="1"/>
            <a:r>
              <a:rPr lang="cs-CZ" dirty="0" smtClean="0"/>
              <a:t>Evidenci motorových vozidel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41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1"/>
            <a:endParaRPr lang="cs-CZ" dirty="0" smtClean="0"/>
          </a:p>
          <a:p>
            <a:pPr lvl="1"/>
            <a:r>
              <a:rPr lang="cs-CZ" dirty="0" smtClean="0"/>
              <a:t>Živnostenské </a:t>
            </a:r>
            <a:r>
              <a:rPr lang="cs-CZ" dirty="0" smtClean="0"/>
              <a:t>oprávnění</a:t>
            </a:r>
          </a:p>
          <a:p>
            <a:pPr lvl="1"/>
            <a:r>
              <a:rPr lang="cs-CZ" dirty="0" smtClean="0"/>
              <a:t>Výplatu sociálních dávek</a:t>
            </a:r>
          </a:p>
          <a:p>
            <a:pPr lvl="1"/>
            <a:r>
              <a:rPr lang="cs-CZ" dirty="0" smtClean="0"/>
              <a:t>Sociálně – právní ochranu dětí</a:t>
            </a:r>
          </a:p>
          <a:p>
            <a:pPr lvl="1"/>
            <a:r>
              <a:rPr lang="cs-CZ" dirty="0" smtClean="0"/>
              <a:t>Péči o staré a zdravotně postižené</a:t>
            </a:r>
          </a:p>
          <a:p>
            <a:pPr lvl="1"/>
            <a:r>
              <a:rPr lang="cs-CZ" dirty="0" smtClean="0"/>
              <a:t>Vodoprávní řízení, odpadové hospodářství a ochranu životního prostředí</a:t>
            </a:r>
          </a:p>
          <a:p>
            <a:pPr lvl="1"/>
            <a:r>
              <a:rPr lang="cs-CZ" dirty="0" smtClean="0"/>
              <a:t>Státní správu lesů, myslivosti a rybářství</a:t>
            </a:r>
          </a:p>
          <a:p>
            <a:pPr lvl="1"/>
            <a:r>
              <a:rPr lang="cs-CZ" dirty="0" smtClean="0"/>
              <a:t>Dopravu a silniční hospodářství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479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Obec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Samospráva: správa vlastních záležitostí</a:t>
            </a:r>
          </a:p>
          <a:p>
            <a:r>
              <a:rPr lang="cs-CZ" dirty="0" smtClean="0"/>
              <a:t>Státní správa: realizace státní moci prostřednictvím městských a obecních úřadů</a:t>
            </a:r>
          </a:p>
          <a:p>
            <a:endParaRPr lang="cs-CZ" dirty="0"/>
          </a:p>
          <a:p>
            <a:r>
              <a:rPr lang="cs-CZ" dirty="0" smtClean="0"/>
              <a:t>Rada obce: </a:t>
            </a:r>
          </a:p>
          <a:p>
            <a:pPr lvl="1"/>
            <a:r>
              <a:rPr lang="cs-CZ" dirty="0" smtClean="0"/>
              <a:t>výkonný orgán obce v oblasti samosprávy</a:t>
            </a:r>
          </a:p>
          <a:p>
            <a:pPr lvl="1"/>
            <a:r>
              <a:rPr lang="cs-CZ" dirty="0" smtClean="0"/>
              <a:t>Zasedání je neveřejné, usnáší se většinou členů</a:t>
            </a:r>
          </a:p>
          <a:p>
            <a:pPr lvl="1"/>
            <a:r>
              <a:rPr lang="cs-CZ" dirty="0" smtClean="0"/>
              <a:t>Lichý počet členů</a:t>
            </a:r>
          </a:p>
          <a:p>
            <a:pPr lvl="1"/>
            <a:r>
              <a:rPr lang="cs-CZ" dirty="0" smtClean="0"/>
              <a:t>Obce do 15 členů zastupitelstva Radu nemají – její úkoly plní starosta obce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40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Zastupitelstvo obce</a:t>
            </a:r>
          </a:p>
          <a:p>
            <a:pPr lvl="1"/>
            <a:r>
              <a:rPr lang="cs-CZ" sz="3200" dirty="0" smtClean="0"/>
              <a:t>Sbor zástupců volený občany</a:t>
            </a:r>
          </a:p>
          <a:p>
            <a:pPr lvl="1"/>
            <a:r>
              <a:rPr lang="cs-CZ" sz="3200" dirty="0" smtClean="0"/>
              <a:t>Přijímá závazné normy v dané obci</a:t>
            </a:r>
          </a:p>
          <a:p>
            <a:pPr lvl="1"/>
            <a:r>
              <a:rPr lang="cs-CZ" sz="3200" dirty="0" smtClean="0"/>
              <a:t>Schvaluje program rozvoje obce</a:t>
            </a:r>
          </a:p>
          <a:p>
            <a:pPr lvl="1"/>
            <a:r>
              <a:rPr lang="cs-CZ" sz="3200" dirty="0" smtClean="0"/>
              <a:t>Schvaluje rozpočet obce</a:t>
            </a:r>
          </a:p>
          <a:p>
            <a:pPr lvl="1"/>
            <a:r>
              <a:rPr lang="cs-CZ" sz="3200" dirty="0" smtClean="0"/>
              <a:t>Volí starostu, místostarostu atp.</a:t>
            </a:r>
          </a:p>
          <a:p>
            <a:pPr lvl="1"/>
            <a:r>
              <a:rPr lang="cs-CZ" sz="3200" dirty="0" smtClean="0"/>
              <a:t>Navrhuje změny v katastru obce, územního plánu</a:t>
            </a:r>
          </a:p>
          <a:p>
            <a:pPr lvl="1"/>
            <a:r>
              <a:rPr lang="cs-CZ" sz="3200" dirty="0" smtClean="0"/>
              <a:t>Zřizuje a ruší obecní policii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13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Počet členů zastupitelstva je závislý na velikosti obce:</a:t>
            </a:r>
          </a:p>
          <a:p>
            <a:r>
              <a:rPr lang="cs-CZ" dirty="0" smtClean="0"/>
              <a:t>Do 500 obyvatel	- 5 - 12 členů</a:t>
            </a:r>
          </a:p>
          <a:p>
            <a:r>
              <a:rPr lang="cs-CZ" dirty="0" smtClean="0"/>
              <a:t>500 – 30000		- 7 - 15 členů</a:t>
            </a:r>
          </a:p>
          <a:p>
            <a:r>
              <a:rPr lang="cs-CZ" dirty="0" smtClean="0"/>
              <a:t>3000 – 10 000		- 11 – 25 členů</a:t>
            </a:r>
          </a:p>
          <a:p>
            <a:r>
              <a:rPr lang="cs-CZ" dirty="0" smtClean="0"/>
              <a:t>10 000 – 50 000	- 15 – 35 členů</a:t>
            </a:r>
          </a:p>
          <a:p>
            <a:r>
              <a:rPr lang="cs-CZ" dirty="0" smtClean="0"/>
              <a:t>50 000 – 150 000 	- 25 – 45 členů</a:t>
            </a:r>
          </a:p>
          <a:p>
            <a:r>
              <a:rPr lang="cs-CZ" dirty="0" smtClean="0"/>
              <a:t>Nad 150 000 		- 35 – 55 členů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2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Volby do obecního zastupitelstva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Každé 4 roky</a:t>
            </a:r>
          </a:p>
          <a:p>
            <a:r>
              <a:rPr lang="cs-CZ" dirty="0" smtClean="0"/>
              <a:t>Tajnost – volič odevzdá hlas takovým způsobem, aby nemohl být pozorován koho volil (plenta)</a:t>
            </a:r>
          </a:p>
          <a:p>
            <a:r>
              <a:rPr lang="cs-CZ" dirty="0" smtClean="0"/>
              <a:t>Všeobecnost – není vyloučena žádná skupina občanů, stejný přístup k volebnímu právu</a:t>
            </a:r>
          </a:p>
          <a:p>
            <a:r>
              <a:rPr lang="cs-CZ" dirty="0" smtClean="0"/>
              <a:t>Rovnost – každý hlas má stejnou váhu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99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Janošková D., Ondráčková M. Občanská výchova 8, učebnice pro základní školy a víceletá gymnázia, 1. vydání, </a:t>
            </a:r>
            <a:r>
              <a:rPr lang="cs-CZ" sz="2000" dirty="0" smtClean="0"/>
              <a:t>Plzeň: </a:t>
            </a:r>
            <a:r>
              <a:rPr lang="cs-CZ" sz="2000" dirty="0"/>
              <a:t>Nakladatelství Fraus 2005, ISBN 80-7238-393-0</a:t>
            </a:r>
          </a:p>
          <a:p>
            <a:endParaRPr lang="cs-CZ" sz="2000" dirty="0"/>
          </a:p>
          <a:p>
            <a:r>
              <a:rPr lang="cs-CZ" sz="2000" dirty="0"/>
              <a:t>Janošková D., Ondráčková M. Občanská výchova 8, příručka pro učitele pro základní školy a víceletá gymnázia, 1. vydání</a:t>
            </a:r>
            <a:r>
              <a:rPr lang="cs-CZ" sz="2000"/>
              <a:t>, </a:t>
            </a:r>
            <a:r>
              <a:rPr lang="cs-CZ" sz="2000" smtClean="0"/>
              <a:t>Plzeň: </a:t>
            </a:r>
            <a:r>
              <a:rPr lang="cs-CZ" sz="2000" dirty="0"/>
              <a:t>Nakladatelství Fraus 2005, ISBN 80-7238-394-9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90470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319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Základní škola a Mateřská škola, Šumná, okres Znojmo OP VK 1.4 75022320 Tematický celek: Výchova k občanství II. stupeň Název a číslo učebního materiálu Občan a obec VY_32_INOVACE_06_09 Tomáš Zezula  Anotace: Obec, obec s rozšířenou působností, orgány obce, obecní volby Metodika: prezentace slouží k předvedení na interaktivní tabuli</vt:lpstr>
      <vt:lpstr>Občan a obec</vt:lpstr>
      <vt:lpstr>Obec s rozšířenou působností</vt:lpstr>
      <vt:lpstr>Prezentace aplikace PowerPoint</vt:lpstr>
      <vt:lpstr>Obec</vt:lpstr>
      <vt:lpstr>Prezentace aplikace PowerPoint</vt:lpstr>
      <vt:lpstr>Prezentace aplikace PowerPoint</vt:lpstr>
      <vt:lpstr>Volby do obecního zastupitelstva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13</cp:revision>
  <dcterms:created xsi:type="dcterms:W3CDTF">2012-10-01T19:58:11Z</dcterms:created>
  <dcterms:modified xsi:type="dcterms:W3CDTF">2013-03-17T14:49:51Z</dcterms:modified>
</cp:coreProperties>
</file>