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1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6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880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83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6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49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899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30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67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57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76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CE761-1D72-4758-BBB1-4587E52D2A76}" type="datetimeFigureOut">
              <a:rPr lang="cs-CZ" smtClean="0"/>
              <a:t>17.3.2013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10D1E-42E4-419C-9D87-2DAC983C4C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1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Výchova k občanství II. stupeň</a:t>
            </a:r>
            <a:br>
              <a:rPr lang="cs-CZ" sz="28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700" b="1" dirty="0" smtClean="0">
                <a:latin typeface="+mn-lt"/>
              </a:rPr>
              <a:t>Stát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VY_32_INOVACE_06_08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Základní znaky státu, historické typy států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78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Stát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Stát je určitý útvar, který má:</a:t>
            </a:r>
          </a:p>
          <a:p>
            <a:r>
              <a:rPr lang="cs-CZ" dirty="0" smtClean="0"/>
              <a:t>obyvatelstvo</a:t>
            </a:r>
          </a:p>
          <a:p>
            <a:r>
              <a:rPr lang="cs-CZ" dirty="0" smtClean="0"/>
              <a:t>ohraničené území (hranice)</a:t>
            </a:r>
          </a:p>
          <a:p>
            <a:r>
              <a:rPr lang="cs-CZ" dirty="0" smtClean="0"/>
              <a:t>administrativní aparát</a:t>
            </a:r>
          </a:p>
          <a:p>
            <a:r>
              <a:rPr lang="cs-CZ" dirty="0" smtClean="0"/>
              <a:t>ozbrojenou moc</a:t>
            </a:r>
          </a:p>
          <a:p>
            <a:r>
              <a:rPr lang="cs-CZ" dirty="0" smtClean="0"/>
              <a:t>právní řád</a:t>
            </a:r>
          </a:p>
          <a:p>
            <a:r>
              <a:rPr lang="cs-CZ" dirty="0" smtClean="0"/>
              <a:t>suverenitu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825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Historické typy států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Stát otrokářský (teokracie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Orientální despocie (Egypt)</a:t>
            </a:r>
          </a:p>
          <a:p>
            <a:r>
              <a:rPr lang="cs-CZ" dirty="0" smtClean="0"/>
              <a:t>Antický městský stát (Athény, Sparta)</a:t>
            </a:r>
          </a:p>
          <a:p>
            <a:r>
              <a:rPr lang="cs-CZ" dirty="0" smtClean="0"/>
              <a:t>Otroci, otrokáři</a:t>
            </a:r>
          </a:p>
          <a:p>
            <a:r>
              <a:rPr lang="cs-CZ" dirty="0" smtClean="0"/>
              <a:t>Vládne tyran – despota nebo omezený okruh lidí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2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2. Stát feudální (monarchie)</a:t>
            </a:r>
          </a:p>
          <a:p>
            <a:pPr>
              <a:buFontTx/>
              <a:buChar char="-"/>
            </a:pPr>
            <a:r>
              <a:rPr lang="cs-CZ" dirty="0" smtClean="0"/>
              <a:t>šlechta, poddaní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Absolutní monarchie </a:t>
            </a:r>
          </a:p>
          <a:p>
            <a:pPr lvl="1"/>
            <a:r>
              <a:rPr lang="cs-CZ" dirty="0" smtClean="0"/>
              <a:t>Naprostá vláda jednoho člověka, doživotně</a:t>
            </a:r>
          </a:p>
          <a:p>
            <a:pPr lvl="1"/>
            <a:r>
              <a:rPr lang="cs-CZ" dirty="0" smtClean="0"/>
              <a:t>Stát jsem já – vydávám zákony, řídím stát, soudím</a:t>
            </a:r>
          </a:p>
          <a:p>
            <a:pPr lvl="1"/>
            <a:r>
              <a:rPr lang="cs-CZ" dirty="0" smtClean="0"/>
              <a:t>Francie – Ludvík XIV.</a:t>
            </a:r>
          </a:p>
          <a:p>
            <a:pPr marL="0" indent="0">
              <a:buNone/>
            </a:pPr>
            <a:r>
              <a:rPr lang="cs-CZ" dirty="0" smtClean="0"/>
              <a:t>b) Stavovská monarchie</a:t>
            </a:r>
          </a:p>
          <a:p>
            <a:pPr lvl="1"/>
            <a:r>
              <a:rPr lang="cs-CZ" dirty="0" smtClean="0"/>
              <a:t>Moc v rukou stavů</a:t>
            </a:r>
          </a:p>
          <a:p>
            <a:pPr lvl="1"/>
            <a:r>
              <a:rPr lang="cs-CZ" dirty="0" smtClean="0"/>
              <a:t>Stavy – duchovní, šlechtický, městský, selský</a:t>
            </a:r>
          </a:p>
          <a:p>
            <a:pPr lvl="1"/>
            <a:r>
              <a:rPr lang="cs-CZ" dirty="0" smtClean="0"/>
              <a:t>Panovník nemůže nic bez souhlasu stavů</a:t>
            </a:r>
          </a:p>
          <a:p>
            <a:pPr marL="3657600" lvl="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131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dirty="0" smtClean="0"/>
              <a:t>Stát demokratický</a:t>
            </a:r>
          </a:p>
          <a:p>
            <a:pPr lvl="1"/>
            <a:r>
              <a:rPr lang="cs-CZ" dirty="0" smtClean="0"/>
              <a:t>Demokracie – vláda lidu</a:t>
            </a:r>
          </a:p>
          <a:p>
            <a:pPr lvl="1"/>
            <a:r>
              <a:rPr lang="cs-CZ" dirty="0" smtClean="0"/>
              <a:t>Státní moc v rukou lidu, občanů</a:t>
            </a:r>
          </a:p>
          <a:p>
            <a:pPr lvl="1"/>
            <a:r>
              <a:rPr lang="cs-CZ" dirty="0" smtClean="0"/>
              <a:t>Lid vládne pomocí zákonů a zástupců, které si sám zvolí a stanoví</a:t>
            </a:r>
          </a:p>
          <a:p>
            <a:pPr lvl="1"/>
            <a:r>
              <a:rPr lang="cs-CZ" dirty="0" smtClean="0"/>
              <a:t>Spravedlivě uspořádaný stát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514350" indent="-514350">
              <a:buFont typeface="+mj-lt"/>
              <a:buAutoNum type="alphaLcParenR"/>
            </a:pPr>
            <a:r>
              <a:rPr lang="cs-CZ" dirty="0" smtClean="0"/>
              <a:t>Ústavní monarchie (konstituční)</a:t>
            </a:r>
          </a:p>
          <a:p>
            <a:pPr marL="857250" lvl="1" indent="-457200"/>
            <a:r>
              <a:rPr lang="cs-CZ" dirty="0" smtClean="0"/>
              <a:t>Moc v rukou občanů státu, král jen reprezentuje</a:t>
            </a:r>
          </a:p>
          <a:p>
            <a:pPr marL="857250" lvl="1" indent="-457200"/>
            <a:r>
              <a:rPr lang="cs-CZ" dirty="0" smtClean="0"/>
              <a:t>Dnes – Velká Británie, Nizozemí, Švédsko, Dánsko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95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lphaLcParenR" startAt="2"/>
            </a:pPr>
            <a:r>
              <a:rPr lang="cs-CZ" dirty="0" smtClean="0"/>
              <a:t>Republika</a:t>
            </a:r>
          </a:p>
          <a:p>
            <a:pPr marL="857250" lvl="1" indent="-457200"/>
            <a:r>
              <a:rPr lang="cs-CZ" dirty="0" smtClean="0"/>
              <a:t>Res publica – věc veřejná</a:t>
            </a:r>
          </a:p>
          <a:p>
            <a:pPr marL="857250" lvl="1" indent="-457200"/>
            <a:r>
              <a:rPr lang="cs-CZ" dirty="0" smtClean="0"/>
              <a:t>Nejvyšší představitel prezident, podle pravomocí prezidenta dělíme republiku na: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cs-CZ" dirty="0" smtClean="0"/>
              <a:t>Parlamentní	- největší pravomoc má parlament, omezená moc prezidenta</a:t>
            </a:r>
          </a:p>
          <a:p>
            <a:pPr marL="400050" lvl="1" indent="0">
              <a:buNone/>
            </a:pPr>
            <a:endParaRPr lang="cs-CZ" dirty="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cs-CZ" dirty="0" smtClean="0"/>
              <a:t>Prezidentská – prezident většinou volen přímo občany</a:t>
            </a:r>
          </a:p>
          <a:p>
            <a:pPr marL="400050" lvl="1" indent="0">
              <a:buNone/>
            </a:pPr>
            <a:r>
              <a:rPr lang="cs-CZ" dirty="0"/>
              <a:t>	</a:t>
            </a:r>
            <a:r>
              <a:rPr lang="cs-CZ" dirty="0" smtClean="0"/>
              <a:t>		- má právo veta vůči parlamentu</a:t>
            </a:r>
          </a:p>
        </p:txBody>
      </p:sp>
    </p:spTree>
    <p:extLst>
      <p:ext uri="{BB962C8B-B14F-4D97-AF65-F5344CB8AC3E}">
        <p14:creationId xmlns:p14="http://schemas.microsoft.com/office/powerpoint/2010/main" val="351916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dirty="0" smtClean="0"/>
              <a:t>Stát totalitní  (diktatura)</a:t>
            </a:r>
          </a:p>
          <a:p>
            <a:pPr marL="857250" lvl="1" indent="-457200"/>
            <a:r>
              <a:rPr lang="cs-CZ" dirty="0" smtClean="0"/>
              <a:t>Účast občanů na správě a řízení státu je omezena nebo znemožněna</a:t>
            </a:r>
          </a:p>
          <a:p>
            <a:pPr marL="857250" lvl="1" indent="-457200"/>
            <a:r>
              <a:rPr lang="cs-CZ" dirty="0" smtClean="0"/>
              <a:t>Fyzická likvidace odpůrců režimu</a:t>
            </a:r>
          </a:p>
          <a:p>
            <a:pPr marL="857250" lvl="1" indent="-457200"/>
            <a:r>
              <a:rPr lang="cs-CZ" dirty="0" smtClean="0"/>
              <a:t>Vláda jedné osoby nebo strany</a:t>
            </a:r>
          </a:p>
          <a:p>
            <a:pPr marL="857250" lvl="1" indent="-457200"/>
            <a:r>
              <a:rPr lang="cs-CZ" dirty="0" smtClean="0"/>
              <a:t>Potlačování lidských práv</a:t>
            </a:r>
          </a:p>
          <a:p>
            <a:pPr marL="857250" lvl="1" indent="-457200"/>
            <a:r>
              <a:rPr lang="cs-CZ" dirty="0" smtClean="0"/>
              <a:t>Hitler – nacistické Německo</a:t>
            </a:r>
          </a:p>
          <a:p>
            <a:pPr marL="857250" lvl="1" indent="-457200"/>
            <a:r>
              <a:rPr lang="cs-CZ" dirty="0" smtClean="0"/>
              <a:t>Stalin – Sovětský svaz</a:t>
            </a:r>
          </a:p>
          <a:p>
            <a:pPr marL="857250" lvl="1" indent="-457200"/>
            <a:r>
              <a:rPr lang="cs-CZ" dirty="0" smtClean="0"/>
              <a:t>Dnes – Severní Korea, Čína, Kuba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099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Janošková D., Ondráčková M. Občanská výchova 9, učebnice pro základní školy a víceletá gymnázia, 1. vydání, </a:t>
            </a:r>
            <a:r>
              <a:rPr lang="cs-CZ" sz="2000" dirty="0" smtClean="0"/>
              <a:t>Plzeň: </a:t>
            </a:r>
            <a:r>
              <a:rPr lang="cs-CZ" sz="2000" dirty="0"/>
              <a:t>Nakladatelství Fraus, 2006, ISBN 80-7238-528-3</a:t>
            </a:r>
          </a:p>
          <a:p>
            <a:endParaRPr lang="cs-CZ" sz="2000" dirty="0"/>
          </a:p>
          <a:p>
            <a:r>
              <a:rPr lang="cs-CZ" sz="2000" dirty="0"/>
              <a:t>Janošková D. Ondráčková M. Občanská výchova 9, příručka učitele pro základní školy a víceletá gymnázia, 1. vydání</a:t>
            </a:r>
            <a:r>
              <a:rPr lang="cs-CZ" sz="2000"/>
              <a:t>, </a:t>
            </a:r>
            <a:r>
              <a:rPr lang="cs-CZ" sz="2000" smtClean="0"/>
              <a:t>Plzeň: </a:t>
            </a:r>
            <a:r>
              <a:rPr lang="cs-CZ" sz="2000" dirty="0"/>
              <a:t>Nakladatelství Fraus, 2007, ISBN 978-80-7238-529-4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1318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301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Výchova k občanství II. stupeň Název a číslo učebního materiálu Stát VY_32_INOVACE_06_08 Tomáš Zezula  Anotace: Základní znaky státu, historické typy států Metodika: prezentace slouží k předvedení na interaktivní tabuli</vt:lpstr>
      <vt:lpstr>Stát</vt:lpstr>
      <vt:lpstr>Historické typy států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12</cp:revision>
  <dcterms:created xsi:type="dcterms:W3CDTF">2012-09-18T06:16:28Z</dcterms:created>
  <dcterms:modified xsi:type="dcterms:W3CDTF">2013-03-17T14:47:56Z</dcterms:modified>
</cp:coreProperties>
</file>