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957FB-E5FD-42E1-A50A-38BC7C2E56B3}" type="datetimeFigureOut">
              <a:rPr lang="cs-CZ" smtClean="0"/>
              <a:t>11.2.2013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1740-36DA-4D0A-96B4-6017253A3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9311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957FB-E5FD-42E1-A50A-38BC7C2E56B3}" type="datetimeFigureOut">
              <a:rPr lang="cs-CZ" smtClean="0"/>
              <a:t>11.2.2013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1740-36DA-4D0A-96B4-6017253A3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595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957FB-E5FD-42E1-A50A-38BC7C2E56B3}" type="datetimeFigureOut">
              <a:rPr lang="cs-CZ" smtClean="0"/>
              <a:t>11.2.2013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1740-36DA-4D0A-96B4-6017253A3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648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957FB-E5FD-42E1-A50A-38BC7C2E56B3}" type="datetimeFigureOut">
              <a:rPr lang="cs-CZ" smtClean="0"/>
              <a:t>11.2.2013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1740-36DA-4D0A-96B4-6017253A3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21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957FB-E5FD-42E1-A50A-38BC7C2E56B3}" type="datetimeFigureOut">
              <a:rPr lang="cs-CZ" smtClean="0"/>
              <a:t>11.2.2013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1740-36DA-4D0A-96B4-6017253A3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62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957FB-E5FD-42E1-A50A-38BC7C2E56B3}" type="datetimeFigureOut">
              <a:rPr lang="cs-CZ" smtClean="0"/>
              <a:t>11.2.2013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1740-36DA-4D0A-96B4-6017253A3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5939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957FB-E5FD-42E1-A50A-38BC7C2E56B3}" type="datetimeFigureOut">
              <a:rPr lang="cs-CZ" smtClean="0"/>
              <a:t>11.2.2013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1740-36DA-4D0A-96B4-6017253A3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77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957FB-E5FD-42E1-A50A-38BC7C2E56B3}" type="datetimeFigureOut">
              <a:rPr lang="cs-CZ" smtClean="0"/>
              <a:t>11.2.2013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1740-36DA-4D0A-96B4-6017253A3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954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957FB-E5FD-42E1-A50A-38BC7C2E56B3}" type="datetimeFigureOut">
              <a:rPr lang="cs-CZ" smtClean="0"/>
              <a:t>11.2.2013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1740-36DA-4D0A-96B4-6017253A3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988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957FB-E5FD-42E1-A50A-38BC7C2E56B3}" type="datetimeFigureOut">
              <a:rPr lang="cs-CZ" smtClean="0"/>
              <a:t>11.2.2013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1740-36DA-4D0A-96B4-6017253A3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053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957FB-E5FD-42E1-A50A-38BC7C2E56B3}" type="datetimeFigureOut">
              <a:rPr lang="cs-CZ" smtClean="0"/>
              <a:t>11.2.2013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1740-36DA-4D0A-96B4-6017253A3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634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957FB-E5FD-42E1-A50A-38BC7C2E56B3}" type="datetimeFigureOut">
              <a:rPr lang="cs-CZ" smtClean="0"/>
              <a:t>11.2.2013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91740-36DA-4D0A-96B4-6017253A3F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989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Šumná,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75022320</a:t>
            </a:r>
            <a:br>
              <a:rPr lang="cs-CZ" sz="24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Tematický celek: Výchova k občanství II. stupeň</a:t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Nato</a:t>
            </a:r>
            <a:r>
              <a:rPr lang="cs-CZ" sz="2000" b="1" dirty="0" smtClean="0">
                <a:latin typeface="+mn-lt"/>
              </a:rPr>
              <a:t/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VY_32_INOVACE_06_04</a:t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Tomáš Zezula</a:t>
            </a:r>
            <a:r>
              <a:rPr lang="cs-CZ" sz="2000" b="1" i="1" dirty="0" smtClean="0"/>
              <a:t/>
            </a:r>
            <a:br>
              <a:rPr lang="cs-CZ" sz="2000" b="1" i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Anotace: Nato: účel, vznik, členské státy, vojenská a politická struktura </a:t>
            </a:r>
            <a:br>
              <a:rPr lang="cs-CZ" sz="2400" b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681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Severoatlantická aliance</a:t>
            </a:r>
            <a:br>
              <a:rPr lang="cs-CZ" dirty="0" smtClean="0"/>
            </a:br>
            <a:r>
              <a:rPr lang="cs-CZ" dirty="0" smtClean="0"/>
              <a:t>(NATO)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err="1" smtClean="0"/>
              <a:t>North</a:t>
            </a:r>
            <a:r>
              <a:rPr lang="cs-CZ" dirty="0" smtClean="0"/>
              <a:t> </a:t>
            </a:r>
            <a:r>
              <a:rPr lang="cs-CZ" dirty="0" err="1" smtClean="0"/>
              <a:t>Atlantic</a:t>
            </a:r>
            <a:r>
              <a:rPr lang="cs-CZ" dirty="0" smtClean="0"/>
              <a:t> </a:t>
            </a:r>
            <a:r>
              <a:rPr lang="cs-CZ" dirty="0" err="1" smtClean="0"/>
              <a:t>Treaty</a:t>
            </a:r>
            <a:r>
              <a:rPr lang="cs-CZ" dirty="0" smtClean="0"/>
              <a:t> </a:t>
            </a:r>
            <a:r>
              <a:rPr lang="cs-CZ" dirty="0" err="1" smtClean="0"/>
              <a:t>Organisation</a:t>
            </a:r>
            <a:endParaRPr lang="cs-CZ" dirty="0" smtClean="0"/>
          </a:p>
          <a:p>
            <a:r>
              <a:rPr lang="cs-CZ" dirty="0" smtClean="0"/>
              <a:t>v současnosti sdruženo 28 zemí</a:t>
            </a:r>
          </a:p>
          <a:p>
            <a:r>
              <a:rPr lang="cs-CZ" dirty="0" smtClean="0"/>
              <a:t>základem fungování je Severoatlantická smlouva ze 4. dubna 1949</a:t>
            </a:r>
          </a:p>
          <a:p>
            <a:r>
              <a:rPr lang="cs-CZ" dirty="0" smtClean="0"/>
              <a:t>zakládající státy: USA, Kanada, Velká Británie, Francie, Portugalsko, Belgie, Lucembursko, Nizozemí, Dánsko, Norsko, Itálie, Island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502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00"/>
          </a:solidFill>
        </p:spPr>
        <p:txBody>
          <a:bodyPr/>
          <a:lstStyle/>
          <a:p>
            <a:r>
              <a:rPr lang="cs-CZ" dirty="0" smtClean="0"/>
              <a:t>Účel NATO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Účelem je dohoda o kolektivní obraně v případě napadení.</a:t>
            </a:r>
            <a:endParaRPr lang="cs-CZ" dirty="0"/>
          </a:p>
          <a:p>
            <a:r>
              <a:rPr lang="cs-CZ" dirty="0" smtClean="0"/>
              <a:t>Ozbrojený útok proti jedné smluvní straně nebo více z nich bude považován na útok proti všem</a:t>
            </a:r>
          </a:p>
          <a:p>
            <a:r>
              <a:rPr lang="cs-CZ" dirty="0" smtClean="0"/>
              <a:t>Pak podniká obrannou akci, včetně použití vojenské síly s cílem udržet bezpečnost v severoatlantické oblasti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924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00"/>
          </a:solidFill>
        </p:spPr>
        <p:txBody>
          <a:bodyPr/>
          <a:lstStyle/>
          <a:p>
            <a:r>
              <a:rPr lang="cs-CZ" dirty="0" smtClean="0"/>
              <a:t>Členské státy NATO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od 4.4.1949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Belgie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Kanada 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Dánsko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Francie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Island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Itálie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Lucembursko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Nizozemsko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Norsko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Portugalsko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Velká Británie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USA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Od 18.2.1952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Řecko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Turecko</a:t>
            </a:r>
          </a:p>
          <a:p>
            <a:pPr>
              <a:buFont typeface="Wingdings" pitchFamily="2" charset="2"/>
              <a:buChar char="Ø"/>
            </a:pPr>
            <a:endParaRPr lang="cs-CZ" sz="2400" dirty="0"/>
          </a:p>
          <a:p>
            <a:r>
              <a:rPr lang="cs-CZ" sz="2400" dirty="0" smtClean="0"/>
              <a:t>Od 9.5.1952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Západní Německo</a:t>
            </a:r>
          </a:p>
          <a:p>
            <a:pPr>
              <a:buFont typeface="Wingdings" pitchFamily="2" charset="2"/>
              <a:buChar char="Ø"/>
            </a:pPr>
            <a:endParaRPr lang="cs-CZ" sz="2400" dirty="0"/>
          </a:p>
          <a:p>
            <a:r>
              <a:rPr lang="cs-CZ" sz="2400" dirty="0" smtClean="0"/>
              <a:t>Od 30.5.1982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Španělsko</a:t>
            </a:r>
          </a:p>
          <a:p>
            <a:pPr>
              <a:buFont typeface="Wingdings" pitchFamily="2" charset="2"/>
              <a:buChar char="Ø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1542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uiExpan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76064"/>
          </a:xfrm>
          <a:solidFill>
            <a:srgbClr val="00FF00"/>
          </a:solidFill>
        </p:spPr>
        <p:txBody>
          <a:bodyPr>
            <a:noAutofit/>
          </a:bodyPr>
          <a:lstStyle/>
          <a:p>
            <a:r>
              <a:rPr lang="cs-CZ" sz="3200" dirty="0" smtClean="0"/>
              <a:t>Členské země - pokračování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764704"/>
            <a:ext cx="4038600" cy="536145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sz="2400" dirty="0" smtClean="0"/>
              <a:t>Od 12.3.1999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Česká Republika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Maďarsko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Polsko</a:t>
            </a:r>
          </a:p>
          <a:p>
            <a:pPr>
              <a:buFont typeface="Wingdings" pitchFamily="2" charset="2"/>
              <a:buChar char="Ø"/>
            </a:pPr>
            <a:endParaRPr lang="cs-CZ" sz="2400" dirty="0"/>
          </a:p>
          <a:p>
            <a:r>
              <a:rPr lang="cs-CZ" sz="2400" dirty="0" smtClean="0"/>
              <a:t>Od 29.3.2004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Bulharsko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Estonsko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Lotyšsko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Litva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Rumunsko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Slovensko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Slovinsko</a:t>
            </a:r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836712"/>
            <a:ext cx="4038600" cy="528945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sz="2400" dirty="0" smtClean="0"/>
              <a:t>Od 1.4.2009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Albánie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Chorvatsko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54283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00"/>
          </a:solidFill>
        </p:spPr>
        <p:txBody>
          <a:bodyPr/>
          <a:lstStyle/>
          <a:p>
            <a:r>
              <a:rPr lang="cs-CZ" dirty="0" smtClean="0"/>
              <a:t>Politická struktura NATO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1) Rada Nato	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nejvyšší orgán aliance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zástupci zemí se schází jednou týdně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 2x za rok jednání na úrovni předsedů vlád a ministrů zahraničí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 rozhodnutí musejí být přijata jednomyslně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800" dirty="0" smtClean="0"/>
              <a:t>2) Generální tajemník Nato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Nejvyšší politický představitel Nato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Od 2009 </a:t>
            </a:r>
            <a:r>
              <a:rPr lang="cs-CZ" sz="2400" dirty="0" err="1" smtClean="0"/>
              <a:t>Anders</a:t>
            </a:r>
            <a:r>
              <a:rPr lang="cs-CZ" sz="2400" dirty="0" smtClean="0"/>
              <a:t> </a:t>
            </a:r>
            <a:r>
              <a:rPr lang="cs-CZ" sz="2400" dirty="0" err="1" smtClean="0"/>
              <a:t>Fogh</a:t>
            </a:r>
            <a:r>
              <a:rPr lang="cs-CZ" sz="2400" dirty="0" smtClean="0"/>
              <a:t> </a:t>
            </a:r>
            <a:r>
              <a:rPr lang="cs-CZ" sz="2400" dirty="0" err="1" smtClean="0"/>
              <a:t>Rasmussen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7544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800" dirty="0" smtClean="0"/>
              <a:t>3) Výbor pro plánování obrany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/>
              <a:t>Koordinuje vojenské plánování členských států</a:t>
            </a:r>
          </a:p>
          <a:p>
            <a:pPr>
              <a:buFont typeface="Wingdings" pitchFamily="2" charset="2"/>
              <a:buChar char="§"/>
            </a:pP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4) Skupina pro jaderné plánování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/>
              <a:t>Plánování obrany v oblasti jaderných zbraní</a:t>
            </a:r>
          </a:p>
          <a:p>
            <a:pPr>
              <a:buFont typeface="Wingdings" pitchFamily="2" charset="2"/>
              <a:buChar char="§"/>
            </a:pP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5) Hlavní výbory NATO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/>
              <a:t>Řeší specifické úkoly v politické, vojenské a ekonomické oblasti (27 skupin)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6) Mezinárodní sekretariát  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/>
              <a:t>řeší politické záležitosti, obranu, infrastrukturu, logistiku, vědu, životní prostředí a finance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556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00"/>
          </a:solidFill>
        </p:spPr>
        <p:txBody>
          <a:bodyPr/>
          <a:lstStyle/>
          <a:p>
            <a:r>
              <a:rPr lang="cs-CZ" dirty="0" smtClean="0"/>
              <a:t>Vojenská struktura NATO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cs-CZ" dirty="0" smtClean="0"/>
              <a:t>Vojenský výbor Nato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Je nejvyšším vojenským orgánem Aliance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Je složen z náčelníků generálních štábů armád členských zemí 	(za ČR Vlastimil Picek)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2) Mezinárodní vojenský štáb</a:t>
            </a:r>
          </a:p>
          <a:p>
            <a:pPr>
              <a:buFont typeface="Wingdings" pitchFamily="2" charset="2"/>
              <a:buChar char="§"/>
            </a:pPr>
            <a:r>
              <a:rPr lang="cs-CZ" sz="2600" dirty="0" smtClean="0"/>
              <a:t>Pomocný orgán využívaný Vojenským výborem při řešení vojenských otázek</a:t>
            </a:r>
          </a:p>
          <a:p>
            <a:pPr>
              <a:buFont typeface="Wingdings" pitchFamily="2" charset="2"/>
              <a:buChar char="§"/>
            </a:pPr>
            <a:endParaRPr lang="cs-CZ" sz="2400" dirty="0"/>
          </a:p>
          <a:p>
            <a:pPr marL="0" indent="0">
              <a:buNone/>
            </a:pPr>
            <a:r>
              <a:rPr lang="cs-CZ" dirty="0" smtClean="0"/>
              <a:t>3) Integrovaná vojenská struktura Nato</a:t>
            </a:r>
          </a:p>
          <a:p>
            <a:pPr>
              <a:buFont typeface="Wingdings" pitchFamily="2" charset="2"/>
              <a:buChar char="§"/>
            </a:pPr>
            <a:r>
              <a:rPr lang="cs-CZ" sz="2600" dirty="0" smtClean="0"/>
              <a:t>Základna na obranu členských zemí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60439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Zdroje:</a:t>
            </a:r>
          </a:p>
          <a:p>
            <a:r>
              <a:rPr lang="cs-CZ" sz="2000" dirty="0"/>
              <a:t>Hrachovcová M., kolektiv autorů, Občanská výchova pro 9. ročník ZŠ a víceletá gymnázia, 1. vydání, Olomouc, Nakladatelství Olomouc, 2003, ISBN 80-7182-093-8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14716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276</Words>
  <Application>Microsoft Office PowerPoint</Application>
  <PresentationFormat>Předvádění na obrazovce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Základní škola a Mateřská škola, Šumná, okres Znojmo OP VK 1.4 75022320 Tematický celek: Výchova k občanství II. stupeň Název a číslo učebního materiálu Nato VY_32_INOVACE_06_04 Tomáš Zezula  Anotace: Nato: účel, vznik, členské státy, vojenská a politická struktura  Metodika: prezentace slouží k předvedení na interaktivní tabuli</vt:lpstr>
      <vt:lpstr>Severoatlantická aliance (NATO)</vt:lpstr>
      <vt:lpstr>Účel NATO</vt:lpstr>
      <vt:lpstr>Členské státy NATO</vt:lpstr>
      <vt:lpstr>Členské země - pokračování</vt:lpstr>
      <vt:lpstr>Politická struktura NATO</vt:lpstr>
      <vt:lpstr> </vt:lpstr>
      <vt:lpstr>Vojenská struktura NATO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Zezula</dc:creator>
  <cp:lastModifiedBy>Tomáš Zezula</cp:lastModifiedBy>
  <cp:revision>16</cp:revision>
  <dcterms:created xsi:type="dcterms:W3CDTF">2012-03-15T08:59:25Z</dcterms:created>
  <dcterms:modified xsi:type="dcterms:W3CDTF">2013-02-11T09:18:07Z</dcterms:modified>
</cp:coreProperties>
</file>