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82" r:id="rId3"/>
    <p:sldId id="272" r:id="rId4"/>
    <p:sldId id="257" r:id="rId5"/>
    <p:sldId id="258" r:id="rId6"/>
    <p:sldId id="276" r:id="rId7"/>
    <p:sldId id="274" r:id="rId8"/>
    <p:sldId id="262" r:id="rId9"/>
    <p:sldId id="260" r:id="rId10"/>
    <p:sldId id="259" r:id="rId11"/>
    <p:sldId id="264" r:id="rId12"/>
    <p:sldId id="265" r:id="rId13"/>
    <p:sldId id="277" r:id="rId14"/>
    <p:sldId id="266" r:id="rId15"/>
    <p:sldId id="267" r:id="rId16"/>
    <p:sldId id="268" r:id="rId17"/>
    <p:sldId id="278" r:id="rId18"/>
    <p:sldId id="279" r:id="rId19"/>
    <p:sldId id="280" r:id="rId20"/>
    <p:sldId id="281" r:id="rId21"/>
    <p:sldId id="283" r:id="rId22"/>
    <p:sldId id="28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33" autoAdjust="0"/>
  </p:normalViewPr>
  <p:slideViewPr>
    <p:cSldViewPr>
      <p:cViewPr>
        <p:scale>
          <a:sx n="90" d="100"/>
          <a:sy n="90" d="100"/>
        </p:scale>
        <p:origin x="-594" y="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EDC0-E9B5-497E-ABB0-74CE4D481876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CE57-2F32-40A7-84C8-0A5D32EDC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bubble.com/people/ozczecho/works/84129-uluru-and-a-kangaroo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redbubble.com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people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ozczecho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works</a:t>
            </a:r>
            <a:r>
              <a:rPr lang="cs-CZ" dirty="0" smtClean="0">
                <a:hlinkClick r:id="rId3"/>
              </a:rPr>
              <a:t>/84129-</a:t>
            </a:r>
            <a:r>
              <a:rPr lang="cs-CZ" dirty="0" err="1" smtClean="0">
                <a:hlinkClick r:id="rId3"/>
              </a:rPr>
              <a:t>uluru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and</a:t>
            </a:r>
            <a:r>
              <a:rPr lang="cs-CZ" dirty="0" smtClean="0">
                <a:hlinkClick r:id="rId3"/>
              </a:rPr>
              <a:t>-a-</a:t>
            </a:r>
            <a:r>
              <a:rPr lang="cs-CZ" dirty="0" err="1" smtClean="0">
                <a:hlinkClick r:id="rId3"/>
              </a:rPr>
              <a:t>kangaroo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http://australianmuseum.net.au/image/Middle-Creek-Goonoowigall-State-Conservation-Area/</a:t>
            </a:r>
            <a:endParaRPr lang="cs-CZ" dirty="0" smtClean="0"/>
          </a:p>
          <a:p>
            <a:r>
              <a:rPr lang="en-US" dirty="0" smtClean="0"/>
              <a:t>http://www.geocaching.com/seek/cache_details.aspx?guid=11c5d3e7-c1b0-4db9-834b-0f3d48643212</a:t>
            </a:r>
          </a:p>
          <a:p>
            <a:r>
              <a:rPr lang="en-US" dirty="0" smtClean="0"/>
              <a:t>http://www.greenfudge.org/2010/08/20/climate-change-the-plight-of-australia%E2%80%99s-murray-darling-basin/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http://cs.wikipedia.org/wiki/Blahovi%C4%8Dn%C3%ADk</a:t>
            </a:r>
          </a:p>
          <a:p>
            <a:r>
              <a:rPr lang="en-US" dirty="0" smtClean="0"/>
              <a:t>http://blogplnyzvirat.blog.cz/1008/koala-na-matcinych-ramenou</a:t>
            </a:r>
          </a:p>
          <a:p>
            <a:r>
              <a:rPr lang="en-US" dirty="0" smtClean="0"/>
              <a:t>http://mappery.com/map-of/Great-Barrier-Reef-Basin-Map</a:t>
            </a:r>
          </a:p>
          <a:p>
            <a:r>
              <a:rPr lang="en-US" dirty="0" smtClean="0"/>
              <a:t>http://www.happytellus.com/the-great-barrier-reef/australia</a:t>
            </a:r>
          </a:p>
          <a:p>
            <a:r>
              <a:rPr lang="en-US" dirty="0" smtClean="0"/>
              <a:t>http://www.zviraatka.estranky.cz/clanky/australska-zvirata/klokan-rudy.html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http://www.cestomila.cz/clanky/continent/5-australie-a-oceanie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http://www.szs-pi.cz/downloads/index.php?path=Studenti%2Fzem%ECpis+-+1.B%2Fmapy/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7931-515E-4BF6-B538-D1DC28921599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australianmuseum.net.au/image/Middle-Creek-Goonoowigall-State-Conservation-Area/" TargetMode="External"/><Relationship Id="rId13" Type="http://schemas.openxmlformats.org/officeDocument/2006/relationships/hyperlink" Target="http://www.happytellus.com/the-great-barrier-reef/australia%3e%5bcit.6.10.2012" TargetMode="External"/><Relationship Id="rId3" Type="http://schemas.openxmlformats.org/officeDocument/2006/relationships/hyperlink" Target="http://www.glassschool.cz/" TargetMode="External"/><Relationship Id="rId7" Type="http://schemas.openxmlformats.org/officeDocument/2006/relationships/hyperlink" Target="http://www.geocaching.com/seek/cache_details.aspx?guid=11c5d3e7-c1b0-4db9-834b-0f3d48643212" TargetMode="External"/><Relationship Id="rId12" Type="http://schemas.openxmlformats.org/officeDocument/2006/relationships/hyperlink" Target="http://mappery.com/map-of/Great-Barrier-Reef-Basin-Map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www.safilm.com.au/Location/Showcase.aspx?p=88&amp;tid=1&amp;cat=1&amp;img=11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szs-pi.cz/downloads/index.php?path=Studenti/zem%ECpis+-+1.B/mapy/%3e%5bcit.6.10.2012" TargetMode="External"/><Relationship Id="rId11" Type="http://schemas.openxmlformats.org/officeDocument/2006/relationships/hyperlink" Target="http://blogplnyzvirat.blog.cz/1008/koala-na-matcinych-ramenou" TargetMode="External"/><Relationship Id="rId5" Type="http://schemas.openxmlformats.org/officeDocument/2006/relationships/hyperlink" Target="http://www.cestomila.cz/clanky/continent/5-australie-a-oceanie" TargetMode="External"/><Relationship Id="rId15" Type="http://schemas.openxmlformats.org/officeDocument/2006/relationships/hyperlink" Target="http://www.australiantraveller.com/images/galleries/3843/031arnhem03.jpg" TargetMode="External"/><Relationship Id="rId10" Type="http://schemas.openxmlformats.org/officeDocument/2006/relationships/hyperlink" Target="http://cs.wikipedia.org/wiki/Blahovi%C4%8Dn%C3%ADk" TargetMode="External"/><Relationship Id="rId4" Type="http://schemas.openxmlformats.org/officeDocument/2006/relationships/hyperlink" Target="http://www.redbubble.com/people/ozczecho/works/84129-uluru-and-a-kangaroo" TargetMode="External"/><Relationship Id="rId9" Type="http://schemas.openxmlformats.org/officeDocument/2006/relationships/hyperlink" Target="http://www.greenfudge.org/2010/08/20/climate-change-the-plight-of-australia%E2%80%99s-murray-darling-basin/" TargetMode="External"/><Relationship Id="rId14" Type="http://schemas.openxmlformats.org/officeDocument/2006/relationships/hyperlink" Target="http://www.zviraatka.estranky.cz/clanky/australska-zvirata/klokan-rud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ANOTACE: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Prezentace s výkladem, která je doprovodným materiálem při výuce tématu </a:t>
            </a:r>
            <a:r>
              <a:rPr lang="cs-CZ" sz="1100" dirty="0" err="1" smtClean="0">
                <a:solidFill>
                  <a:srgbClr val="000000"/>
                </a:solidFill>
              </a:rPr>
              <a:t>Fyzickogeografická</a:t>
            </a:r>
            <a:r>
              <a:rPr lang="cs-CZ" sz="1100" dirty="0" smtClean="0">
                <a:solidFill>
                  <a:srgbClr val="000000"/>
                </a:solidFill>
              </a:rPr>
              <a:t> charakteristika Austrálie a Oceánie. Výklad je </a:t>
            </a:r>
            <a:r>
              <a:rPr lang="cs-CZ" sz="1100" dirty="0" smtClean="0">
                <a:solidFill>
                  <a:srgbClr val="000000"/>
                </a:solidFill>
              </a:rPr>
              <a:t>doplněn </a:t>
            </a:r>
            <a:r>
              <a:rPr lang="cs-CZ" sz="1100" dirty="0" smtClean="0">
                <a:solidFill>
                  <a:srgbClr val="000000"/>
                </a:solidFill>
              </a:rPr>
              <a:t>prací se slepou </a:t>
            </a:r>
            <a:r>
              <a:rPr lang="cs-CZ" sz="1100" dirty="0" smtClean="0">
                <a:solidFill>
                  <a:srgbClr val="000000"/>
                </a:solidFill>
              </a:rPr>
              <a:t>mapou.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4789951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KLÍČOVÁ SLOVA: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Austrálie, Oceánie, </a:t>
            </a:r>
            <a:r>
              <a:rPr lang="cs-CZ" sz="1100" dirty="0" smtClean="0">
                <a:solidFill>
                  <a:srgbClr val="000000"/>
                </a:solidFill>
              </a:rPr>
              <a:t>p</a:t>
            </a:r>
            <a:r>
              <a:rPr lang="cs-CZ" sz="1100" dirty="0" smtClean="0">
                <a:solidFill>
                  <a:srgbClr val="000000"/>
                </a:solidFill>
              </a:rPr>
              <a:t>oloha, </a:t>
            </a:r>
            <a:r>
              <a:rPr lang="cs-CZ" sz="1100" dirty="0" smtClean="0">
                <a:solidFill>
                  <a:srgbClr val="000000"/>
                </a:solidFill>
              </a:rPr>
              <a:t>rozloha, povrch, podnebí, vodstvo, rostlinstvo a živočišstvo, historické souvislosti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Austrálie a Oceánie - FG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</a:rPr>
              <a:t>VY-32-INOVACE-</a:t>
            </a:r>
            <a:r>
              <a:rPr lang="cs-CZ" sz="3200" b="1" dirty="0" smtClean="0"/>
              <a:t>ZEM-210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Vodstvo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vlivem nedostatku srážek je říční síť nedokonale vyvinuta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přes 50% australské pevniny zaujímají bezodtoké oblasti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typickým jevem jsou občasné tekoucí řeky, tzv. </a:t>
            </a:r>
            <a:r>
              <a:rPr lang="cs-CZ" b="1" dirty="0" err="1" smtClean="0"/>
              <a:t>creeky</a:t>
            </a:r>
            <a:r>
              <a:rPr lang="cs-CZ" b="1" dirty="0" smtClean="0"/>
              <a:t>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nejdelší řeka: Murray - s přítokem </a:t>
            </a:r>
            <a:r>
              <a:rPr lang="cs-CZ" dirty="0" err="1" smtClean="0"/>
              <a:t>Darling</a:t>
            </a:r>
            <a:r>
              <a:rPr lang="cs-CZ" dirty="0" smtClean="0"/>
              <a:t> (3 500km)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největší jezero: </a:t>
            </a:r>
            <a:r>
              <a:rPr lang="cs-CZ" dirty="0" err="1" smtClean="0"/>
              <a:t>Eyreovo</a:t>
            </a:r>
            <a:r>
              <a:rPr lang="cs-CZ" dirty="0" smtClean="0"/>
              <a:t> (9,5 tis. km²)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velké zásoby podzemní vody v Austrálii (artézské studně)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Nadpis 8"/>
          <p:cNvSpPr txBox="1">
            <a:spLocks/>
          </p:cNvSpPr>
          <p:nvPr/>
        </p:nvSpPr>
        <p:spPr>
          <a:xfrm>
            <a:off x="5868144" y="6245696"/>
            <a:ext cx="2736304" cy="3516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b="1" dirty="0" smtClean="0"/>
              <a:t>Obr. 3  Podnebí a vodstvo</a:t>
            </a:r>
            <a:endParaRPr lang="en-US" sz="1600" b="1" dirty="0"/>
          </a:p>
        </p:txBody>
      </p:sp>
      <p:pic>
        <p:nvPicPr>
          <p:cNvPr id="8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764704"/>
            <a:ext cx="7286625" cy="535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0648"/>
            <a:ext cx="678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212976"/>
            <a:ext cx="42481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219028"/>
            <a:ext cx="32861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408712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Rostlinstvo a živočišstvo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Rostlinstvo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svérázný charakter je výsledkem dlouhodobé izolace kontinentu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75% druhů má endemický charakter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flóra Austrálie tvoří samostatnou vegetační oblast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rostlinné formace od S k J: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tropický deštný les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savana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polopouštní a pouštní formace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subtropické lesy (JV a Tasmánie)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flóra Oceánie náleží k paleotropické oblasti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převládají palmy a také tropické deštné lesy (např. Nová Guinea)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nejvíce druhů má Melanésie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směrem k V se druhová skladba stává chudší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Živočišstvo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kontinent představuje samostatnou australskou oblast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fauna chudá a velmi odlišná od ostatních kontinentů - přerušení „pevninského mostu“ mezi Austrálií a Asii od druhohor znemožnilo příchod vyšších savců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85% endemických druhů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ještě starobylejší faunu než Austrálie má Nový Zéland - chybí vačnatci a ptakořitní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0648"/>
            <a:ext cx="31718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60648"/>
            <a:ext cx="25050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259410"/>
            <a:ext cx="33909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501008"/>
            <a:ext cx="2486763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604220"/>
            <a:ext cx="21050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408712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Historie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50 000 př. n. l. - patrně příchod prvních lidí na Novou Guineu z JV Asie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starověk - postupné osídlování australského kontinentu, Melanésie a Mikronésie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středověk - osídlení Havajských ostrovů a Nového Zélandu Polynésany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1520 - F. </a:t>
            </a:r>
            <a:r>
              <a:rPr lang="cs-CZ" dirty="0" err="1" smtClean="0"/>
              <a:t>Magalhaes</a:t>
            </a:r>
            <a:r>
              <a:rPr lang="cs-CZ" dirty="0" smtClean="0"/>
              <a:t> proplouvá Tichým oceánem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16. stol. - Portugalci a Španělé objevují Novou Guineu, Karolíny, Marshallovy a Šalamounovy ostrovy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17. stol. - Holanďané (</a:t>
            </a:r>
            <a:r>
              <a:rPr lang="cs-CZ" dirty="0" err="1" smtClean="0"/>
              <a:t>Jansz</a:t>
            </a:r>
            <a:r>
              <a:rPr lang="cs-CZ" dirty="0" smtClean="0"/>
              <a:t>, </a:t>
            </a:r>
            <a:r>
              <a:rPr lang="cs-CZ" dirty="0" err="1" smtClean="0"/>
              <a:t>Tasman</a:t>
            </a:r>
            <a:r>
              <a:rPr lang="cs-CZ" dirty="0" smtClean="0"/>
              <a:t>) objevují Austrálii, Tasmánii, Nový Zéland a Fidži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1769 - Angličan J. </a:t>
            </a:r>
            <a:r>
              <a:rPr lang="cs-CZ" dirty="0" err="1" smtClean="0"/>
              <a:t>Cook</a:t>
            </a:r>
            <a:r>
              <a:rPr lang="cs-CZ" dirty="0" smtClean="0"/>
              <a:t> přistává na V pobřeží Austrálie - britská kolonie Nový Jižní Wales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1788 - založena britská trestanecká kolonie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19. století - kolonialismus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britské kolonie: Nový Zéland, Fidži, část Nové Guineje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francouzské kolonie: Tahiti a Nová Kaledonie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německé kolonie: část Nové Guineje, Karolíny, Mariany, část Samoi (spolu s USA)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1901 - spojením australských kolonií vzniká Australský svaz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1907 - Nový Zéland prohlášen britským dominiem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2. světová válka - </a:t>
            </a:r>
            <a:r>
              <a:rPr lang="cs-CZ" dirty="0" err="1" smtClean="0"/>
              <a:t>Pearl</a:t>
            </a:r>
            <a:r>
              <a:rPr lang="cs-CZ" dirty="0" smtClean="0"/>
              <a:t> </a:t>
            </a:r>
            <a:r>
              <a:rPr lang="cs-CZ" dirty="0" err="1" smtClean="0"/>
              <a:t>Harbor</a:t>
            </a:r>
            <a:r>
              <a:rPr lang="cs-CZ" dirty="0" smtClean="0"/>
              <a:t>, </a:t>
            </a:r>
            <a:r>
              <a:rPr lang="cs-CZ" dirty="0" err="1" smtClean="0"/>
              <a:t>Midway</a:t>
            </a:r>
            <a:r>
              <a:rPr lang="cs-CZ" dirty="0" smtClean="0"/>
              <a:t>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1962 - 1994 - dekolonizace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-459432"/>
            <a:ext cx="4582327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93596"/>
            <a:ext cx="6223248" cy="55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2"/>
          <p:cNvSpPr txBox="1">
            <a:spLocks/>
          </p:cNvSpPr>
          <p:nvPr/>
        </p:nvSpPr>
        <p:spPr>
          <a:xfrm>
            <a:off x="107504" y="446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Pojmenuj zobrazované lokality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Elipsa 5"/>
          <p:cNvSpPr/>
          <p:nvPr/>
        </p:nvSpPr>
        <p:spPr>
          <a:xfrm rot="21034873">
            <a:off x="2668058" y="1188863"/>
            <a:ext cx="829782" cy="5605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6408712" y="2816932"/>
            <a:ext cx="26277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lang="cs-CZ" sz="2000" dirty="0" smtClean="0"/>
              <a:t>Yorský poloostrov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Sinajský poloostrov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lang="cs-CZ" sz="2000" dirty="0" smtClean="0"/>
              <a:t>Arhemská země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-459432"/>
            <a:ext cx="4582327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93596"/>
            <a:ext cx="6223248" cy="55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2"/>
          <p:cNvSpPr txBox="1">
            <a:spLocks/>
          </p:cNvSpPr>
          <p:nvPr/>
        </p:nvSpPr>
        <p:spPr>
          <a:xfrm>
            <a:off x="107504" y="446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Pojmenuj zobrazované lokality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Elipsa 5"/>
          <p:cNvSpPr/>
          <p:nvPr/>
        </p:nvSpPr>
        <p:spPr>
          <a:xfrm rot="21034873">
            <a:off x="2668058" y="1188863"/>
            <a:ext cx="829782" cy="5605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6408712" y="2816932"/>
            <a:ext cx="26277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spcBef>
                <a:spcPct val="20000"/>
              </a:spcBef>
              <a:buFont typeface="Arial" pitchFamily="34" charset="0"/>
              <a:buAutoNum type="alphaLcParenR"/>
              <a:defRPr/>
            </a:pPr>
            <a:r>
              <a:rPr lang="cs-CZ" sz="2000" dirty="0"/>
              <a:t>Yorský poloostrov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Sinajský poloostrov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Arhemská země </a:t>
            </a:r>
            <a:endParaRPr kumimoji="0" lang="cs-CZ" sz="2000" b="1" i="0" u="sng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051720" y="1844824"/>
            <a:ext cx="17272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cs-CZ" dirty="0">
                <a:solidFill>
                  <a:schemeClr val="tx1"/>
                </a:solidFill>
              </a:rPr>
              <a:t>Arhemská země </a:t>
            </a:r>
          </a:p>
        </p:txBody>
      </p:sp>
      <p:sp>
        <p:nvSpPr>
          <p:cNvPr id="11" name="Elipsa 10"/>
          <p:cNvSpPr/>
          <p:nvPr/>
        </p:nvSpPr>
        <p:spPr>
          <a:xfrm rot="21034873">
            <a:off x="4036210" y="1332879"/>
            <a:ext cx="829782" cy="5605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4499992" y="1196752"/>
            <a:ext cx="147219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cs-CZ" sz="1400" dirty="0" smtClean="0"/>
              <a:t>Yorský </a:t>
            </a:r>
            <a:r>
              <a:rPr lang="cs-CZ" sz="1400" dirty="0"/>
              <a:t>poloostrov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57 0.25023 L 5.55556E-7 1.4893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224" y="-459432"/>
            <a:ext cx="4547376" cy="30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93596"/>
            <a:ext cx="6223248" cy="55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2"/>
          <p:cNvSpPr txBox="1">
            <a:spLocks/>
          </p:cNvSpPr>
          <p:nvPr/>
        </p:nvSpPr>
        <p:spPr>
          <a:xfrm>
            <a:off x="107504" y="446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Pojmenuj zobrazované lokality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3543675" y="2885620"/>
            <a:ext cx="1363075" cy="101475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6408712" y="2816932"/>
            <a:ext cx="26277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lang="cs-CZ" sz="2000" dirty="0" smtClean="0"/>
              <a:t>Velké předělové pohoří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Středoaustralská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pánev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lang="cs-CZ" sz="2000" dirty="0" smtClean="0"/>
              <a:t>MacDonnelovo pohoří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224" y="-459432"/>
            <a:ext cx="4547376" cy="30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93596"/>
            <a:ext cx="6223248" cy="55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2"/>
          <p:cNvSpPr txBox="1">
            <a:spLocks/>
          </p:cNvSpPr>
          <p:nvPr/>
        </p:nvSpPr>
        <p:spPr>
          <a:xfrm>
            <a:off x="107504" y="446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Pojmenuj zobrazované lokality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3543675" y="2885620"/>
            <a:ext cx="1363075" cy="101475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6408712" y="2816932"/>
            <a:ext cx="262778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457200" lvl="0" indent="-457200">
              <a:spcBef>
                <a:spcPct val="20000"/>
              </a:spcBef>
              <a:buFont typeface="Arial" pitchFamily="34" charset="0"/>
              <a:buAutoNum type="alphaLcParenR"/>
              <a:defRPr/>
            </a:pPr>
            <a:r>
              <a:rPr lang="cs-CZ" sz="2000" dirty="0"/>
              <a:t>Velké předělové pohoří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Středoaustralská</a:t>
            </a:r>
            <a:r>
              <a:rPr kumimoji="0" lang="cs-CZ" sz="2000" b="1" i="0" u="sng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pánev</a:t>
            </a:r>
            <a:endParaRPr kumimoji="0" lang="cs-CZ" sz="2000" b="1" i="0" u="sng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lang="cs-CZ" sz="2000" dirty="0" smtClean="0"/>
              <a:t>MacDonnelovo pohoří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619672" y="3717032"/>
            <a:ext cx="236532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cs-CZ" dirty="0">
                <a:solidFill>
                  <a:schemeClr val="tx1"/>
                </a:solidFill>
              </a:rPr>
              <a:t>Středoaustralská pánev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796136" y="4273351"/>
            <a:ext cx="1912383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cs-CZ" sz="1400" dirty="0"/>
              <a:t>Velké předělové pohoří </a:t>
            </a:r>
          </a:p>
        </p:txBody>
      </p:sp>
      <p:sp>
        <p:nvSpPr>
          <p:cNvPr id="12" name="Elipsa 11"/>
          <p:cNvSpPr/>
          <p:nvPr/>
        </p:nvSpPr>
        <p:spPr>
          <a:xfrm>
            <a:off x="2627784" y="2629023"/>
            <a:ext cx="829782" cy="5605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882500" y="2420888"/>
            <a:ext cx="181729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cs-CZ" sz="1400" dirty="0"/>
              <a:t>MacDonnelovo pohoří</a:t>
            </a:r>
          </a:p>
        </p:txBody>
      </p:sp>
      <p:sp>
        <p:nvSpPr>
          <p:cNvPr id="16" name="Ohnutý pruh 15"/>
          <p:cNvSpPr/>
          <p:nvPr/>
        </p:nvSpPr>
        <p:spPr>
          <a:xfrm rot="5400000">
            <a:off x="5040052" y="3392996"/>
            <a:ext cx="1152128" cy="648072"/>
          </a:xfrm>
          <a:prstGeom prst="blockArc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431 0.12442 L -3.33333E-6 4.366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00" y="-6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96 -0.20837 L 1.94444E-6 -4.6253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ih1.redbubble.net/image.3294921.4129/flat,550x550,075,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80512" cy="70294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536504" y="332656"/>
            <a:ext cx="44279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  <a:ea typeface="DejaVu Serif" pitchFamily="18" charset="0"/>
              </a:rPr>
              <a:t>Austrálie</a:t>
            </a:r>
          </a:p>
          <a:p>
            <a:pPr algn="ctr"/>
            <a:r>
              <a:rPr lang="cs-C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okerman" pitchFamily="82" charset="0"/>
                <a:ea typeface="DejaVu Serif" pitchFamily="18" charset="0"/>
              </a:rPr>
              <a:t>Oceánie</a:t>
            </a:r>
            <a:endParaRPr lang="cs-CZ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okerman" pitchFamily="82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  ANDĚL, J. - MAREŠ, R. </a:t>
            </a:r>
            <a:r>
              <a:rPr lang="cs-CZ" sz="1400" i="1" dirty="0" smtClean="0"/>
              <a:t>"Nový svět" - Amerika, Austrálie a Oceánie : encyklopedický přehled zemí.</a:t>
            </a:r>
            <a:r>
              <a:rPr lang="cs-CZ" sz="1400" i="1" dirty="0" smtClean="0">
                <a:solidFill>
                  <a:srgbClr val="000000"/>
                </a:solidFill>
              </a:rPr>
              <a:t>  </a:t>
            </a:r>
          </a:p>
          <a:p>
            <a:pPr>
              <a:spcBef>
                <a:spcPct val="0"/>
              </a:spcBef>
              <a:defRPr/>
            </a:pPr>
            <a:r>
              <a:rPr lang="cs-CZ" sz="1400" i="1" dirty="0" smtClean="0">
                <a:solidFill>
                  <a:srgbClr val="000000"/>
                </a:solidFill>
              </a:rPr>
              <a:t>  1</a:t>
            </a:r>
            <a:r>
              <a:rPr lang="cs-CZ" sz="1400" dirty="0" smtClean="0">
                <a:solidFill>
                  <a:srgbClr val="000000"/>
                </a:solidFill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Olomouc : Nakladatelství Olomouc, 2000. 283 s. </a:t>
            </a:r>
            <a:r>
              <a:rPr lang="cs-CZ" sz="1400" dirty="0" smtClean="0"/>
              <a:t>ISBN 80-7182-113-6. </a:t>
            </a:r>
            <a:endParaRPr lang="cs-CZ" sz="14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  BIČÍK, I. a kol. </a:t>
            </a:r>
            <a:r>
              <a:rPr lang="cs-CZ" sz="1400" i="1" dirty="0" smtClean="0">
                <a:solidFill>
                  <a:srgbClr val="000000"/>
                </a:solidFill>
              </a:rPr>
              <a:t>Regionální zeměpis světadílů: učebnice zeměpisu pro střední školy. </a:t>
            </a:r>
            <a:r>
              <a:rPr lang="cs-CZ" sz="1400" dirty="0" smtClean="0">
                <a:solidFill>
                  <a:srgbClr val="000000"/>
                </a:solidFill>
              </a:rPr>
              <a:t>1.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Praha : Nakladatelství České geografické společnosti, 2000. 135 s. ISBN 80-86034-43-7.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  VOŽENÍLEK, V. - DEMEK, J. </a:t>
            </a:r>
            <a:r>
              <a:rPr lang="cs-CZ" sz="1400" i="1" dirty="0" smtClean="0">
                <a:solidFill>
                  <a:srgbClr val="000000"/>
                </a:solidFill>
              </a:rPr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400" dirty="0" smtClean="0">
                <a:solidFill>
                  <a:srgbClr val="000000"/>
                </a:solidFill>
              </a:rPr>
              <a:t>Olomouc: </a:t>
            </a:r>
            <a:r>
              <a:rPr lang="cs-CZ" sz="1400" dirty="0" err="1" smtClean="0">
                <a:solidFill>
                  <a:srgbClr val="000000"/>
                </a:solidFill>
              </a:rPr>
              <a:t>Prodos</a:t>
            </a:r>
            <a:r>
              <a:rPr lang="cs-CZ" sz="1400" dirty="0" smtClean="0">
                <a:solidFill>
                  <a:srgbClr val="000000"/>
                </a:solidFill>
              </a:rPr>
              <a:t>, 2001. 58 s.  ISBN 80-7230-099-7.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Titulní strana URL&lt;</a:t>
            </a:r>
            <a:r>
              <a:rPr lang="cs-CZ" sz="1200" dirty="0" smtClean="0">
                <a:solidFill>
                  <a:prstClr val="black"/>
                </a:solidFill>
                <a:latin typeface="Calibri"/>
                <a:hlinkClick r:id="rId4"/>
              </a:rPr>
              <a:t> http://www.</a:t>
            </a:r>
            <a:r>
              <a:rPr lang="cs-CZ" sz="1200" dirty="0" err="1" smtClean="0">
                <a:solidFill>
                  <a:prstClr val="black"/>
                </a:solidFill>
                <a:latin typeface="Calibri"/>
                <a:hlinkClick r:id="rId4"/>
              </a:rPr>
              <a:t>redbubble.com</a:t>
            </a:r>
            <a:r>
              <a:rPr lang="cs-CZ" sz="1200" dirty="0" smtClean="0">
                <a:solidFill>
                  <a:prstClr val="black"/>
                </a:solidFill>
                <a:latin typeface="Calibri"/>
                <a:hlinkClick r:id="rId4"/>
              </a:rPr>
              <a:t>/</a:t>
            </a:r>
            <a:r>
              <a:rPr lang="cs-CZ" sz="1200" dirty="0" err="1" smtClean="0">
                <a:solidFill>
                  <a:prstClr val="black"/>
                </a:solidFill>
                <a:latin typeface="Calibri"/>
                <a:hlinkClick r:id="rId4"/>
              </a:rPr>
              <a:t>people</a:t>
            </a:r>
            <a:r>
              <a:rPr lang="cs-CZ" sz="1200" dirty="0" smtClean="0">
                <a:solidFill>
                  <a:prstClr val="black"/>
                </a:solidFill>
                <a:latin typeface="Calibri"/>
                <a:hlinkClick r:id="rId4"/>
              </a:rPr>
              <a:t>/</a:t>
            </a:r>
            <a:r>
              <a:rPr lang="cs-CZ" sz="1200" dirty="0" err="1" smtClean="0">
                <a:solidFill>
                  <a:prstClr val="black"/>
                </a:solidFill>
                <a:latin typeface="Calibri"/>
                <a:hlinkClick r:id="rId4"/>
              </a:rPr>
              <a:t>ozczecho</a:t>
            </a:r>
            <a:r>
              <a:rPr lang="cs-CZ" sz="1200" dirty="0" smtClean="0">
                <a:solidFill>
                  <a:prstClr val="black"/>
                </a:solidFill>
                <a:latin typeface="Calibri"/>
                <a:hlinkClick r:id="rId4"/>
              </a:rPr>
              <a:t>/</a:t>
            </a:r>
            <a:r>
              <a:rPr lang="cs-CZ" sz="1200" dirty="0" err="1" smtClean="0">
                <a:solidFill>
                  <a:prstClr val="black"/>
                </a:solidFill>
                <a:latin typeface="Calibri"/>
                <a:hlinkClick r:id="rId4"/>
              </a:rPr>
              <a:t>works</a:t>
            </a:r>
            <a:r>
              <a:rPr lang="cs-CZ" sz="1200" dirty="0" smtClean="0">
                <a:solidFill>
                  <a:prstClr val="black"/>
                </a:solidFill>
                <a:latin typeface="Calibri"/>
                <a:hlinkClick r:id="rId4"/>
              </a:rPr>
              <a:t>/84129-</a:t>
            </a:r>
            <a:r>
              <a:rPr lang="cs-CZ" sz="1200" dirty="0" err="1" smtClean="0">
                <a:solidFill>
                  <a:prstClr val="black"/>
                </a:solidFill>
                <a:latin typeface="Calibri"/>
                <a:hlinkClick r:id="rId4"/>
              </a:rPr>
              <a:t>uluru</a:t>
            </a:r>
            <a:r>
              <a:rPr lang="cs-CZ" sz="1200" dirty="0" smtClean="0">
                <a:solidFill>
                  <a:prstClr val="black"/>
                </a:solidFill>
                <a:latin typeface="Calibri"/>
                <a:hlinkClick r:id="rId4"/>
              </a:rPr>
              <a:t>-</a:t>
            </a:r>
            <a:r>
              <a:rPr lang="cs-CZ" sz="1200" dirty="0" err="1" smtClean="0">
                <a:solidFill>
                  <a:prstClr val="black"/>
                </a:solidFill>
                <a:latin typeface="Calibri"/>
                <a:hlinkClick r:id="rId4"/>
              </a:rPr>
              <a:t>and</a:t>
            </a:r>
            <a:r>
              <a:rPr lang="cs-CZ" sz="1200" dirty="0" smtClean="0">
                <a:solidFill>
                  <a:prstClr val="black"/>
                </a:solidFill>
                <a:latin typeface="Calibri"/>
                <a:hlinkClick r:id="rId4"/>
              </a:rPr>
              <a:t>-a-</a:t>
            </a:r>
            <a:r>
              <a:rPr lang="cs-CZ" sz="1200" dirty="0" err="1" smtClean="0">
                <a:solidFill>
                  <a:prstClr val="black"/>
                </a:solidFill>
                <a:latin typeface="Calibri"/>
                <a:hlinkClick r:id="rId4"/>
              </a:rPr>
              <a:t>kangaroo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&gt;[cit.6.10.2012]</a:t>
            </a:r>
          </a:p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Slide č. 3  URL&lt;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http://www.cestomila.cz/clanky/continent/5-australie-a-oceanie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&gt;[cit.6.10.2012]</a:t>
            </a:r>
          </a:p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Obr. 1 URL&lt;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http://www.szs-pi.cz/downloads/index.php?path=Studenti%2Fzem%ECpis+-+1.B%2Fmapy/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&gt;[cit.6.10.2012]</a:t>
            </a:r>
          </a:p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Obr. 2 VOŽENÍLEK, V. - DEMEK, J. </a:t>
            </a:r>
            <a:r>
              <a:rPr lang="cs-CZ" sz="1200" i="1" dirty="0" smtClean="0">
                <a:solidFill>
                  <a:prstClr val="black"/>
                </a:solidFill>
                <a:latin typeface="Calibri"/>
              </a:rPr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Olomouc: </a:t>
            </a:r>
            <a:r>
              <a:rPr lang="cs-CZ" sz="1200" dirty="0" err="1" smtClean="0">
                <a:solidFill>
                  <a:prstClr val="black"/>
                </a:solidFill>
                <a:latin typeface="Calibri"/>
              </a:rPr>
              <a:t>Prodos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, 2001. ISBN 80-7230-099-7. str. 46. </a:t>
            </a:r>
          </a:p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Obr. 3 VOŽENÍLEK, V. - DEMEK, J. </a:t>
            </a:r>
            <a:r>
              <a:rPr lang="cs-CZ" sz="1200" i="1" dirty="0" smtClean="0">
                <a:solidFill>
                  <a:prstClr val="black"/>
                </a:solidFill>
                <a:latin typeface="Calibri"/>
              </a:rPr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Olomouc: </a:t>
            </a:r>
            <a:r>
              <a:rPr lang="cs-CZ" sz="1200" dirty="0" err="1" smtClean="0">
                <a:solidFill>
                  <a:prstClr val="black"/>
                </a:solidFill>
                <a:latin typeface="Calibri"/>
              </a:rPr>
              <a:t>Prodos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, 2001. ISBN 80-7230-099-7. str. 46.</a:t>
            </a:r>
          </a:p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Obr. 4 URL&lt;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http://www.geocaching.com/seek/cache_details.aspx?guid=11c5d3e7-c1b0-4db9-834b-0f3d48643212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&gt;[cit.6.10.2012]</a:t>
            </a:r>
          </a:p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 Obr. 5 URL&lt;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8"/>
              </a:rPr>
              <a:t>http://australianmuseum.net.au/image/Middle-Creek-Goonoowigall-State-Conservation-Area/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&gt;[cit.6.10.2012]</a:t>
            </a: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 Obr. 6 URL&lt;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9"/>
              </a:rPr>
              <a:t>http://www.greenfudge.org/2010/08/20/climate-change-the-plight-of-australia%E2%80%99s-murray-darling-basin/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&gt;[cit.6.10.2012]</a:t>
            </a:r>
          </a:p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 Obr. 7 URL&lt;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10"/>
              </a:rPr>
              <a:t>http://cs.wikipedia.org/wiki/Blahovi%C4%8Dn%C3%ADk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&gt;[cit.6.10.2012]</a:t>
            </a: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 Obr. 8 URL&lt;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11"/>
              </a:rPr>
              <a:t>http://blogplnyzvirat.blog.cz/1008/koala-na-matcinych-ramenou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&gt;[cit.6.10.2012]</a:t>
            </a:r>
          </a:p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 Obr. 9a URL&lt;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12"/>
              </a:rPr>
              <a:t>http://mappery.com/map-of/Great-Barrier-Reef-Basin-Map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&gt;[cit.6.10.2012]</a:t>
            </a:r>
          </a:p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 Obr. 9b URL&lt;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13"/>
              </a:rPr>
              <a:t>http://www.happytellus.com/the-great-barrier-reef/australia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&gt;[cit.6.10.2012]</a:t>
            </a: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 Obr. 10 URL&lt;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14"/>
              </a:rPr>
              <a:t>http://www.zviraatka.estranky.cz/clanky/australska-zvirata/klokan-rudy.html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&gt;[cit.6.10.2012]</a:t>
            </a:r>
          </a:p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 Slide č. 16, 17 URL&lt;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15"/>
              </a:rPr>
              <a:t>http://www.australiantraveller.com/images/galleries/3843/031arnhem03.jpg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&gt;[cit.7.10.2012]</a:t>
            </a:r>
          </a:p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  Slide č. 18, 19 URL&lt;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16"/>
              </a:rPr>
              <a:t>http://www.safilm.com.au/Location/Showcase.aspx?p=88&amp;tid=1&amp;cat=1&amp;img=11</a:t>
            </a:r>
            <a:r>
              <a:rPr lang="cs-CZ" sz="1200" dirty="0" smtClean="0">
                <a:solidFill>
                  <a:prstClr val="black"/>
                </a:solidFill>
                <a:latin typeface="Calibri"/>
              </a:rPr>
              <a:t>&gt;[cit.7.10.2012]</a:t>
            </a:r>
          </a:p>
          <a:p>
            <a:pPr marL="92075" lvl="0" indent="-92075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200" dirty="0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-126268" y="4797152"/>
            <a:ext cx="9396536" cy="115212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Přírodní podmínky a historické souvislosti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0744" b="13568"/>
          <a:stretch>
            <a:fillRect/>
          </a:stretch>
        </p:blipFill>
        <p:spPr bwMode="auto">
          <a:xfrm>
            <a:off x="0" y="1412776"/>
            <a:ext cx="9144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Poloha a rozloha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Austrálie a Oceánie tvoří samostatný světadíl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velká odlehlost od ostatních kontinentů (nejblíže k Asii a Antarktidě)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Austrálie je </a:t>
            </a:r>
            <a:r>
              <a:rPr lang="cs-CZ" b="1" dirty="0" smtClean="0"/>
              <a:t>nejmenším</a:t>
            </a:r>
            <a:r>
              <a:rPr lang="cs-CZ" dirty="0" smtClean="0"/>
              <a:t> </a:t>
            </a:r>
            <a:r>
              <a:rPr lang="cs-CZ" b="1" dirty="0" smtClean="0"/>
              <a:t>kontinentem</a:t>
            </a:r>
            <a:r>
              <a:rPr lang="cs-CZ" dirty="0" smtClean="0"/>
              <a:t> (8,5 mil. km²) - zaujímá 6% souše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 Austrálii žije </a:t>
            </a:r>
            <a:r>
              <a:rPr lang="cs-CZ" b="1" dirty="0" smtClean="0"/>
              <a:t>20</a:t>
            </a:r>
            <a:r>
              <a:rPr lang="cs-CZ" dirty="0" smtClean="0"/>
              <a:t> </a:t>
            </a:r>
            <a:r>
              <a:rPr lang="cs-CZ" b="1" dirty="0" smtClean="0"/>
              <a:t>milionů</a:t>
            </a:r>
            <a:r>
              <a:rPr lang="cs-CZ" dirty="0" smtClean="0"/>
              <a:t> </a:t>
            </a:r>
            <a:r>
              <a:rPr lang="cs-CZ" b="1" dirty="0" smtClean="0"/>
              <a:t>obyvatel</a:t>
            </a:r>
            <a:r>
              <a:rPr lang="cs-CZ" dirty="0" smtClean="0"/>
              <a:t> (90% ve městech) </a:t>
            </a:r>
          </a:p>
          <a:p>
            <a:pPr marL="0" lvl="1">
              <a:spcBef>
                <a:spcPct val="0"/>
              </a:spcBef>
            </a:pPr>
            <a:endParaRPr lang="cs-CZ" dirty="0" smtClean="0"/>
          </a:p>
          <a:p>
            <a:pPr marL="0" lvl="1">
              <a:spcBef>
                <a:spcPct val="0"/>
              </a:spcBef>
            </a:pPr>
            <a:r>
              <a:rPr lang="cs-CZ" b="1" dirty="0" smtClean="0"/>
              <a:t>Hraniční body: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</a:pPr>
            <a:r>
              <a:rPr lang="cs-CZ" dirty="0" smtClean="0"/>
              <a:t>  sever		mys York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</a:pPr>
            <a:r>
              <a:rPr lang="cs-CZ" dirty="0" smtClean="0"/>
              <a:t>  západ 		Příkrý mys   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</a:pPr>
            <a:r>
              <a:rPr lang="cs-CZ" dirty="0" smtClean="0"/>
              <a:t>  jih		Jihovýchodní mys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</a:pPr>
            <a:r>
              <a:rPr lang="cs-CZ" dirty="0" smtClean="0"/>
              <a:t>  východ 		mys </a:t>
            </a:r>
            <a:r>
              <a:rPr lang="cs-CZ" dirty="0" err="1" smtClean="0"/>
              <a:t>Byron</a:t>
            </a:r>
            <a:r>
              <a:rPr lang="cs-CZ" dirty="0" smtClean="0"/>
              <a:t>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</a:pPr>
            <a:endParaRPr lang="cs-CZ" dirty="0" smtClean="0"/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</a:pPr>
            <a:r>
              <a:rPr lang="cs-CZ" dirty="0" smtClean="0"/>
              <a:t>  australské břehy omývají Indický a Tichý oceán 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</a:pPr>
            <a:r>
              <a:rPr lang="cs-CZ" dirty="0" smtClean="0"/>
              <a:t>  na severu vybíhají ze světadílu dva poloostrovy - Yorský a </a:t>
            </a:r>
            <a:r>
              <a:rPr lang="cs-CZ" dirty="0" err="1" smtClean="0"/>
              <a:t>Arnhemská</a:t>
            </a:r>
            <a:r>
              <a:rPr lang="cs-CZ" dirty="0" smtClean="0"/>
              <a:t> země</a:t>
            </a:r>
          </a:p>
          <a:p>
            <a:pPr marL="0" lvl="1">
              <a:spcBef>
                <a:spcPct val="0"/>
              </a:spcBef>
              <a:buFont typeface="Arial" pitchFamily="34" charset="0"/>
              <a:buChar char="•"/>
            </a:pPr>
            <a:endParaRPr lang="cs-CZ" dirty="0" smtClean="0"/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Oceánii tvoří tři velké skupiny ostrovů: </a:t>
            </a:r>
          </a:p>
          <a:p>
            <a:pPr marL="342900" lvl="0" indent="-342900">
              <a:spcBef>
                <a:spcPct val="0"/>
              </a:spcBef>
              <a:buAutoNum type="arabicParenR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Melanésie</a:t>
            </a:r>
            <a:r>
              <a:rPr lang="cs-CZ" dirty="0" smtClean="0"/>
              <a:t> - Nová Guinea, Šalamounovy ostrovy, Nové Hebridy, Nová Kaledonie, Fidži </a:t>
            </a:r>
          </a:p>
          <a:p>
            <a:pPr marL="342900" lvl="0" indent="-342900">
              <a:spcBef>
                <a:spcPct val="0"/>
              </a:spcBef>
              <a:buAutoNum type="arabicParenR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Mikronésie</a:t>
            </a:r>
            <a:r>
              <a:rPr lang="cs-CZ" dirty="0" smtClean="0"/>
              <a:t> - Mariany, Karolíny, Marshallovy ostrovy, Nauru</a:t>
            </a:r>
          </a:p>
          <a:p>
            <a:pPr marL="342900" lvl="0" indent="-342900">
              <a:spcBef>
                <a:spcPct val="0"/>
              </a:spcBef>
              <a:buAutoNum type="arabicParenR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Polynésie</a:t>
            </a:r>
            <a:r>
              <a:rPr lang="cs-CZ" dirty="0" smtClean="0"/>
              <a:t> - Plavecké, Přátelské, </a:t>
            </a:r>
            <a:r>
              <a:rPr lang="cs-CZ" dirty="0" err="1" smtClean="0"/>
              <a:t>Cookovy</a:t>
            </a:r>
            <a:r>
              <a:rPr lang="cs-CZ" dirty="0" smtClean="0"/>
              <a:t>, Společenské, Markézy atd. </a:t>
            </a:r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2149" t="1342" r="2233"/>
          <a:stretch>
            <a:fillRect/>
          </a:stretch>
        </p:blipFill>
        <p:spPr bwMode="auto">
          <a:xfrm>
            <a:off x="899592" y="632591"/>
            <a:ext cx="7128792" cy="55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Nadpis 8"/>
          <p:cNvSpPr txBox="1">
            <a:spLocks/>
          </p:cNvSpPr>
          <p:nvPr/>
        </p:nvSpPr>
        <p:spPr>
          <a:xfrm>
            <a:off x="6372200" y="6453336"/>
            <a:ext cx="2736304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b="1" dirty="0" smtClean="0"/>
              <a:t>Obr. 1   Austrálie a Oceánie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48072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základních charakteristik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cs-CZ" dirty="0" smtClean="0"/>
              <a:t>Austrálie jako kontinent a Oceánie jako největší soustředění ostrovů na obrovské ploše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cs-CZ" dirty="0" smtClean="0"/>
              <a:t>Nejdéle utajený kontinent - objeven na začátku 17. století Holanďany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cs-CZ" dirty="0" smtClean="0"/>
              <a:t>Rozmanitost „ostrovní říše“ Oceánie - pevninské, sopečné a korálové ostrovy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cs-CZ" dirty="0" smtClean="0"/>
              <a:t>Nejsušší kontinent - ¾ plochy Austrálie zaujímají pouště a polopouště </a:t>
            </a:r>
          </a:p>
          <a:p>
            <a:pPr marL="441325" lvl="1" indent="158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nedostatek vody je kompenzován podzemními zdroji - artézské studny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cs-CZ" dirty="0" smtClean="0"/>
              <a:t>Nejníže položený kontinent </a:t>
            </a:r>
          </a:p>
          <a:p>
            <a:pPr marL="441325" lvl="1" indent="158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vedle Evropy nejnižší průměrná nadmořská výška (340 m) </a:t>
            </a:r>
          </a:p>
          <a:p>
            <a:pPr marL="441325" lvl="1" indent="158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kontrastem jsou sopky v Polynésii (</a:t>
            </a:r>
            <a:r>
              <a:rPr lang="cs-CZ" dirty="0" err="1" smtClean="0"/>
              <a:t>Mauna</a:t>
            </a:r>
            <a:r>
              <a:rPr lang="cs-CZ" dirty="0" smtClean="0"/>
              <a:t> Kea)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cs-CZ" dirty="0" smtClean="0"/>
              <a:t>Kontrasty rostlinné říše</a:t>
            </a:r>
          </a:p>
          <a:p>
            <a:pPr marL="441325" lvl="1" indent="158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Austrálie a Oceánie mají svébytnou endemickou flóru</a:t>
            </a:r>
          </a:p>
          <a:p>
            <a:pPr marL="441325" lvl="1" indent="158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Oceánie má naopak rostlinstvo velmi pestré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cs-CZ" dirty="0" smtClean="0"/>
              <a:t>Specifika živočišné říše</a:t>
            </a:r>
          </a:p>
          <a:p>
            <a:pPr marL="441325" lvl="1" indent="158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starobylý ráz, řada endemitů, nedostatek vyšších savců a šelem </a:t>
            </a:r>
          </a:p>
          <a:p>
            <a:pPr marL="441325" lvl="1" indent="158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Oceánie je naopak dosti chudá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cs-CZ" dirty="0" smtClean="0"/>
              <a:t>Oceánie - „místo zrození nového dne“</a:t>
            </a:r>
          </a:p>
          <a:p>
            <a:pPr marL="441325" lvl="1" indent="158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podél 180. poledníku probíhá datová hranice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cs-CZ" dirty="0" smtClean="0"/>
              <a:t>Populační specifika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nejřidčeji osídlený kontinent, přesídlenecký kontinent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cs-CZ" dirty="0" smtClean="0"/>
              <a:t>Austrálie jako „hospodářský kolos jižních moří“ </a:t>
            </a:r>
          </a:p>
          <a:p>
            <a:pPr marL="441325" lvl="1" indent="158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země s rozvinutým tržním hospodářstvím</a:t>
            </a:r>
            <a:endParaRPr lang="en-US" dirty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Povrch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Austrálie se vyvíjela v dávné geologické minulosti po dlouhou dobu samostatně a nezávisle na vývoji ostatních světadílů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Austrálie se rozkládá na </a:t>
            </a:r>
            <a:r>
              <a:rPr lang="cs-CZ" b="1" dirty="0" smtClean="0"/>
              <a:t>indicko-australské litosférické desce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rozlehlý povrch Austrálie je tvořen třemi rozdílnými částmi: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</a:t>
            </a:r>
            <a:r>
              <a:rPr lang="cs-CZ" b="1" dirty="0" err="1" smtClean="0"/>
              <a:t>Západoaustralská</a:t>
            </a:r>
            <a:r>
              <a:rPr lang="cs-CZ" b="1" dirty="0" smtClean="0"/>
              <a:t> tabule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nejstarší část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bohatá naleziště nerostných surovin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uprostřed tabule leží dvě skalnatá pohoří - </a:t>
            </a:r>
            <a:r>
              <a:rPr lang="cs-CZ" dirty="0" err="1" smtClean="0"/>
              <a:t>MacDonnelovo</a:t>
            </a:r>
            <a:r>
              <a:rPr lang="cs-CZ" dirty="0" smtClean="0"/>
              <a:t> a </a:t>
            </a:r>
            <a:r>
              <a:rPr lang="cs-CZ" dirty="0" err="1" smtClean="0"/>
              <a:t>Musgraveovo</a:t>
            </a:r>
            <a:r>
              <a:rPr lang="cs-CZ" dirty="0" smtClean="0"/>
              <a:t> </a:t>
            </a:r>
          </a:p>
          <a:p>
            <a:pPr lvl="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mezi nimi se nachází </a:t>
            </a:r>
            <a:r>
              <a:rPr lang="cs-CZ" dirty="0" err="1" smtClean="0"/>
              <a:t>Ayers</a:t>
            </a:r>
            <a:r>
              <a:rPr lang="cs-CZ" dirty="0" smtClean="0"/>
              <a:t> Rock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</a:t>
            </a:r>
            <a:r>
              <a:rPr lang="cs-CZ" b="1" dirty="0" err="1" smtClean="0"/>
              <a:t>Středoaustralská</a:t>
            </a:r>
            <a:r>
              <a:rPr lang="cs-CZ" b="1" dirty="0" smtClean="0"/>
              <a:t> pánev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tvořena několika sníženinami se suchým povrchem, ale s velkými zásobami pozemní vody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</a:t>
            </a:r>
            <a:r>
              <a:rPr lang="cs-CZ" b="1" dirty="0" err="1" smtClean="0"/>
              <a:t>Východoaustralské</a:t>
            </a:r>
            <a:r>
              <a:rPr lang="cs-CZ" b="1" dirty="0" smtClean="0"/>
              <a:t> pohoří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nejvyšší část australské pevniny - zadržuje většinu srážek přicházejících nad celý kontinent z Tichého oceánu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dělí se na Velké předělové pohoří a Australské Alpy (</a:t>
            </a:r>
            <a:r>
              <a:rPr lang="cs-CZ" dirty="0" err="1" smtClean="0"/>
              <a:t>Mt</a:t>
            </a:r>
            <a:r>
              <a:rPr lang="cs-CZ" dirty="0" smtClean="0"/>
              <a:t>. </a:t>
            </a:r>
            <a:r>
              <a:rPr lang="cs-CZ" dirty="0" err="1" smtClean="0"/>
              <a:t>Kosciusco</a:t>
            </a:r>
            <a:r>
              <a:rPr lang="cs-CZ" dirty="0" smtClean="0"/>
              <a:t> 2 228 m)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po Evropě nejnižší nadmořská výška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85% rozlohy leží do 500 m n. m.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nejvyšší hora: </a:t>
            </a:r>
            <a:r>
              <a:rPr lang="cs-CZ" dirty="0" err="1" smtClean="0"/>
              <a:t>Puncak</a:t>
            </a:r>
            <a:r>
              <a:rPr lang="cs-CZ" dirty="0" smtClean="0"/>
              <a:t> </a:t>
            </a:r>
            <a:r>
              <a:rPr lang="cs-CZ" dirty="0" err="1" smtClean="0"/>
              <a:t>Jaya</a:t>
            </a:r>
            <a:r>
              <a:rPr lang="cs-CZ" dirty="0" smtClean="0"/>
              <a:t> (Nová Guinea) 5 030 m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největší ostrov: Nová Guinea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nejvyšší činná sopka: </a:t>
            </a:r>
            <a:r>
              <a:rPr lang="cs-CZ" dirty="0" err="1" smtClean="0"/>
              <a:t>Mauna</a:t>
            </a:r>
            <a:r>
              <a:rPr lang="cs-CZ" dirty="0" smtClean="0"/>
              <a:t> </a:t>
            </a:r>
            <a:r>
              <a:rPr lang="cs-CZ" dirty="0" err="1" smtClean="0"/>
              <a:t>Loa</a:t>
            </a:r>
            <a:r>
              <a:rPr lang="cs-CZ" dirty="0" smtClean="0"/>
              <a:t> (4 169 m)</a:t>
            </a:r>
            <a:endParaRPr lang="en-US" dirty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Nadpis 8"/>
          <p:cNvSpPr txBox="1">
            <a:spLocks/>
          </p:cNvSpPr>
          <p:nvPr/>
        </p:nvSpPr>
        <p:spPr>
          <a:xfrm>
            <a:off x="5868144" y="6165304"/>
            <a:ext cx="2771800" cy="3516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b="1" dirty="0" smtClean="0"/>
              <a:t>Obr. 2   Povrch Austrálie</a:t>
            </a:r>
            <a:endParaRPr lang="en-US" sz="1600" b="1" dirty="0"/>
          </a:p>
        </p:txBody>
      </p:sp>
      <p:pic>
        <p:nvPicPr>
          <p:cNvPr id="9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031" t="3976" r="2062" b="1528"/>
          <a:stretch>
            <a:fillRect/>
          </a:stretch>
        </p:blipFill>
        <p:spPr bwMode="auto">
          <a:xfrm flipH="1" flipV="1">
            <a:off x="899592" y="801474"/>
            <a:ext cx="7056784" cy="5255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Podnebí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australská pevnina je nejsušší na celé planetě - horké a suché podnebí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rozložení srážek je nerovnoměrné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nejvíce srážek z Tichého oceánu dopadá na východní pobřeží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sever pevniny je ovlivněn monzunem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díky obrovské ostrovní ploše Oceánie jsou vyvinuta téměř všechna podnebná pásma:</a:t>
            </a:r>
            <a:endParaRPr lang="cs-CZ" dirty="0"/>
          </a:p>
          <a:p>
            <a:pPr marL="857250" lvl="1" indent="-400050">
              <a:spcBef>
                <a:spcPct val="0"/>
              </a:spcBef>
              <a:buAutoNum type="romanUcPeriod"/>
              <a:defRPr/>
            </a:pPr>
            <a:r>
              <a:rPr lang="cs-CZ" b="1" dirty="0" smtClean="0"/>
              <a:t>Rovníkové</a:t>
            </a:r>
            <a:r>
              <a:rPr lang="cs-CZ" dirty="0" smtClean="0"/>
              <a:t> </a:t>
            </a:r>
            <a:r>
              <a:rPr lang="cs-CZ" b="1" dirty="0" smtClean="0"/>
              <a:t>monzunové</a:t>
            </a:r>
            <a:r>
              <a:rPr lang="cs-CZ" dirty="0" smtClean="0"/>
              <a:t> - např. Nová Guinea </a:t>
            </a:r>
          </a:p>
          <a:p>
            <a:pPr marL="898525" lvl="2" indent="158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dostatek srážek, ničivé tajfuny</a:t>
            </a:r>
          </a:p>
          <a:p>
            <a:pPr marL="857250" lvl="1" indent="-400050">
              <a:spcBef>
                <a:spcPct val="0"/>
              </a:spcBef>
              <a:buAutoNum type="romanUcPeriod"/>
              <a:defRPr/>
            </a:pPr>
            <a:r>
              <a:rPr lang="cs-CZ" b="1" dirty="0" smtClean="0"/>
              <a:t>Tropické</a:t>
            </a:r>
            <a:r>
              <a:rPr lang="cs-CZ" dirty="0" smtClean="0"/>
              <a:t> - převážná část Austrálie</a:t>
            </a:r>
          </a:p>
          <a:p>
            <a:pPr marL="898525" lvl="2" indent="158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většinou nedostatek srážek s výjimkou SV </a:t>
            </a:r>
          </a:p>
          <a:p>
            <a:pPr marL="857250" lvl="1" indent="-400050">
              <a:spcBef>
                <a:spcPct val="0"/>
              </a:spcBef>
              <a:buAutoNum type="romanUcPeriod"/>
              <a:defRPr/>
            </a:pPr>
            <a:r>
              <a:rPr lang="cs-CZ" b="1" dirty="0" smtClean="0"/>
              <a:t>Subtropické</a:t>
            </a:r>
            <a:r>
              <a:rPr lang="cs-CZ" dirty="0" smtClean="0"/>
              <a:t> - jižní okraj Austrálie a Tasmánie</a:t>
            </a:r>
          </a:p>
          <a:p>
            <a:pPr marL="857250" lvl="1" indent="-400050">
              <a:spcBef>
                <a:spcPct val="0"/>
              </a:spcBef>
              <a:buAutoNum type="romanUcPeriod"/>
              <a:defRPr/>
            </a:pPr>
            <a:r>
              <a:rPr lang="cs-CZ" b="1" dirty="0" smtClean="0"/>
              <a:t>Mírné </a:t>
            </a:r>
            <a:r>
              <a:rPr lang="cs-CZ" dirty="0" smtClean="0"/>
              <a:t>- J část Nového Zélandu </a:t>
            </a:r>
          </a:p>
          <a:p>
            <a:pPr marL="982663" lvl="2" indent="-68263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0"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nejvyšší absolutní teplota: 	   </a:t>
            </a:r>
            <a:r>
              <a:rPr lang="cs-CZ" dirty="0" err="1" smtClean="0"/>
              <a:t>Cloncurry</a:t>
            </a:r>
            <a:r>
              <a:rPr lang="cs-CZ" dirty="0" smtClean="0"/>
              <a:t> v </a:t>
            </a:r>
            <a:r>
              <a:rPr lang="cs-CZ" dirty="0" err="1" smtClean="0"/>
              <a:t>Queenslandu</a:t>
            </a:r>
            <a:r>
              <a:rPr lang="cs-CZ" dirty="0" smtClean="0"/>
              <a:t> (53°C) </a:t>
            </a:r>
          </a:p>
          <a:p>
            <a:pPr marL="0"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nejdeštivější místo: 	   ostrov </a:t>
            </a:r>
            <a:r>
              <a:rPr lang="cs-CZ" dirty="0" err="1" smtClean="0"/>
              <a:t>Kauai</a:t>
            </a:r>
            <a:r>
              <a:rPr lang="cs-CZ" dirty="0" smtClean="0"/>
              <a:t> v Havajském souostroví (11 700 mm) </a:t>
            </a:r>
          </a:p>
          <a:p>
            <a:pPr marL="0" lvl="2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nejsušší místo: 		   William </a:t>
            </a:r>
            <a:r>
              <a:rPr lang="cs-CZ" dirty="0" err="1" smtClean="0"/>
              <a:t>Creek</a:t>
            </a:r>
            <a:r>
              <a:rPr lang="cs-CZ" dirty="0" smtClean="0"/>
              <a:t> v depresi </a:t>
            </a:r>
            <a:r>
              <a:rPr lang="cs-CZ" dirty="0" err="1" smtClean="0"/>
              <a:t>Eyreova</a:t>
            </a:r>
            <a:r>
              <a:rPr lang="cs-CZ" dirty="0" smtClean="0"/>
              <a:t> jezera (13 mm ročně) </a:t>
            </a:r>
          </a:p>
          <a:p>
            <a:pPr marL="857250" lvl="1" indent="-400050">
              <a:spcBef>
                <a:spcPct val="0"/>
              </a:spcBef>
              <a:defRPr/>
            </a:pPr>
            <a:endParaRPr lang="cs-CZ" dirty="0" smtClean="0"/>
          </a:p>
        </p:txBody>
      </p:sp>
      <p:pic>
        <p:nvPicPr>
          <p:cNvPr id="7" name="Picture 2" descr="http://upload.wikimedia.org/wikipedia/commons/thumb/7/7d/Australia_%28orthographic_projection%29.svg/270px-Australia_%28orthographic_projection%29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1174</Words>
  <Application>Microsoft Office PowerPoint</Application>
  <PresentationFormat>Předvádění na obrazovce (4:3)</PresentationFormat>
  <Paragraphs>203</Paragraphs>
  <Slides>21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Motiv sady Office</vt:lpstr>
      <vt:lpstr>Výchozí návrh</vt:lpstr>
      <vt:lpstr>Austrálie a Oceánie - FG</vt:lpstr>
      <vt:lpstr>Prezentace aplikace PowerPoint</vt:lpstr>
      <vt:lpstr>1. Přírodní podmínky a historické souvislosti</vt:lpstr>
      <vt:lpstr>Poloha a rozloha </vt:lpstr>
      <vt:lpstr>Prezentace aplikace PowerPoint</vt:lpstr>
      <vt:lpstr>10 základních charakteristik</vt:lpstr>
      <vt:lpstr>Povrch </vt:lpstr>
      <vt:lpstr>Prezentace aplikace PowerPoint</vt:lpstr>
      <vt:lpstr>Podnebí</vt:lpstr>
      <vt:lpstr>Vodstvo</vt:lpstr>
      <vt:lpstr>Prezentace aplikace PowerPoint</vt:lpstr>
      <vt:lpstr>Prezentace aplikace PowerPoint</vt:lpstr>
      <vt:lpstr>Rostlinstvo a živočišstvo </vt:lpstr>
      <vt:lpstr>Prezentace aplikace PowerPoint</vt:lpstr>
      <vt:lpstr>Historie 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180</cp:revision>
  <dcterms:created xsi:type="dcterms:W3CDTF">2012-08-15T09:12:49Z</dcterms:created>
  <dcterms:modified xsi:type="dcterms:W3CDTF">2013-03-25T11:26:52Z</dcterms:modified>
</cp:coreProperties>
</file>