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337" r:id="rId5"/>
    <p:sldId id="257" r:id="rId6"/>
    <p:sldId id="258" r:id="rId7"/>
    <p:sldId id="259" r:id="rId8"/>
    <p:sldId id="299" r:id="rId9"/>
    <p:sldId id="300" r:id="rId10"/>
    <p:sldId id="301" r:id="rId11"/>
    <p:sldId id="302" r:id="rId12"/>
    <p:sldId id="303" r:id="rId13"/>
    <p:sldId id="304" r:id="rId14"/>
    <p:sldId id="311" r:id="rId15"/>
    <p:sldId id="312" r:id="rId16"/>
    <p:sldId id="313" r:id="rId17"/>
    <p:sldId id="314" r:id="rId18"/>
    <p:sldId id="315" r:id="rId19"/>
    <p:sldId id="316" r:id="rId20"/>
    <p:sldId id="335" r:id="rId21"/>
    <p:sldId id="336" r:id="rId22"/>
    <p:sldId id="323" r:id="rId23"/>
    <p:sldId id="324" r:id="rId24"/>
    <p:sldId id="331" r:id="rId25"/>
    <p:sldId id="332" r:id="rId26"/>
    <p:sldId id="333" r:id="rId27"/>
    <p:sldId id="334" r:id="rId28"/>
    <p:sldId id="262" r:id="rId29"/>
    <p:sldId id="263" r:id="rId30"/>
    <p:sldId id="264" r:id="rId31"/>
    <p:sldId id="265" r:id="rId32"/>
    <p:sldId id="296" r:id="rId33"/>
    <p:sldId id="338" r:id="rId34"/>
    <p:sldId id="33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4" autoAdjust="0"/>
    <p:restoredTop sz="94660"/>
  </p:normalViewPr>
  <p:slideViewPr>
    <p:cSldViewPr>
      <p:cViewPr>
        <p:scale>
          <a:sx n="74" d="100"/>
          <a:sy n="74" d="100"/>
        </p:scale>
        <p:origin x="-12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807F-4ADE-4B89-880E-1C9C96FC7140}" type="datetimeFigureOut">
              <a:rPr lang="cs-CZ" smtClean="0"/>
              <a:pPr/>
              <a:t>25.3.2013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2209-8099-459C-99C6-83634A6D35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varhotel.hu</a:t>
            </a:r>
            <a:r>
              <a:rPr lang="cs-CZ" dirty="0" smtClean="0"/>
              <a:t>/</a:t>
            </a:r>
            <a:r>
              <a:rPr lang="cs-CZ" dirty="0" err="1" smtClean="0"/>
              <a:t>csaladiprogramok</a:t>
            </a:r>
            <a:r>
              <a:rPr lang="cs-CZ" dirty="0" smtClean="0"/>
              <a:t>_</a:t>
            </a:r>
            <a:r>
              <a:rPr lang="cs-CZ" dirty="0" err="1" smtClean="0"/>
              <a:t>en.php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2209-8099-459C-99C6-83634A6D352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http://bavorsko.ikn.cz/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2209-8099-459C-99C6-83634A6D352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https://www.mcsail.net/Yachtcharter-Bodensee.html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2209-8099-459C-99C6-83634A6D352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motorkari.cz</a:t>
            </a:r>
            <a:r>
              <a:rPr lang="cs-CZ" dirty="0" smtClean="0"/>
              <a:t>/detail-akce/?</a:t>
            </a:r>
            <a:r>
              <a:rPr lang="cs-CZ" dirty="0" err="1" smtClean="0"/>
              <a:t>aid</a:t>
            </a:r>
            <a:r>
              <a:rPr lang="cs-CZ" dirty="0" smtClean="0"/>
              <a:t>=2812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2209-8099-459C-99C6-83634A6D352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http://fuckybaby.blog.cz/0711/finsko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A2209-8099-459C-99C6-83634A6D352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lufthansa.com/cz/en/Homepage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9.xml"/><Relationship Id="rId5" Type="http://schemas.openxmlformats.org/officeDocument/2006/relationships/slide" Target="slide17.xml"/><Relationship Id="rId10" Type="http://schemas.openxmlformats.org/officeDocument/2006/relationships/slide" Target="slide25.xml"/><Relationship Id="rId4" Type="http://schemas.openxmlformats.org/officeDocument/2006/relationships/slide" Target="slide11.xml"/><Relationship Id="rId9" Type="http://schemas.openxmlformats.org/officeDocument/2006/relationships/slide" Target="slide19.xml"/><Relationship Id="rId1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Připravená hra slouží jako souhrnné opakování výukového bloku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Střední Evropa – obecně a Německo.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>
                <a:solidFill>
                  <a:srgbClr val="000000"/>
                </a:solidFill>
              </a:rPr>
              <a:t>BONUSy</a:t>
            </a:r>
            <a:r>
              <a:rPr lang="cs-CZ" sz="1100" dirty="0">
                <a:solidFill>
                  <a:srgbClr val="000000"/>
                </a:solidFill>
              </a:rPr>
              <a:t>. Při </a:t>
            </a:r>
            <a:r>
              <a:rPr lang="cs-CZ" sz="1100" dirty="0" err="1">
                <a:solidFill>
                  <a:srgbClr val="000000"/>
                </a:solidFill>
              </a:rPr>
              <a:t>BONUSové</a:t>
            </a:r>
            <a:r>
              <a:rPr lang="cs-CZ" sz="1100" dirty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>
                <a:solidFill>
                  <a:srgbClr val="000000"/>
                </a:solidFill>
              </a:rPr>
              <a:t>BONUSovou</a:t>
            </a:r>
            <a:r>
              <a:rPr lang="cs-CZ" sz="1100" dirty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Střední Evropa, Německo,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poloha, povrch, podnebí, vodstvo, hospodářství, zajímavosti    </a:t>
            </a: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400" b="1" dirty="0" smtClean="0">
                <a:solidFill>
                  <a:srgbClr val="000000"/>
                </a:solidFill>
              </a:rPr>
              <a:t>Střední Evropa – obecně a Německo</a:t>
            </a:r>
            <a:endParaRPr lang="cs-CZ" sz="3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cs typeface="Arial" charset="0"/>
              </a:rPr>
              <a:t>VY-32-INOVACE-ZEM-207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6467" y="2041684"/>
            <a:ext cx="652614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Meklenburská jezerní plošina – Německo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Pomořanská jezerní plošina – Polsko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Mazurská jezerní plošina – Polsko</a:t>
            </a:r>
          </a:p>
        </p:txBody>
      </p:sp>
      <p:pic>
        <p:nvPicPr>
          <p:cNvPr id="47106" name="Picture 2" descr="http://nd01.jxs.cz/880/810/336038f7f0_19576485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645024"/>
            <a:ext cx="5715000" cy="2000251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57309" y="2690340"/>
            <a:ext cx="702948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KOLIK STÁTŮ ŘADÍME KE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STŘEDNÍ EVROPĚ?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56248" y="285728"/>
            <a:ext cx="623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Evropa - SG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89461" y="1571612"/>
            <a:ext cx="2702919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Polsko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Česká republika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Slovensko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Lichtenštejnsko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Švýcarsko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Rakousko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Maďarsko</a:t>
            </a:r>
            <a:endParaRPr lang="cs-CZ" sz="2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56799" y="2197898"/>
            <a:ext cx="8430513" cy="230832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NEJDŮLEŽITĚJŠÍ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PRŮMYSLOVÁ OBLAST POLSKA,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CHARAKTERISTICKÁ TĚŽBOU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ČERNÉHO UHLÍ?</a:t>
            </a:r>
            <a:endParaRPr lang="cs-CZ" sz="3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56248" y="285728"/>
            <a:ext cx="623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Evropa - SG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83213" y="2967335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Slezsko</a:t>
            </a: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5315" y="2074787"/>
            <a:ext cx="8733481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PODLE JAKÉHO MAĎARSKÉHO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MĚSTA SE JMENUJE SESKUPENÍ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4 STŘEDOEVROPSKÝCH STÁTŮ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Česka, Slovenska, Maďarska a Polska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56248" y="285728"/>
            <a:ext cx="623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Evropa - SG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91680" y="1484784"/>
            <a:ext cx="5544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Visegrád (Vyšehrad)</a:t>
            </a:r>
            <a:endParaRPr lang="cs-CZ" sz="4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4" name="Picture 2" descr="http://www.varhotel.hu/csaladiprogramok/img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2564904"/>
            <a:ext cx="4943475" cy="3238501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62529" y="2690339"/>
            <a:ext cx="701903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 KOLIKA STÁTY SOUSEDÍ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NĚMECKO?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344467" y="285728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I.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75453" y="157161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pic>
        <p:nvPicPr>
          <p:cNvPr id="119810" name="Picture 2" descr="http://www.pickatrail.com/jupiter/map/germa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48" y="2714620"/>
            <a:ext cx="3143250" cy="3371850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99549" y="2382563"/>
            <a:ext cx="7745004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SPOLKOVÁ ZEMĚ NĚMECKA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 METROPOLÍ MNICHOV?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57905" y="285728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I. 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2534-mapaevropytransparen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9678"/>
            <a:ext cx="7429552" cy="6418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2039610" y="5500702"/>
            <a:ext cx="501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EUROPUZZLE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8836" y="1571612"/>
            <a:ext cx="40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BAVORSKO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6" name="Picture 2" descr="http://bavorsko.ikn.cz/files/uvod_bavors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2780928"/>
            <a:ext cx="4476750" cy="2686051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98213" y="2690339"/>
            <a:ext cx="674768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TŘI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NĚMECKÁ MĚSTA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44463" y="285728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I.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12306" y="2459504"/>
            <a:ext cx="29193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BERLÍN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HAMBURK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MNICHOV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06496" y="2690340"/>
            <a:ext cx="853111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MENŠINA MÁ V NĚMECKU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NEJVÝRAZNĚJŠÍ ZASTOUPENÍ?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209812" y="285728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II.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43541" y="3075057"/>
            <a:ext cx="1856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turecká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41697" y="2690339"/>
            <a:ext cx="746069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NĚMECKÁ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LETECKÁ SPOLEČNOST?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652244" y="285728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28937" y="1571612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Lufthansa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5714" name="Picture 2" descr="Lufthan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14752"/>
            <a:ext cx="1390650" cy="333376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00897" y="2690339"/>
            <a:ext cx="814229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JAKÉM NĚMECKÉM POHOŘÍ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PRAMENÍ ŘEKA DUNAJ?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209816" y="285728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II.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67273" y="1571612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Schwarzwald</a:t>
            </a:r>
          </a:p>
        </p:txBody>
      </p:sp>
      <p:pic>
        <p:nvPicPr>
          <p:cNvPr id="114690" name="Picture 2" descr="http://www.ottawa.diplo.de/__Zentrale_20Komponenten/____Bilder__neu/Staedte__Landschaften/Schwarzwald,property=Galeriebild__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571860" cy="2839630"/>
          </a:xfrm>
          <a:prstGeom prst="rect">
            <a:avLst/>
          </a:prstGeom>
          <a:noFill/>
        </p:spPr>
      </p:pic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371608" y="1669309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15167" y="1669309"/>
            <a:ext cx="4004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Střední </a:t>
            </a:r>
            <a:r>
              <a:rPr lang="cs-CZ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Evropa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Německo</a:t>
            </a:r>
            <a:endParaRPr lang="cs-CZ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"Starý svět" Evropa : encyklopedický přehled zemí.  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Regionální zeměpis. 3, Evropa : učebnice zeměpisu.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1.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Praha : Nakladatelství České geografické společnosti, 1994. 47 s.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JEŘÁBEK, M. - VILÍMEK, V.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Zeměpis světa 3 : učebnice zeměpisu pro základní školy a víceletá gymnázia. Evropa. 2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Praha: Nakladatelství České geografické společnosti, 2001. 63 s. ISBN 80-86034-47-X.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URL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www.mcsail.net/Yachtcharter-Bodensee.html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[cit.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1. 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8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URL 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://www.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motorkari.cz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/detail-akce/?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=2812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[cit. 10. 1. 2013]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č. 10 URL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fuckybaby.blog.cz/0711/finsko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[cit. 10. 1. 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URL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varhotel.hu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csaladiprogramok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en.php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[cit. 10. 1. 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URL &lt;http://www.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pickatrail.com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/jupiter/map/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germany.gif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&gt; [cit. 10. 4. 2010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č. 20 URL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http://bavorsko.ikn.cz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[cit. 10. 4. 2010]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URL &lt;http://www.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lufthansa.com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Homepage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&gt; [cit. 10. 4. 2010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URL &lt;http://www.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ottawa.diplo.de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/__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Zentrale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_20Komponenten/____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Bilder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neu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Staedte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__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Landschaften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/Schwarzwald,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Galeriebild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gross.jpg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&gt; [cit. 10. 4.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2010]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6286144" y="5651946"/>
            <a:ext cx="974660" cy="974660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4785946" y="1722856"/>
            <a:ext cx="974660" cy="97466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106350" y="285728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Střední Evropa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467544" y="1988840"/>
            <a:ext cx="3093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Střední Evropa - FG </a:t>
            </a:r>
            <a:endParaRPr lang="cs-CZ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28758" y="5864386"/>
            <a:ext cx="1863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Německo II.</a:t>
            </a:r>
            <a:endParaRPr lang="cs-CZ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4794682" y="3022222"/>
            <a:ext cx="974660" cy="974660"/>
          </a:xfrm>
          <a:prstGeom prst="rect">
            <a:avLst/>
          </a:prstGeom>
          <a:noFill/>
        </p:spPr>
      </p:pic>
      <p:pic>
        <p:nvPicPr>
          <p:cNvPr id="44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4785946" y="4318366"/>
            <a:ext cx="974660" cy="974660"/>
          </a:xfrm>
          <a:prstGeom prst="rect">
            <a:avLst/>
          </a:prstGeom>
          <a:noFill/>
        </p:spPr>
      </p:pic>
      <p:pic>
        <p:nvPicPr>
          <p:cNvPr id="45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4785946" y="5660682"/>
            <a:ext cx="974660" cy="974660"/>
          </a:xfrm>
          <a:prstGeom prst="rect">
            <a:avLst/>
          </a:prstGeom>
          <a:noFill/>
        </p:spPr>
      </p:pic>
      <p:pic>
        <p:nvPicPr>
          <p:cNvPr id="56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6286144" y="1714120"/>
            <a:ext cx="974660" cy="974660"/>
          </a:xfrm>
          <a:prstGeom prst="rect">
            <a:avLst/>
          </a:prstGeom>
          <a:noFill/>
        </p:spPr>
      </p:pic>
      <p:pic>
        <p:nvPicPr>
          <p:cNvPr id="5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6294880" y="3013486"/>
            <a:ext cx="974660" cy="974660"/>
          </a:xfrm>
          <a:prstGeom prst="rect">
            <a:avLst/>
          </a:prstGeom>
          <a:noFill/>
        </p:spPr>
      </p:pic>
      <p:pic>
        <p:nvPicPr>
          <p:cNvPr id="6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6286144" y="4309630"/>
            <a:ext cx="974660" cy="974660"/>
          </a:xfrm>
          <a:prstGeom prst="rect">
            <a:avLst/>
          </a:prstGeom>
          <a:noFill/>
        </p:spPr>
      </p:pic>
      <p:pic>
        <p:nvPicPr>
          <p:cNvPr id="62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714904" y="1714120"/>
            <a:ext cx="974660" cy="974660"/>
          </a:xfrm>
          <a:prstGeom prst="rect">
            <a:avLst/>
          </a:prstGeom>
          <a:noFill/>
        </p:spPr>
      </p:pic>
      <p:pic>
        <p:nvPicPr>
          <p:cNvPr id="64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723640" y="3013486"/>
            <a:ext cx="974660" cy="974660"/>
          </a:xfrm>
          <a:prstGeom prst="rect">
            <a:avLst/>
          </a:prstGeom>
          <a:noFill/>
        </p:spPr>
      </p:pic>
      <p:pic>
        <p:nvPicPr>
          <p:cNvPr id="66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714904" y="4309630"/>
            <a:ext cx="974660" cy="974660"/>
          </a:xfrm>
          <a:prstGeom prst="rect">
            <a:avLst/>
          </a:prstGeom>
          <a:noFill/>
        </p:spPr>
      </p:pic>
      <p:pic>
        <p:nvPicPr>
          <p:cNvPr id="6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714904" y="5651946"/>
            <a:ext cx="974660" cy="974660"/>
          </a:xfrm>
          <a:prstGeom prst="rect">
            <a:avLst/>
          </a:prstGeom>
          <a:noFill/>
        </p:spPr>
      </p:pic>
      <p:sp>
        <p:nvSpPr>
          <p:cNvPr id="68" name="TextovéPole 67">
            <a:hlinkClick r:id="rId3" action="ppaction://hlinksldjump"/>
          </p:cNvPr>
          <p:cNvSpPr txBox="1"/>
          <p:nvPr/>
        </p:nvSpPr>
        <p:spPr>
          <a:xfrm>
            <a:off x="4929190" y="200024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0" name="TextovéPole 69">
            <a:hlinkClick r:id="rId4" action="ppaction://hlinksldjump"/>
          </p:cNvPr>
          <p:cNvSpPr txBox="1"/>
          <p:nvPr/>
        </p:nvSpPr>
        <p:spPr>
          <a:xfrm>
            <a:off x="4929190" y="329960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2" name="TextovéPole 71">
            <a:hlinkClick r:id="rId5" action="ppaction://hlinksldjump"/>
          </p:cNvPr>
          <p:cNvSpPr txBox="1"/>
          <p:nvPr/>
        </p:nvSpPr>
        <p:spPr>
          <a:xfrm>
            <a:off x="4929190" y="4605650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3" name="TextovéPole 72">
            <a:hlinkClick r:id="rId6" action="ppaction://hlinksldjump"/>
          </p:cNvPr>
          <p:cNvSpPr txBox="1"/>
          <p:nvPr/>
        </p:nvSpPr>
        <p:spPr>
          <a:xfrm>
            <a:off x="4929190" y="594796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1000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29388" y="200024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5" name="TextovéPole 74">
            <a:hlinkClick r:id="rId8" action="ppaction://hlinksldjump"/>
          </p:cNvPr>
          <p:cNvSpPr txBox="1"/>
          <p:nvPr/>
        </p:nvSpPr>
        <p:spPr>
          <a:xfrm>
            <a:off x="6429388" y="329960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7" name="TextovéPole 76">
            <a:hlinkClick r:id="rId9" action="ppaction://hlinksldjump"/>
          </p:cNvPr>
          <p:cNvSpPr txBox="1"/>
          <p:nvPr/>
        </p:nvSpPr>
        <p:spPr>
          <a:xfrm>
            <a:off x="6429388" y="460565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2000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8" name="TextovéPole 77">
            <a:hlinkClick r:id="rId10" action="ppaction://hlinksldjump"/>
          </p:cNvPr>
          <p:cNvSpPr txBox="1"/>
          <p:nvPr/>
        </p:nvSpPr>
        <p:spPr>
          <a:xfrm>
            <a:off x="6429388" y="592933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2000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7858148" y="200024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" name="TextovéPole 80">
            <a:hlinkClick r:id="rId12" action="ppaction://hlinksldjump"/>
          </p:cNvPr>
          <p:cNvSpPr txBox="1"/>
          <p:nvPr/>
        </p:nvSpPr>
        <p:spPr>
          <a:xfrm>
            <a:off x="7858148" y="331824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2" action="ppaction://hlinksldjump"/>
              </a:rPr>
              <a:t>3000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3" name="TextovéPole 82">
            <a:hlinkClick r:id="rId13" action="ppaction://hlinksldjump"/>
          </p:cNvPr>
          <p:cNvSpPr txBox="1"/>
          <p:nvPr/>
        </p:nvSpPr>
        <p:spPr>
          <a:xfrm>
            <a:off x="7858148" y="460565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3" action="ppaction://hlinksldjump"/>
              </a:rPr>
              <a:t>3000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4" name="TextovéPole 83">
            <a:hlinkClick r:id="rId14" action="ppaction://hlinksldjump"/>
          </p:cNvPr>
          <p:cNvSpPr txBox="1"/>
          <p:nvPr/>
        </p:nvSpPr>
        <p:spPr>
          <a:xfrm>
            <a:off x="7858148" y="594796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4" action="ppaction://hlinksldjump"/>
              </a:rPr>
              <a:t>3000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75559" y="3284984"/>
            <a:ext cx="3077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Střední Evropa - SG </a:t>
            </a:r>
            <a:endParaRPr lang="cs-CZ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896934" y="4427061"/>
            <a:ext cx="1736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Německo I.</a:t>
            </a:r>
            <a:endParaRPr lang="cs-CZ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1437012" y="285728"/>
            <a:ext cx="6269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Evropa - FG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078890" y="2074787"/>
            <a:ext cx="6986336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JEZERO,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KTERÉ LEŽÍ NA HRANICI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NĚMECKA, ŠVÝCARSKA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RAKOUSKA?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5296" y="1571612"/>
            <a:ext cx="523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Bodamské jezero</a:t>
            </a:r>
          </a:p>
        </p:txBody>
      </p:sp>
      <p:pic>
        <p:nvPicPr>
          <p:cNvPr id="53250" name="Picture 2" descr="https://www.mcsail.net/images/47856068/Inse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900" y="2546440"/>
            <a:ext cx="4564200" cy="3042800"/>
          </a:xfrm>
          <a:prstGeom prst="rect">
            <a:avLst/>
          </a:prstGeom>
          <a:noFill/>
        </p:spPr>
      </p:pic>
      <p:pic>
        <p:nvPicPr>
          <p:cNvPr id="8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86822" y="2690339"/>
            <a:ext cx="797045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NEJVYŠŠÍ HOROU RAKOUSKA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DACHSTEIN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87039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67684" y="1571612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08551" y="2348880"/>
            <a:ext cx="39269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Nejvyšší horou Rakouska je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Großglockner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(3798 m) </a:t>
            </a:r>
          </a:p>
        </p:txBody>
      </p:sp>
      <p:pic>
        <p:nvPicPr>
          <p:cNvPr id="50178" name="Picture 2" descr="http://img.motorkari.cz/upload/images/cache/akce/20090612114902-2812_jpgresize_1000x830__type_jpg_.jpg"/>
          <p:cNvPicPr>
            <a:picLocks noChangeAspect="1" noChangeArrowheads="1"/>
          </p:cNvPicPr>
          <p:nvPr/>
        </p:nvPicPr>
        <p:blipFill>
          <a:blip r:embed="rId3" cstate="print"/>
          <a:srcRect r="714" b="15386"/>
          <a:stretch>
            <a:fillRect/>
          </a:stretch>
        </p:blipFill>
        <p:spPr bwMode="auto">
          <a:xfrm>
            <a:off x="1967744" y="3284984"/>
            <a:ext cx="5208513" cy="2530144"/>
          </a:xfrm>
          <a:prstGeom prst="rect">
            <a:avLst/>
          </a:prstGeom>
          <a:noFill/>
        </p:spPr>
      </p:pic>
      <p:pic>
        <p:nvPicPr>
          <p:cNvPr id="8" name="Picture 4" descr="C:\Users\Zuzka\AppData\Local\Microsoft\Windows\Temporary Internet Files\Content.IE5\ZW3G9BA8\MPj04331170000[1].jpg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25632" y="2382563"/>
            <a:ext cx="869282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3 NEJVĚTŠÍ JEZERNÍ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PLOŠINY NACHÁZEJÍCÍ 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PŘI POBŘEŽÍ BALTSKÉHO MOŘE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37012" y="285728"/>
            <a:ext cx="6269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Evropa - FG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6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627</Words>
  <Application>Microsoft Office PowerPoint</Application>
  <PresentationFormat>Předvádění na obrazovce (4:3)</PresentationFormat>
  <Paragraphs>158</Paragraphs>
  <Slides>31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Střední Evropa – obecně a Německo</vt:lpstr>
      <vt:lpstr>Prezentace aplikace PowerPoint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Company>žádná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Heřmánek</dc:creator>
  <cp:lastModifiedBy>Pepa</cp:lastModifiedBy>
  <cp:revision>19</cp:revision>
  <dcterms:created xsi:type="dcterms:W3CDTF">2013-03-17T13:55:37Z</dcterms:created>
  <dcterms:modified xsi:type="dcterms:W3CDTF">2013-03-25T11:14:06Z</dcterms:modified>
</cp:coreProperties>
</file>