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notesMasterIdLst>
    <p:notesMasterId r:id="rId24"/>
  </p:notesMasterIdLst>
  <p:sldIdLst>
    <p:sldId id="289" r:id="rId6"/>
    <p:sldId id="288" r:id="rId7"/>
    <p:sldId id="262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3" r:id="rId18"/>
    <p:sldId id="304" r:id="rId19"/>
    <p:sldId id="301" r:id="rId20"/>
    <p:sldId id="302" r:id="rId21"/>
    <p:sldId id="290" r:id="rId22"/>
    <p:sldId id="291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3" autoAdjust="0"/>
    <p:restoredTop sz="94660"/>
  </p:normalViewPr>
  <p:slideViewPr>
    <p:cSldViewPr>
      <p:cViewPr>
        <p:scale>
          <a:sx n="77" d="100"/>
          <a:sy n="77" d="100"/>
        </p:scale>
        <p:origin x="-114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6D28F-2584-49F8-A7EB-2BEE784F4A79}" type="datetimeFigureOut">
              <a:rPr lang="cs-CZ" smtClean="0"/>
              <a:pPr/>
              <a:t>18.3.2013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14294-915E-4571-A1FD-A246BDF257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1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89AC41-1029-43BD-9BEB-0465FDC6CECB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A05AE-B4B9-4C4A-BEF8-3DB66CB21928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F81AB-5EB0-4DA4-8D32-2250C4D1B68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700BEF38-CC45-4149-A187-8FF43F678EF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5E72E-DBE6-44C5-A612-FDF18ED81A5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1B592-8A88-4F59-87D2-7EC8CE614D5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6FBC2-DFF7-4CC3-8C69-78F872B95D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BC48F-DAB2-4477-8FAF-FD92B50AA21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88488-DDBE-46F5-994A-819B78FCF2D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6969C-9168-4921-ABB7-C6FC50B1413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03135-78E9-4BC5-93D9-739553583E1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243E1-6BCB-48C3-AA0C-6ED1D2DC7D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940A5-D42D-4BFE-8CC9-2DF7EC06D79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764D9-6F64-403F-8AF3-792C2A0BD17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52296-A0ED-420A-901D-A5CC46F6615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1371600"/>
            <a:ext cx="6477000" cy="1905000"/>
          </a:xfrm>
        </p:spPr>
        <p:txBody>
          <a:bodyPr anchor="b"/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352800"/>
            <a:ext cx="6477000" cy="457200"/>
          </a:xfrm>
          <a:ln w="12700"/>
        </p:spPr>
        <p:txBody>
          <a:bodyPr lIns="91440" tIns="0" rIns="91440" bIns="0"/>
          <a:lstStyle>
            <a:lvl1pPr marL="0" indent="0" algn="ctr">
              <a:spcBef>
                <a:spcPct val="0"/>
              </a:spcBef>
              <a:buClrTx/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BDB15D-ABCC-474C-B3D3-02D0B55129B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1E985-7DDB-4C8F-83CB-991A5BC4977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7EE34-E500-4921-9013-EC5554F2A4C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812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9531B-A9FD-433E-B97A-490B0B4F177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DCA9F-1B64-49F6-99C6-6B74EE858F8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586E3-78DC-4A2E-89A2-EB09CCB988C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A1EAE-30BF-4301-B8F5-2DF50DF46E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7A875-C92F-40D5-9E72-6FB103E4D2B7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82C53-DFD5-49E6-8D8C-61DF322BD0D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A807C-FD91-4794-B9D2-61BD6077AF8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A5AEE-34D1-4CC2-AF5C-13BD621D737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24600" y="819150"/>
            <a:ext cx="1447800" cy="48196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981200" y="819150"/>
            <a:ext cx="4191000" cy="48196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AEC4A-1887-44BE-A3E0-623E4A10200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89AC41-1029-43BD-9BEB-0465FDC6CECB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243E1-6BCB-48C3-AA0C-6ED1D2DC7D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7A875-C92F-40D5-9E72-6FB103E4D2B7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12288-F013-4F94-B158-76FA0A406DD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E2440-0E1A-4301-8415-3528D7D8890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7EE18-63EB-432D-8C08-9A856C55694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12288-F013-4F94-B158-76FA0A406DD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9BBE4-DEEB-41A5-AC52-06E914607829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12291-CC15-4F98-BBD6-9814F62F4C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123A-794A-4C4F-A591-311150467CCF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A05AE-B4B9-4C4A-BEF8-3DB66CB21928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F81AB-5EB0-4DA4-8D32-2250C4D1B68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E2440-0E1A-4301-8415-3528D7D8890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7EE18-63EB-432D-8C08-9A856C55694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9BBE4-DEEB-41A5-AC52-06E914607829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12291-CC15-4F98-BBD6-9814F62F4C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123A-794A-4C4F-A591-311150467CCF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533D9D-B5E2-46C8-AA31-1FAAB65813DA}" type="slidenum">
              <a:rPr lang="cs-CZ">
                <a:solidFill>
                  <a:srgbClr val="FFFFFF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EFC095-B497-47B4-A10C-5F83FACA2914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81915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752600"/>
            <a:ext cx="579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056421-3E20-4C9B-9145-EDA145C75AC6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200">
          <a:solidFill>
            <a:schemeClr val="bg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chemeClr val="bg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533D9D-B5E2-46C8-AA31-1FAAB65813DA}" type="slidenum">
              <a:rPr lang="cs-CZ">
                <a:solidFill>
                  <a:srgbClr val="FFFFFF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F9715E-A49B-496E-B9C0-51AC9C3E5AF7}" type="slidenum">
              <a:rPr lang="cs-CZ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3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3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3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3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3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3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562164"/>
            <a:ext cx="6400800" cy="644522"/>
          </a:xfrm>
        </p:spPr>
        <p:txBody>
          <a:bodyPr/>
          <a:lstStyle/>
          <a:p>
            <a:r>
              <a:rPr lang="cs-CZ" sz="1400" b="1" dirty="0" smtClean="0"/>
              <a:t>AUTOR: </a:t>
            </a:r>
            <a:r>
              <a:rPr lang="cs-CZ" dirty="0" smtClean="0">
                <a:solidFill>
                  <a:srgbClr val="000000"/>
                </a:solidFill>
              </a:rPr>
              <a:t>Mgr. Josef </a:t>
            </a:r>
            <a:r>
              <a:rPr lang="cs-CZ" dirty="0" err="1" smtClean="0">
                <a:solidFill>
                  <a:srgbClr val="000000"/>
                </a:solidFill>
              </a:rPr>
              <a:t>Zhorný</a:t>
            </a:r>
            <a:endParaRPr lang="cs-CZ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07604" y="4141880"/>
            <a:ext cx="7128792" cy="143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ANOTACE: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Připravená hra slouží jako souhrnné opakování výukového bloku Jižní Evropa – obecně a </a:t>
            </a:r>
            <a:r>
              <a:rPr lang="cs-CZ" sz="1100" dirty="0" err="1" smtClean="0">
                <a:solidFill>
                  <a:srgbClr val="000000"/>
                </a:solidFill>
                <a:cs typeface="Arial" charset="0"/>
              </a:rPr>
              <a:t>ministáty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. Studenti se rozdělí na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stejně početné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skupiny, přičemž střídavě volí otázky s různými hodnotami bodů. Cílem hry je získat co nejvíce bodů. Při špatné odpovědi se body neodečítají. Pokud skupina neví, může odpovědět kdokoliv jiný (body se však již nepřičítají). </a:t>
            </a:r>
            <a:r>
              <a:rPr lang="cs-CZ" sz="1100" dirty="0" smtClean="0">
                <a:solidFill>
                  <a:srgbClr val="000000"/>
                </a:solidFill>
              </a:rPr>
              <a:t>Ve hře se vyskytují i tzv. </a:t>
            </a:r>
            <a:r>
              <a:rPr lang="cs-CZ" sz="1100" dirty="0" err="1" smtClean="0">
                <a:solidFill>
                  <a:srgbClr val="000000"/>
                </a:solidFill>
              </a:rPr>
              <a:t>BONUSy</a:t>
            </a:r>
            <a:r>
              <a:rPr lang="cs-CZ" sz="1100" dirty="0" smtClean="0">
                <a:solidFill>
                  <a:srgbClr val="000000"/>
                </a:solidFill>
              </a:rPr>
              <a:t>. Při </a:t>
            </a:r>
            <a:r>
              <a:rPr lang="cs-CZ" sz="1100" dirty="0" err="1" smtClean="0">
                <a:solidFill>
                  <a:srgbClr val="000000"/>
                </a:solidFill>
              </a:rPr>
              <a:t>BONUSové</a:t>
            </a:r>
            <a:r>
              <a:rPr lang="cs-CZ" sz="1100" dirty="0" smtClean="0">
                <a:solidFill>
                  <a:srgbClr val="000000"/>
                </a:solidFill>
              </a:rPr>
              <a:t> otázce je zobrazeno tvrzení. Hráči toto tvrzení buď přijmou za pravdivé (ANO) nebo jej odmítnou (NE). Při správné odpovědi na </a:t>
            </a:r>
            <a:r>
              <a:rPr lang="cs-CZ" sz="1100" dirty="0" err="1" smtClean="0">
                <a:solidFill>
                  <a:srgbClr val="000000"/>
                </a:solidFill>
              </a:rPr>
              <a:t>BONUSovou</a:t>
            </a:r>
            <a:r>
              <a:rPr lang="cs-CZ" sz="1100" dirty="0" smtClean="0">
                <a:solidFill>
                  <a:srgbClr val="000000"/>
                </a:solidFill>
              </a:rPr>
              <a:t> otázku získává skupina nejen body za otázku, ale také 1000 navíc.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07604" y="5264855"/>
            <a:ext cx="712879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KLÍČOVÁ SLOVA: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Jižní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Evropa, ministáty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,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poloha, povrch, podnebí, vodstvo, hospodářství, zajímavosti    </a:t>
            </a:r>
            <a:endParaRPr 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1938436"/>
            <a:ext cx="7772400" cy="1470183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0000"/>
                </a:solidFill>
              </a:rPr>
              <a:t>Jižní Evropa – obecně a ministáty</a:t>
            </a:r>
            <a:endParaRPr lang="cs-CZ" sz="36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7604" y="3041724"/>
            <a:ext cx="7128792" cy="5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cs typeface="Arial" charset="0"/>
              </a:rPr>
              <a:t>VY-32-INOVACE-</a:t>
            </a:r>
            <a:r>
              <a:rPr lang="cs-CZ" sz="3200" b="1" dirty="0" smtClean="0">
                <a:cs typeface="Arial" charset="0"/>
              </a:rPr>
              <a:t>ZEM-201</a:t>
            </a:r>
            <a:endParaRPr lang="cs-CZ" sz="3200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040938" y="1571612"/>
            <a:ext cx="4999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Tyrhénské moře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" name="Picture 4" descr="C:\Users\Zuzka\AppData\Local\Microsoft\Windows\Temporary Internet Files\Content.IE5\ZW3G9BA8\MPj04331170000[1]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12290" name="Picture 2" descr="Soubor:Tyrrhenian Sea map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7631" y="2492896"/>
            <a:ext cx="2328739" cy="316835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069246" y="2074788"/>
            <a:ext cx="7005637" cy="255454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ÚZKÝ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VÝBĚŽEK IBERSKÉHO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POLOOSTROVA – BRITSKÉ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NEZÁVISLÉ ÚZEMÍ?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479124" y="285728"/>
            <a:ext cx="4185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MINISTÁTY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025119" y="1571612"/>
            <a:ext cx="3031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Gibraltar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" name="Picture 4" descr="C:\Users\Zuzka\AppData\Local\Microsoft\Windows\Temporary Internet Files\Content.IE5\ZW3G9BA8\MPj04331170000[1]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9218" name="Picture 2" descr="http://intelico.ru/images/country/143_Gibralta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7068" y="2636912"/>
            <a:ext cx="4109864" cy="323651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bdélník 8"/>
          <p:cNvSpPr/>
          <p:nvPr/>
        </p:nvSpPr>
        <p:spPr>
          <a:xfrm>
            <a:off x="3287035" y="285728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BONUS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763007" y="2690339"/>
            <a:ext cx="7618111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JE 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VATIKÁN 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NEJMENŠÍ STÁT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SVĚTA?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679145" y="1571612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ANO</a:t>
            </a:r>
          </a:p>
        </p:txBody>
      </p:sp>
      <p:pic>
        <p:nvPicPr>
          <p:cNvPr id="5" name="Picture 4" descr="C:\Users\Zuzka\AppData\Local\Microsoft\Windows\Temporary Internet Files\Content.IE5\ZW3G9BA8\MPj04331170000[1]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3074" name="Picture 2" descr="http://www.lastmoment.cz/tourfoto/photos_2010_x5/253-country-253-70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0750" y="2780928"/>
            <a:ext cx="4762500" cy="31813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196783" y="2690339"/>
            <a:ext cx="6750566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JAKÉ JE STÁTNÍ ZŘÍZENÍ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ANDORRY?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479125" y="285728"/>
            <a:ext cx="4185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MINISTÁTY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044354" y="1571612"/>
            <a:ext cx="2993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Knížectví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" name="Picture 4" descr="C:\Users\Zuzka\AppData\Local\Microsoft\Windows\Temporary Internet Files\Content.IE5\ZW3G9BA8\MPj04331170000[1]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6146" name="Picture 2" descr="http://www.klima.cz/images/ANDO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9483" y="2636912"/>
            <a:ext cx="4565035" cy="302433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1520" y="1268760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  ANDĚL, J. - MAREŠ, R. </a:t>
            </a:r>
            <a:r>
              <a:rPr lang="cs-CZ" sz="1400" i="1" dirty="0" smtClean="0">
                <a:solidFill>
                  <a:srgbClr val="000000"/>
                </a:solidFill>
                <a:cs typeface="Arial" charset="0"/>
              </a:rPr>
              <a:t>"Starý svět" Evropa : encyklopedický přehled zemí.  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2. </a:t>
            </a:r>
            <a:r>
              <a:rPr lang="cs-CZ" sz="1400" dirty="0" err="1" smtClean="0">
                <a:solidFill>
                  <a:srgbClr val="000000"/>
                </a:solidFill>
                <a:cs typeface="Arial" charset="0"/>
              </a:rPr>
              <a:t>vyd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 Olomouc : Nakladatelství Olomouc, 2001. 293 s. ISBN 80-7182-115-2.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  BIČÍK, I. - HLAVÁČEK, P. – ŘEZNÍČKOVÁ, D. </a:t>
            </a:r>
            <a:r>
              <a:rPr lang="cs-CZ" sz="1400" i="1" dirty="0" smtClean="0">
                <a:solidFill>
                  <a:srgbClr val="000000"/>
                </a:solidFill>
                <a:cs typeface="Arial" charset="0"/>
              </a:rPr>
              <a:t>Regionální zeměpis. 3, Evropa : učebnice zeměpisu.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1. </a:t>
            </a:r>
            <a:r>
              <a:rPr lang="cs-CZ" sz="1400" dirty="0" err="1" smtClean="0">
                <a:solidFill>
                  <a:srgbClr val="000000"/>
                </a:solidFill>
                <a:cs typeface="Arial" charset="0"/>
              </a:rPr>
              <a:t>vyd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 Praha : Nakladatelství České geografické společnosti, 1994. 47 s.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  JEŘÁBEK, M. - VILÍMEK, V. </a:t>
            </a:r>
            <a:r>
              <a:rPr lang="cs-CZ" sz="1400" i="1" dirty="0" smtClean="0">
                <a:solidFill>
                  <a:srgbClr val="000000"/>
                </a:solidFill>
                <a:cs typeface="Arial" charset="0"/>
              </a:rPr>
              <a:t>Zeměpis světa 3 : učebnice zeměpisu pro základní školy a víceletá gymnázia. Evropa. 2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 </a:t>
            </a:r>
            <a:r>
              <a:rPr lang="cs-CZ" sz="1400" dirty="0" err="1" smtClean="0">
                <a:solidFill>
                  <a:srgbClr val="000000"/>
                </a:solidFill>
                <a:cs typeface="Arial" charset="0"/>
              </a:rPr>
              <a:t>vyd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 Praha: Nakladatelství České geografické společnosti, 2001. 63 s. ISBN 80-86034-47-X.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sz="1400" dirty="0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1268760"/>
            <a:ext cx="846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Slide č. 6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URL &lt;http://www.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scuolecabras.it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Seu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%20la%20nostra%20oasi/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macchia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%20mediterranea.htm&gt; [cit. 2.2.2013]</a:t>
            </a:r>
            <a:endParaRPr lang="cs-CZ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Slide č. 8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URL &lt; http://cs.wikipedia.org/wiki/Soubor:View_on_Olymbos_Mountain_with_Elassona_and_Tsaritsani,_Greece.jpg&gt; [cit. 2.2.2013]</a:t>
            </a:r>
            <a:endParaRPr lang="cs-CZ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Slide č. 10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URL &lt; http://cs.wikipedia.org/wiki/Soubor:Tyrrhenian_Sea_map-2.png &gt; [cit. 2.2.2013]</a:t>
            </a:r>
            <a:endParaRPr lang="cs-CZ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Slide č. 12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URL &lt; http://whychess.com/node/6990&gt; [cit. 2.2.2013]</a:t>
            </a:r>
            <a:endParaRPr lang="cs-CZ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Slide č. 14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URL &lt;http://www.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info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hoteles.com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mapas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ceuta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melilla.gif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&gt; [cit. 16. 4. 2010]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12534-mapaevropytransparent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19678"/>
            <a:ext cx="7429552" cy="6418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Obdélník 3"/>
          <p:cNvSpPr/>
          <p:nvPr/>
        </p:nvSpPr>
        <p:spPr>
          <a:xfrm>
            <a:off x="2039610" y="5500702"/>
            <a:ext cx="5019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EUROPUZZLE</a:t>
            </a:r>
            <a:endParaRPr lang="cs-CZ" sz="54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uzka\AppData\Local\Microsoft\Windows\Temporary Internet Files\Content.IE5\PWC7Q6IG\MPj043312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40" y="0"/>
            <a:ext cx="9176140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700432" y="1669309"/>
            <a:ext cx="3234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Jižní </a:t>
            </a:r>
            <a:r>
              <a:rPr lang="cs-CZ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Evropa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492760" y="4715806"/>
            <a:ext cx="1482527" cy="1482527"/>
          </a:xfrm>
          <a:prstGeom prst="rect">
            <a:avLst/>
          </a:prstGeom>
          <a:noFill/>
        </p:spPr>
      </p:pic>
      <p:pic>
        <p:nvPicPr>
          <p:cNvPr id="19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526827" y="2638520"/>
            <a:ext cx="1482527" cy="1482527"/>
          </a:xfrm>
          <a:prstGeom prst="rect">
            <a:avLst/>
          </a:prstGeom>
          <a:noFill/>
        </p:spPr>
      </p:pic>
      <p:pic>
        <p:nvPicPr>
          <p:cNvPr id="18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2675891"/>
            <a:ext cx="1482527" cy="1482527"/>
          </a:xfrm>
          <a:prstGeom prst="rect">
            <a:avLst/>
          </a:prstGeom>
          <a:noFill/>
        </p:spPr>
      </p:pic>
      <p:pic>
        <p:nvPicPr>
          <p:cNvPr id="17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669439" y="2675891"/>
            <a:ext cx="1482527" cy="1482527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4542366" y="285728"/>
            <a:ext cx="3632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kern="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Jižní </a:t>
            </a:r>
            <a:r>
              <a:rPr lang="cs-CZ" sz="5400" b="1" kern="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Evropa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071934" y="307968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3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4753177"/>
            <a:ext cx="1482527" cy="1482527"/>
          </a:xfrm>
          <a:prstGeom prst="rect">
            <a:avLst/>
          </a:prstGeom>
          <a:noFill/>
        </p:spPr>
      </p:pic>
      <p:pic>
        <p:nvPicPr>
          <p:cNvPr id="11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706810" y="4753177"/>
            <a:ext cx="1482527" cy="1482527"/>
          </a:xfrm>
          <a:prstGeom prst="rect">
            <a:avLst/>
          </a:prstGeom>
          <a:noFill/>
        </p:spPr>
      </p:pic>
      <p:sp>
        <p:nvSpPr>
          <p:cNvPr id="23" name="TextovéPole 22"/>
          <p:cNvSpPr txBox="1"/>
          <p:nvPr/>
        </p:nvSpPr>
        <p:spPr>
          <a:xfrm>
            <a:off x="4071934" y="5156966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4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000760" y="307968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5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000760" y="5190003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6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7786710" y="3041279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7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7786710" y="5118565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8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656352" y="2826965"/>
            <a:ext cx="22060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Obecně</a:t>
            </a:r>
            <a:endParaRPr lang="cs-CZ" sz="4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73503" y="4904251"/>
            <a:ext cx="27735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Ministáty</a:t>
            </a:r>
            <a:endParaRPr lang="cs-CZ" sz="4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348149" y="2197898"/>
            <a:ext cx="8447825" cy="230832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TYPICKÝ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ZÁSTUPCE FLÓRY STŘEDOMOŘÍ –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HUSTÁ FORMACE VŽDYZELENÝCH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KŘOVIN A BYLIN?</a:t>
            </a:r>
            <a:endParaRPr lang="cs-CZ" sz="36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283125" y="285728"/>
            <a:ext cx="6577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Jižní Evropa - obecně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3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736576" y="1571612"/>
            <a:ext cx="3608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MACCHIE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" name="Picture 4" descr="C:\Users\Zuzka\AppData\Local\Microsoft\Windows\Temporary Internet Files\Content.IE5\ZW3G9BA8\MPj04331170000[1]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18434" name="Picture 2" descr="http://www.scuolecabras.it/Seu%20la%20nostra%20oasi/macchi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0084" y="2492896"/>
            <a:ext cx="4583832" cy="343787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789617" y="2690340"/>
            <a:ext cx="7564891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JE 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OLYMP 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NEJVYŠŠÍ HOROU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ŘECKA?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3287041" y="285728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BONUS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301482" y="1571612"/>
            <a:ext cx="6478888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NE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Olymp je řecké pohoří s nejvyšší horou </a:t>
            </a:r>
            <a:r>
              <a:rPr lang="cs-CZ" sz="2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Mytikas</a:t>
            </a:r>
            <a:endParaRPr lang="cs-CZ" sz="2400" b="1" dirty="0" smtClean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" name="Picture 4" descr="C:\Users\Zuzka\AppData\Local\Microsoft\Windows\Temporary Internet Files\Content.IE5\ZW3G9BA8\MPj04331170000[1]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15362" name="Picture 2" descr="Soubor:View on Olymbos Mountain with Elassona and Tsaritsani, Gree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2200" y="2924944"/>
            <a:ext cx="4019600" cy="30147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600280" y="2751894"/>
            <a:ext cx="7943586" cy="120032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MOŘE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MEZI ITÁLIÍ, SARDINIÍ A SICÍLIÍ?</a:t>
            </a: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1283125" y="285728"/>
            <a:ext cx="6577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Jižní Evropa - obecně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 návrhu Zářící díly skládačky">
  <a:themeElements>
    <a:clrScheme name="Vlastní 8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FF0000"/>
      </a:hlink>
      <a:folHlink>
        <a:srgbClr val="FFFFFF"/>
      </a:folHlink>
    </a:clrScheme>
    <a:fontScheme name="Motiv sady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Šablona návrhu s příliš mnoha soubory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zentace na téma brainstormingu">
  <a:themeElements>
    <a:clrScheme name="Motiv sady Office 1">
      <a:dk1>
        <a:srgbClr val="FFCC00"/>
      </a:dk1>
      <a:lt1>
        <a:srgbClr val="F8F8F8"/>
      </a:lt1>
      <a:dk2>
        <a:srgbClr val="000000"/>
      </a:dk2>
      <a:lt2>
        <a:srgbClr val="6666FF"/>
      </a:lt2>
      <a:accent1>
        <a:srgbClr val="669900"/>
      </a:accent1>
      <a:accent2>
        <a:srgbClr val="006600"/>
      </a:accent2>
      <a:accent3>
        <a:srgbClr val="AAAAAA"/>
      </a:accent3>
      <a:accent4>
        <a:srgbClr val="D4D4D4"/>
      </a:accent4>
      <a:accent5>
        <a:srgbClr val="B8CAAA"/>
      </a:accent5>
      <a:accent6>
        <a:srgbClr val="005C00"/>
      </a:accent6>
      <a:hlink>
        <a:srgbClr val="0099FF"/>
      </a:hlink>
      <a:folHlink>
        <a:srgbClr val="669900"/>
      </a:folHlink>
    </a:clrScheme>
    <a:fontScheme name="Motiv sady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FFCC00"/>
        </a:dk1>
        <a:lt1>
          <a:srgbClr val="F8F8F8"/>
        </a:lt1>
        <a:dk2>
          <a:srgbClr val="000000"/>
        </a:dk2>
        <a:lt2>
          <a:srgbClr val="6666FF"/>
        </a:lt2>
        <a:accent1>
          <a:srgbClr val="669900"/>
        </a:accent1>
        <a:accent2>
          <a:srgbClr val="006600"/>
        </a:accent2>
        <a:accent3>
          <a:srgbClr val="AAAAAA"/>
        </a:accent3>
        <a:accent4>
          <a:srgbClr val="D4D4D4"/>
        </a:accent4>
        <a:accent5>
          <a:srgbClr val="B8CAAA"/>
        </a:accent5>
        <a:accent6>
          <a:srgbClr val="005C00"/>
        </a:accent6>
        <a:hlink>
          <a:srgbClr val="0099FF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868686"/>
        </a:dk1>
        <a:lt1>
          <a:srgbClr val="FFFFFF"/>
        </a:lt1>
        <a:dk2>
          <a:srgbClr val="009999"/>
        </a:dk2>
        <a:lt2>
          <a:srgbClr val="6600FF"/>
        </a:lt2>
        <a:accent1>
          <a:srgbClr val="9999FF"/>
        </a:accent1>
        <a:accent2>
          <a:srgbClr val="CBCBCB"/>
        </a:accent2>
        <a:accent3>
          <a:srgbClr val="FFFFFF"/>
        </a:accent3>
        <a:accent4>
          <a:srgbClr val="727272"/>
        </a:accent4>
        <a:accent5>
          <a:srgbClr val="CACAFF"/>
        </a:accent5>
        <a:accent6>
          <a:srgbClr val="B8B8B8"/>
        </a:accent6>
        <a:hlink>
          <a:srgbClr val="66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1C1C1C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CBCBCB"/>
        </a:accent2>
        <a:accent3>
          <a:srgbClr val="FFFFFF"/>
        </a:accent3>
        <a:accent4>
          <a:srgbClr val="161616"/>
        </a:accent4>
        <a:accent5>
          <a:srgbClr val="EBEBEB"/>
        </a:accent5>
        <a:accent6>
          <a:srgbClr val="B8B8B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FFCC00"/>
        </a:dk1>
        <a:lt1>
          <a:srgbClr val="FFFFCC"/>
        </a:lt1>
        <a:dk2>
          <a:srgbClr val="000099"/>
        </a:dk2>
        <a:lt2>
          <a:srgbClr val="00CC00"/>
        </a:lt2>
        <a:accent1>
          <a:srgbClr val="3333FF"/>
        </a:accent1>
        <a:accent2>
          <a:srgbClr val="3333CC"/>
        </a:accent2>
        <a:accent3>
          <a:srgbClr val="AAAACA"/>
        </a:accent3>
        <a:accent4>
          <a:srgbClr val="DADAAE"/>
        </a:accent4>
        <a:accent5>
          <a:srgbClr val="ADADFF"/>
        </a:accent5>
        <a:accent6>
          <a:srgbClr val="2D2DB9"/>
        </a:accent6>
        <a:hlink>
          <a:srgbClr val="0099F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FFFF00"/>
        </a:dk1>
        <a:lt1>
          <a:srgbClr val="FFFFFF"/>
        </a:lt1>
        <a:dk2>
          <a:srgbClr val="FF0033"/>
        </a:dk2>
        <a:lt2>
          <a:srgbClr val="000000"/>
        </a:lt2>
        <a:accent1>
          <a:srgbClr val="330099"/>
        </a:accent1>
        <a:accent2>
          <a:srgbClr val="CC0000"/>
        </a:accent2>
        <a:accent3>
          <a:srgbClr val="FFAAAD"/>
        </a:accent3>
        <a:accent4>
          <a:srgbClr val="DADADA"/>
        </a:accent4>
        <a:accent5>
          <a:srgbClr val="ADAACA"/>
        </a:accent5>
        <a:accent6>
          <a:srgbClr val="B90000"/>
        </a:accent6>
        <a:hlink>
          <a:srgbClr val="00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Šablona návrhu Zářící díly skládačky">
  <a:themeElements>
    <a:clrScheme name="Vlastní 6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FF0000"/>
      </a:hlink>
      <a:folHlink>
        <a:srgbClr val="FFFFFF"/>
      </a:folHlink>
    </a:clrScheme>
    <a:fontScheme name="Motiv sady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371</Words>
  <Application>Microsoft Office PowerPoint</Application>
  <PresentationFormat>Předvádění na obrazovce (4:3)</PresentationFormat>
  <Paragraphs>76</Paragraphs>
  <Slides>18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Šablona návrhu Zářící díly skládačky</vt:lpstr>
      <vt:lpstr>Šablona návrhu s příliš mnoha soubory</vt:lpstr>
      <vt:lpstr>Prezentace na téma brainstormingu</vt:lpstr>
      <vt:lpstr>1_Šablona návrhu Zářící díly skládačky</vt:lpstr>
      <vt:lpstr>Výchozí návrh</vt:lpstr>
      <vt:lpstr>Jižní Evropa – obecně a ministáty</vt:lpstr>
      <vt:lpstr>Prezentace aplikace PowerPoint</vt:lpstr>
      <vt:lpstr>Prezentace aplikace PowerPoint</vt:lpstr>
      <vt:lpstr>Prezentace aplikace PowerPoint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Zuzka</dc:creator>
  <cp:lastModifiedBy>Pepa</cp:lastModifiedBy>
  <cp:revision>34</cp:revision>
  <dcterms:created xsi:type="dcterms:W3CDTF">2010-04-25T15:24:03Z</dcterms:created>
  <dcterms:modified xsi:type="dcterms:W3CDTF">2013-03-18T12:51:20Z</dcterms:modified>
</cp:coreProperties>
</file>