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68" r:id="rId6"/>
    <p:sldId id="258" r:id="rId7"/>
    <p:sldId id="260" r:id="rId8"/>
    <p:sldId id="269" r:id="rId9"/>
    <p:sldId id="262" r:id="rId10"/>
    <p:sldId id="272" r:id="rId11"/>
    <p:sldId id="263" r:id="rId12"/>
    <p:sldId id="277" r:id="rId13"/>
    <p:sldId id="261" r:id="rId14"/>
    <p:sldId id="266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E26F-DC6C-41D0-990F-EAD4222F269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2CAB-FF54-43D4-A263-E4443B0A9F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nstnet.de/werk/133737-mein-liegestuhl-am-me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1542.3j10j1.14.0...0.0...1c.1.3Tx-23ULcOc&amp;bav=on.2,or.r_gc.r_pw.r_qf.&amp;fp=18c2185fda4ccdf3&amp;biw=1280&amp;bih=891" TargetMode="External"/><Relationship Id="rId2" Type="http://schemas.openxmlformats.org/officeDocument/2006/relationships/hyperlink" Target="&amp;ndsp=37&amp;ved=1t: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DUM - Digitální Učební Materiál</a:t>
            </a:r>
          </a:p>
        </p:txBody>
      </p:sp>
      <p:pic>
        <p:nvPicPr>
          <p:cNvPr id="2051" name="Picture 2" descr="soso_logo_sir_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484313"/>
            <a:ext cx="5673725" cy="2973387"/>
          </a:xfrm>
        </p:spPr>
      </p:pic>
      <p:sp>
        <p:nvSpPr>
          <p:cNvPr id="2052" name="TextovéPole 6"/>
          <p:cNvSpPr txBox="1">
            <a:spLocks noChangeArrowheads="1"/>
          </p:cNvSpPr>
          <p:nvPr/>
        </p:nvSpPr>
        <p:spPr bwMode="auto">
          <a:xfrm>
            <a:off x="250825" y="4868863"/>
            <a:ext cx="6731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Název školy:		Střední odborná škola obchodní s.r.o.</a:t>
            </a:r>
          </a:p>
          <a:p>
            <a:r>
              <a:rPr lang="cs-CZ"/>
              <a:t>			Broumovská     839</a:t>
            </a:r>
          </a:p>
          <a:p>
            <a:r>
              <a:rPr lang="cs-CZ"/>
              <a:t>			460 01     Liberec 6</a:t>
            </a:r>
          </a:p>
          <a:p>
            <a:r>
              <a:rPr lang="cs-CZ"/>
              <a:t>			IČO: 25018507          REDIZO: 600010520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chi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29600" cy="3555481"/>
          </a:xfrm>
        </p:spPr>
      </p:pic>
      <p:pic>
        <p:nvPicPr>
          <p:cNvPr id="5" name="Obrázek 4" descr="flugzeug-france_9_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77072"/>
            <a:ext cx="2952328" cy="2232248"/>
          </a:xfrm>
          <a:prstGeom prst="rect">
            <a:avLst/>
          </a:prstGeom>
        </p:spPr>
      </p:pic>
      <p:pic>
        <p:nvPicPr>
          <p:cNvPr id="7" name="Obrázek 6" descr="Z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05064"/>
            <a:ext cx="522696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ein Sonnenbad neh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05064"/>
            <a:ext cx="2376264" cy="12241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cs-CZ" sz="3200" b="1" dirty="0" err="1" smtClean="0">
                <a:latin typeface="Comic Sans MS" pitchFamily="66" charset="0"/>
              </a:rPr>
              <a:t>Urlaubsaktivitäten</a:t>
            </a:r>
            <a:r>
              <a:rPr lang="cs-CZ" sz="3200" b="1" dirty="0" smtClean="0">
                <a:latin typeface="Comic Sans MS" pitchFamily="66" charset="0"/>
              </a:rPr>
              <a:t/>
            </a:r>
            <a:br>
              <a:rPr lang="cs-CZ" sz="3200" b="1" dirty="0" smtClean="0">
                <a:latin typeface="Comic Sans MS" pitchFamily="66" charset="0"/>
              </a:rPr>
            </a:br>
            <a:r>
              <a:rPr lang="cs-CZ" sz="3200" b="1" dirty="0" smtClean="0">
                <a:latin typeface="Comic Sans MS" pitchFamily="66" charset="0"/>
              </a:rPr>
              <a:t>- </a:t>
            </a:r>
            <a:r>
              <a:rPr lang="cs-CZ" sz="3200" b="1" dirty="0" err="1" smtClean="0">
                <a:latin typeface="Comic Sans MS" pitchFamily="66" charset="0"/>
              </a:rPr>
              <a:t>Was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machst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im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Urlaub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am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liebsten</a:t>
            </a:r>
            <a:r>
              <a:rPr lang="cs-CZ" sz="3200" b="1" dirty="0" smtClean="0">
                <a:latin typeface="Comic Sans MS" pitchFamily="66" charset="0"/>
              </a:rPr>
              <a:t>?</a:t>
            </a:r>
            <a:br>
              <a:rPr lang="cs-CZ" sz="3200" b="1" dirty="0" smtClean="0">
                <a:latin typeface="Comic Sans MS" pitchFamily="66" charset="0"/>
              </a:rPr>
            </a:br>
            <a:r>
              <a:rPr lang="cs-CZ" sz="3200" b="1" dirty="0" smtClean="0">
                <a:latin typeface="Comic Sans MS" pitchFamily="66" charset="0"/>
              </a:rPr>
              <a:t>- </a:t>
            </a:r>
            <a:r>
              <a:rPr lang="cs-CZ" sz="3200" b="1" dirty="0" err="1" smtClean="0">
                <a:latin typeface="Comic Sans MS" pitchFamily="66" charset="0"/>
              </a:rPr>
              <a:t>Was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machst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du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im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Sommerurlaub</a:t>
            </a:r>
            <a:r>
              <a:rPr lang="cs-CZ" sz="3200" b="1" dirty="0" smtClean="0">
                <a:latin typeface="Comic Sans MS" pitchFamily="66" charset="0"/>
              </a:rPr>
              <a:t>, </a:t>
            </a:r>
            <a:r>
              <a:rPr lang="cs-CZ" sz="3200" b="1" dirty="0" err="1" smtClean="0">
                <a:latin typeface="Comic Sans MS" pitchFamily="66" charset="0"/>
              </a:rPr>
              <a:t>im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Winterurlaub</a:t>
            </a:r>
            <a:r>
              <a:rPr lang="cs-CZ" sz="3200" b="1" dirty="0" smtClean="0">
                <a:latin typeface="Comic Sans MS" pitchFamily="66" charset="0"/>
              </a:rPr>
              <a:t>?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reisen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ein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Sonnenbad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nehmen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 </a:t>
            </a:r>
            <a:r>
              <a:rPr lang="cs-CZ" sz="2000" dirty="0" err="1" smtClean="0">
                <a:latin typeface="Comic Sans MS" pitchFamily="66" charset="0"/>
              </a:rPr>
              <a:t>tanzen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klettern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wandern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Sehenswürdigkeiten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besichtigen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Ski </a:t>
            </a:r>
            <a:r>
              <a:rPr lang="cs-CZ" sz="2000" dirty="0" err="1" smtClean="0">
                <a:latin typeface="Comic Sans MS" pitchFamily="66" charset="0"/>
              </a:rPr>
              <a:t>fahren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schwimmen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surfen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tauchen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Geld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ausgeben</a:t>
            </a:r>
            <a:endParaRPr lang="cs-CZ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Spaziergänge</a:t>
            </a:r>
            <a:r>
              <a:rPr lang="cs-CZ" sz="2000" dirty="0" smtClean="0">
                <a:latin typeface="Comic Sans MS" pitchFamily="66" charset="0"/>
              </a:rPr>
              <a:t> machen</a:t>
            </a: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 err="1" smtClean="0">
                <a:latin typeface="Comic Sans MS" pitchFamily="66" charset="0"/>
              </a:rPr>
              <a:t>Ausflüge</a:t>
            </a:r>
            <a:r>
              <a:rPr lang="cs-CZ" sz="2000" dirty="0" smtClean="0">
                <a:latin typeface="Comic Sans MS" pitchFamily="66" charset="0"/>
              </a:rPr>
              <a:t> machen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10" name="Obrázek 9" descr="tauc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060848"/>
            <a:ext cx="3048000" cy="2028825"/>
          </a:xfrm>
          <a:prstGeom prst="rect">
            <a:avLst/>
          </a:prstGeom>
        </p:spPr>
      </p:pic>
      <p:pic>
        <p:nvPicPr>
          <p:cNvPr id="11" name="Obrázek 10" descr="kletter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581128"/>
            <a:ext cx="3312368" cy="208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smicípá hvězda 14"/>
          <p:cNvSpPr>
            <a:spLocks noChangeArrowheads="1"/>
          </p:cNvSpPr>
          <p:nvPr/>
        </p:nvSpPr>
        <p:spPr bwMode="auto">
          <a:xfrm>
            <a:off x="2699792" y="2204864"/>
            <a:ext cx="3743325" cy="3165475"/>
          </a:xfrm>
          <a:prstGeom prst="star8">
            <a:avLst>
              <a:gd name="adj" fmla="val 37500"/>
            </a:avLst>
          </a:prstGeom>
          <a:solidFill>
            <a:srgbClr val="FEFD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6425" cy="915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smtClean="0">
                <a:latin typeface="Comic Sans MS" pitchFamily="66" charset="0"/>
              </a:rPr>
              <a:t>Komposita</a:t>
            </a:r>
            <a:br>
              <a:rPr lang="cs-CZ" sz="3200" b="1" dirty="0" smtClean="0">
                <a:latin typeface="Comic Sans MS" pitchFamily="66" charset="0"/>
              </a:rPr>
            </a:br>
            <a:r>
              <a:rPr lang="cs-CZ" sz="3200" b="1" dirty="0" smtClean="0">
                <a:latin typeface="Comic Sans MS" pitchFamily="66" charset="0"/>
              </a:rPr>
              <a:t>-</a:t>
            </a:r>
            <a:r>
              <a:rPr lang="cs-CZ" sz="3200" b="1" dirty="0" err="1" smtClean="0">
                <a:latin typeface="Comic Sans MS" pitchFamily="66" charset="0"/>
              </a:rPr>
              <a:t>Was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bedeuten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diese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Wörter</a:t>
            </a:r>
            <a:r>
              <a:rPr lang="cs-CZ" sz="3200" b="1" dirty="0" smtClean="0">
                <a:latin typeface="Comic Sans MS" pitchFamily="66" charset="0"/>
              </a:rPr>
              <a:t>?</a:t>
            </a:r>
            <a:br>
              <a:rPr lang="cs-CZ" sz="3200" b="1" dirty="0" smtClean="0">
                <a:latin typeface="Comic Sans MS" pitchFamily="66" charset="0"/>
              </a:rPr>
            </a:br>
            <a:r>
              <a:rPr lang="cs-CZ" sz="3200" b="1" dirty="0" smtClean="0">
                <a:latin typeface="Comic Sans MS" pitchFamily="66" charset="0"/>
              </a:rPr>
              <a:t>- </a:t>
            </a:r>
            <a:r>
              <a:rPr lang="cs-CZ" sz="3200" b="1" dirty="0" err="1" smtClean="0">
                <a:latin typeface="Comic Sans MS" pitchFamily="66" charset="0"/>
              </a:rPr>
              <a:t>Bilde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weitere</a:t>
            </a:r>
            <a:r>
              <a:rPr lang="cs-CZ" sz="3200" b="1" dirty="0" smtClean="0">
                <a:latin typeface="Comic Sans MS" pitchFamily="66" charset="0"/>
              </a:rPr>
              <a:t> Komposita (</a:t>
            </a:r>
            <a:r>
              <a:rPr lang="cs-CZ" sz="3200" b="1" dirty="0" err="1" smtClean="0">
                <a:latin typeface="Comic Sans MS" pitchFamily="66" charset="0"/>
              </a:rPr>
              <a:t>Reise</a:t>
            </a:r>
            <a:r>
              <a:rPr lang="cs-CZ" sz="3200" b="1" dirty="0" smtClean="0">
                <a:latin typeface="Comic Sans MS" pitchFamily="66" charset="0"/>
              </a:rPr>
              <a:t>-…)</a:t>
            </a:r>
            <a:endParaRPr lang="cs-CZ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5138" y="3284538"/>
            <a:ext cx="3240087" cy="1152525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cs-CZ" sz="3600" dirty="0" err="1" smtClean="0">
                <a:solidFill>
                  <a:srgbClr val="002060"/>
                </a:solidFill>
                <a:latin typeface="Comic Sans MS" pitchFamily="66" charset="0"/>
              </a:rPr>
              <a:t>Unterkunft</a:t>
            </a:r>
            <a:endParaRPr lang="cs-CZ" sz="36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924300" y="1628775"/>
            <a:ext cx="2425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r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Reisefieber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940152" y="2322512"/>
            <a:ext cx="3539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r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Reiseführer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228184" y="3375025"/>
            <a:ext cx="2915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e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Reiseapotheke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975649" y="4725144"/>
            <a:ext cx="3168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e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Hochzeitsreise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3924300" y="5222875"/>
            <a:ext cx="2087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r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Reisepass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043608" y="4653136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Reisebüro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0" y="3429000"/>
            <a:ext cx="3050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Geschäftsreise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259632" y="2492896"/>
            <a:ext cx="19527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Reiseziel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331640" y="19168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r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Reiseprospekt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339752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40770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  <a:latin typeface="Comic Sans MS" pitchFamily="66" charset="0"/>
              </a:rPr>
              <a:t>Hütte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latin typeface="Comic Sans MS" pitchFamily="66" charset="0"/>
              </a:rPr>
              <a:t>Antworte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die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Fragen</a:t>
            </a:r>
            <a:r>
              <a:rPr lang="cs-CZ" sz="3200" b="1" dirty="0" smtClean="0">
                <a:latin typeface="Comic Sans MS" pitchFamily="66" charset="0"/>
              </a:rPr>
              <a:t>:</a:t>
            </a:r>
            <a:br>
              <a:rPr lang="cs-CZ" sz="3200" b="1" dirty="0" smtClean="0">
                <a:latin typeface="Comic Sans MS" pitchFamily="66" charset="0"/>
              </a:rPr>
            </a:br>
            <a:r>
              <a:rPr lang="cs-CZ" sz="3200" b="1" dirty="0" smtClean="0">
                <a:latin typeface="Comic Sans MS" pitchFamily="66" charset="0"/>
              </a:rPr>
              <a:t>- Mach </a:t>
            </a:r>
            <a:r>
              <a:rPr lang="cs-CZ" sz="3200" b="1" dirty="0" err="1" smtClean="0">
                <a:latin typeface="Comic Sans MS" pitchFamily="66" charset="0"/>
              </a:rPr>
              <a:t>ein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kleines</a:t>
            </a:r>
            <a:r>
              <a:rPr lang="cs-CZ" sz="3200" b="1" dirty="0" smtClean="0">
                <a:latin typeface="Comic Sans MS" pitchFamily="66" charset="0"/>
              </a:rPr>
              <a:t> Interview :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1. </a:t>
            </a:r>
            <a:r>
              <a:rPr lang="cs-CZ" sz="2400" dirty="0" err="1" smtClean="0">
                <a:latin typeface="Comic Sans MS" pitchFamily="66" charset="0"/>
              </a:rPr>
              <a:t>Welchen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Urlaub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möchtest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gerne</a:t>
            </a:r>
            <a:r>
              <a:rPr lang="cs-CZ" sz="2400" dirty="0" smtClean="0">
                <a:latin typeface="Comic Sans MS" pitchFamily="66" charset="0"/>
              </a:rPr>
              <a:t> machen? </a:t>
            </a:r>
            <a:r>
              <a:rPr lang="cs-CZ" sz="2400" dirty="0" err="1" smtClean="0">
                <a:latin typeface="Comic Sans MS" pitchFamily="66" charset="0"/>
              </a:rPr>
              <a:t>Warum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2. </a:t>
            </a:r>
            <a:r>
              <a:rPr lang="cs-CZ" sz="2400" dirty="0" err="1" smtClean="0">
                <a:latin typeface="Comic Sans MS" pitchFamily="66" charset="0"/>
              </a:rPr>
              <a:t>Wohin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möchtest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im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Urlaub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fahren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>
                <a:latin typeface="Comic Sans MS" pitchFamily="66" charset="0"/>
              </a:rPr>
              <a:t>3</a:t>
            </a:r>
            <a:r>
              <a:rPr lang="cs-CZ" sz="2400" dirty="0" smtClean="0">
                <a:latin typeface="Comic Sans MS" pitchFamily="66" charset="0"/>
              </a:rPr>
              <a:t>. </a:t>
            </a:r>
            <a:r>
              <a:rPr lang="cs-CZ" sz="2400" dirty="0" err="1" smtClean="0">
                <a:latin typeface="Comic Sans MS" pitchFamily="66" charset="0"/>
              </a:rPr>
              <a:t>Wann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ist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die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typische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Urlaubszeit</a:t>
            </a:r>
            <a:r>
              <a:rPr lang="cs-CZ" sz="2400" dirty="0" smtClean="0">
                <a:latin typeface="Comic Sans MS" pitchFamily="66" charset="0"/>
              </a:rPr>
              <a:t> in </a:t>
            </a:r>
            <a:r>
              <a:rPr lang="cs-CZ" sz="2400" dirty="0" err="1" smtClean="0">
                <a:latin typeface="Comic Sans MS" pitchFamily="66" charset="0"/>
              </a:rPr>
              <a:t>unserem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Land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4. </a:t>
            </a:r>
            <a:r>
              <a:rPr lang="cs-CZ" sz="2400" dirty="0" err="1" smtClean="0">
                <a:latin typeface="Comic Sans MS" pitchFamily="66" charset="0"/>
              </a:rPr>
              <a:t>Wo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übernachtesst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im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Urlaub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liebsten</a:t>
            </a:r>
            <a:r>
              <a:rPr lang="cs-CZ" sz="2400" dirty="0" smtClean="0">
                <a:latin typeface="Comic Sans MS" pitchFamily="66" charset="0"/>
              </a:rPr>
              <a:t>? </a:t>
            </a:r>
            <a:r>
              <a:rPr lang="cs-CZ" sz="2400" dirty="0" err="1" smtClean="0">
                <a:latin typeface="Comic Sans MS" pitchFamily="66" charset="0"/>
              </a:rPr>
              <a:t>Warum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>
                <a:latin typeface="Comic Sans MS" pitchFamily="66" charset="0"/>
              </a:rPr>
              <a:t>5</a:t>
            </a:r>
            <a:r>
              <a:rPr lang="cs-CZ" sz="2400" dirty="0" smtClean="0">
                <a:latin typeface="Comic Sans MS" pitchFamily="66" charset="0"/>
              </a:rPr>
              <a:t>. </a:t>
            </a:r>
            <a:r>
              <a:rPr lang="cs-CZ" sz="2400" dirty="0" err="1" smtClean="0">
                <a:latin typeface="Comic Sans MS" pitchFamily="66" charset="0"/>
              </a:rPr>
              <a:t>Mit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wem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möchtest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in den </a:t>
            </a:r>
            <a:r>
              <a:rPr lang="cs-CZ" sz="2400" dirty="0" err="1" smtClean="0">
                <a:latin typeface="Comic Sans MS" pitchFamily="66" charset="0"/>
              </a:rPr>
              <a:t>Urlaub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fahren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>
                <a:latin typeface="Comic Sans MS" pitchFamily="66" charset="0"/>
              </a:rPr>
              <a:t>6</a:t>
            </a:r>
            <a:r>
              <a:rPr lang="cs-CZ" sz="2400" dirty="0" smtClean="0">
                <a:latin typeface="Comic Sans MS" pitchFamily="66" charset="0"/>
              </a:rPr>
              <a:t>. </a:t>
            </a:r>
            <a:r>
              <a:rPr lang="cs-CZ" sz="2400" dirty="0" err="1" smtClean="0">
                <a:latin typeface="Comic Sans MS" pitchFamily="66" charset="0"/>
              </a:rPr>
              <a:t>Womit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fährst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in den </a:t>
            </a:r>
            <a:r>
              <a:rPr lang="cs-CZ" sz="2400" dirty="0" err="1" smtClean="0">
                <a:latin typeface="Comic Sans MS" pitchFamily="66" charset="0"/>
              </a:rPr>
              <a:t>Urlaub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liebsten</a:t>
            </a:r>
            <a:r>
              <a:rPr lang="cs-CZ" sz="2400" dirty="0" smtClean="0">
                <a:latin typeface="Comic Sans MS" pitchFamily="66" charset="0"/>
              </a:rPr>
              <a:t>? </a:t>
            </a:r>
            <a:r>
              <a:rPr lang="cs-CZ" sz="2400" dirty="0" err="1" smtClean="0">
                <a:latin typeface="Comic Sans MS" pitchFamily="66" charset="0"/>
              </a:rPr>
              <a:t>Warum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>
                <a:latin typeface="Comic Sans MS" pitchFamily="66" charset="0"/>
              </a:rPr>
              <a:t>7</a:t>
            </a:r>
            <a:r>
              <a:rPr lang="cs-CZ" sz="2400" dirty="0" smtClean="0">
                <a:latin typeface="Comic Sans MS" pitchFamily="66" charset="0"/>
              </a:rPr>
              <a:t>. </a:t>
            </a:r>
            <a:r>
              <a:rPr lang="cs-CZ" sz="2400" dirty="0" err="1" smtClean="0">
                <a:latin typeface="Comic Sans MS" pitchFamily="66" charset="0"/>
              </a:rPr>
              <a:t>Reist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lieber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mit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dem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Reisebüro</a:t>
            </a:r>
            <a:r>
              <a:rPr lang="cs-CZ" sz="2400" dirty="0" smtClean="0">
                <a:latin typeface="Comic Sans MS" pitchFamily="66" charset="0"/>
              </a:rPr>
              <a:t> oder </a:t>
            </a:r>
            <a:r>
              <a:rPr lang="cs-CZ" sz="2400" dirty="0" err="1" smtClean="0">
                <a:latin typeface="Comic Sans MS" pitchFamily="66" charset="0"/>
              </a:rPr>
              <a:t>allein</a:t>
            </a:r>
            <a:r>
              <a:rPr lang="cs-CZ" sz="2400" dirty="0" smtClean="0">
                <a:latin typeface="Comic Sans MS" pitchFamily="66" charset="0"/>
              </a:rPr>
              <a:t>? </a:t>
            </a:r>
            <a:r>
              <a:rPr lang="cs-CZ" sz="2400" dirty="0" err="1" smtClean="0">
                <a:latin typeface="Comic Sans MS" pitchFamily="66" charset="0"/>
              </a:rPr>
              <a:t>Warum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>
                <a:latin typeface="Comic Sans MS" pitchFamily="66" charset="0"/>
              </a:rPr>
              <a:t>8</a:t>
            </a:r>
            <a:r>
              <a:rPr lang="cs-CZ" sz="2400" dirty="0" smtClean="0">
                <a:latin typeface="Comic Sans MS" pitchFamily="66" charset="0"/>
              </a:rPr>
              <a:t>.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machst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im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Urlaub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>
                <a:latin typeface="Comic Sans MS" pitchFamily="66" charset="0"/>
              </a:rPr>
              <a:t>9</a:t>
            </a:r>
            <a:r>
              <a:rPr lang="cs-CZ" sz="2400" dirty="0" smtClean="0">
                <a:latin typeface="Comic Sans MS" pitchFamily="66" charset="0"/>
              </a:rPr>
              <a:t>. </a:t>
            </a:r>
            <a:r>
              <a:rPr lang="cs-CZ" sz="2400" dirty="0" err="1" smtClean="0">
                <a:latin typeface="Comic Sans MS" pitchFamily="66" charset="0"/>
              </a:rPr>
              <a:t>Machst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lieber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aktiven</a:t>
            </a:r>
            <a:r>
              <a:rPr lang="cs-CZ" sz="2400" dirty="0" smtClean="0">
                <a:latin typeface="Comic Sans MS" pitchFamily="66" charset="0"/>
              </a:rPr>
              <a:t> oder </a:t>
            </a:r>
            <a:r>
              <a:rPr lang="cs-CZ" sz="2400" dirty="0" err="1" smtClean="0">
                <a:latin typeface="Comic Sans MS" pitchFamily="66" charset="0"/>
              </a:rPr>
              <a:t>passiven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Urlaub</a:t>
            </a:r>
            <a:r>
              <a:rPr lang="cs-CZ" sz="2400" dirty="0" smtClean="0">
                <a:latin typeface="Comic Sans MS" pitchFamily="66" charset="0"/>
              </a:rPr>
              <a:t>? </a:t>
            </a:r>
            <a:r>
              <a:rPr lang="cs-CZ" sz="2400" dirty="0" err="1" smtClean="0">
                <a:latin typeface="Comic Sans MS" pitchFamily="66" charset="0"/>
              </a:rPr>
              <a:t>Warum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10. </a:t>
            </a:r>
            <a:r>
              <a:rPr lang="cs-CZ" sz="2400" dirty="0" err="1" smtClean="0">
                <a:latin typeface="Comic Sans MS" pitchFamily="66" charset="0"/>
              </a:rPr>
              <a:t>Beschreibe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dienen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letzten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Urlaub</a:t>
            </a:r>
            <a:r>
              <a:rPr lang="cs-CZ" sz="24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11. </a:t>
            </a:r>
            <a:r>
              <a:rPr lang="cs-CZ" sz="2400" dirty="0" err="1" smtClean="0">
                <a:latin typeface="Comic Sans MS" pitchFamily="66" charset="0"/>
              </a:rPr>
              <a:t>Wie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würde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dein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Traumurlaub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aussehen</a:t>
            </a:r>
            <a:r>
              <a:rPr lang="cs-CZ" sz="2400" dirty="0" smtClean="0">
                <a:latin typeface="Comic Sans MS" pitchFamily="66" charset="0"/>
              </a:rPr>
              <a:t>?</a:t>
            </a:r>
            <a:r>
              <a:rPr lang="cs-CZ" sz="2400" dirty="0" err="1" smtClean="0">
                <a:latin typeface="Comic Sans MS" pitchFamily="66" charset="0"/>
              </a:rPr>
              <a:t>Erzähle</a:t>
            </a:r>
            <a:r>
              <a:rPr lang="cs-CZ" sz="2000" dirty="0" smtClean="0">
                <a:latin typeface="Comic Sans MS" pitchFamily="66" charset="0"/>
              </a:rPr>
              <a:t>.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cs-CZ" sz="1100" b="1" dirty="0" err="1" smtClean="0"/>
              <a:t>Mein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Liegestuhl</a:t>
            </a:r>
            <a:endParaRPr lang="cs-CZ" sz="1100" b="1" dirty="0" smtClean="0"/>
          </a:p>
          <a:p>
            <a:r>
              <a:rPr lang="cs-CZ" sz="1100" dirty="0" err="1" smtClean="0"/>
              <a:t>Winterspaß</a:t>
            </a:r>
            <a:r>
              <a:rPr lang="cs-CZ" sz="1100" dirty="0" smtClean="0"/>
              <a:t> in </a:t>
            </a:r>
            <a:r>
              <a:rPr lang="cs-CZ" sz="1100" dirty="0" err="1" smtClean="0"/>
              <a:t>Imst</a:t>
            </a:r>
            <a:r>
              <a:rPr lang="cs-CZ" sz="1100" dirty="0" smtClean="0"/>
              <a:t>, </a:t>
            </a:r>
            <a:r>
              <a:rPr lang="cs-CZ" sz="1100" dirty="0" err="1" smtClean="0"/>
              <a:t>Tirol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Winterspaß</a:t>
            </a:r>
            <a:r>
              <a:rPr lang="cs-CZ" sz="1100" i="1" dirty="0" smtClean="0"/>
              <a:t> in </a:t>
            </a:r>
            <a:r>
              <a:rPr lang="cs-CZ" sz="1100" i="1" dirty="0" err="1" smtClean="0"/>
              <a:t>Imst</a:t>
            </a:r>
            <a:r>
              <a:rPr lang="cs-CZ" sz="1100" i="1" dirty="0" smtClean="0"/>
              <a:t>, </a:t>
            </a:r>
            <a:r>
              <a:rPr lang="cs-CZ" sz="1100" i="1" dirty="0" err="1" smtClean="0"/>
              <a:t>Tirol</a:t>
            </a:r>
            <a:r>
              <a:rPr lang="cs-CZ" sz="1100" dirty="0" smtClean="0"/>
              <a:t> [online]. 2009 [cit. 2013-01-24]. Dostupné z: </a:t>
            </a:r>
            <a:r>
              <a:rPr lang="cs-CZ" sz="1100" dirty="0" smtClean="0">
                <a:hlinkClick r:id="rId2"/>
              </a:rPr>
              <a:t>http://www.</a:t>
            </a:r>
            <a:r>
              <a:rPr lang="cs-CZ" sz="1100" dirty="0" err="1" smtClean="0">
                <a:hlinkClick r:id="rId2"/>
              </a:rPr>
              <a:t>kunstnet.de</a:t>
            </a:r>
            <a:r>
              <a:rPr lang="cs-CZ" sz="1100" dirty="0" smtClean="0">
                <a:hlinkClick r:id="rId2"/>
              </a:rPr>
              <a:t>/</a:t>
            </a:r>
            <a:r>
              <a:rPr lang="cs-CZ" sz="1100" dirty="0" err="1" smtClean="0">
                <a:hlinkClick r:id="rId2"/>
              </a:rPr>
              <a:t>werk</a:t>
            </a:r>
            <a:r>
              <a:rPr lang="cs-CZ" sz="1100" dirty="0" smtClean="0">
                <a:hlinkClick r:id="rId2"/>
              </a:rPr>
              <a:t>/133737-</a:t>
            </a:r>
            <a:r>
              <a:rPr lang="cs-CZ" sz="1100" dirty="0" err="1" smtClean="0">
                <a:hlinkClick r:id="rId2"/>
              </a:rPr>
              <a:t>mein</a:t>
            </a:r>
            <a:r>
              <a:rPr lang="cs-CZ" sz="1100" dirty="0" smtClean="0">
                <a:hlinkClick r:id="rId2"/>
              </a:rPr>
              <a:t>-</a:t>
            </a:r>
            <a:r>
              <a:rPr lang="cs-CZ" sz="1100" dirty="0" err="1" smtClean="0">
                <a:hlinkClick r:id="rId2"/>
              </a:rPr>
              <a:t>liegestuhl</a:t>
            </a:r>
            <a:r>
              <a:rPr lang="cs-CZ" sz="1100" dirty="0" smtClean="0">
                <a:hlinkClick r:id="rId2"/>
              </a:rPr>
              <a:t>-</a:t>
            </a:r>
            <a:r>
              <a:rPr lang="cs-CZ" sz="1100" dirty="0" err="1" smtClean="0">
                <a:hlinkClick r:id="rId2"/>
              </a:rPr>
              <a:t>am</a:t>
            </a:r>
            <a:r>
              <a:rPr lang="cs-CZ" sz="1100" dirty="0" smtClean="0">
                <a:hlinkClick r:id="rId2"/>
              </a:rPr>
              <a:t>-</a:t>
            </a:r>
            <a:r>
              <a:rPr lang="cs-CZ" sz="1100" dirty="0" err="1" smtClean="0">
                <a:hlinkClick r:id="rId2"/>
              </a:rPr>
              <a:t>meer</a:t>
            </a:r>
            <a:endParaRPr lang="cs-CZ" sz="1100" dirty="0" smtClean="0"/>
          </a:p>
          <a:p>
            <a:r>
              <a:rPr lang="cs-CZ" sz="1100" b="1" dirty="0" err="1" smtClean="0"/>
              <a:t>Im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Gebirge</a:t>
            </a:r>
            <a:endParaRPr lang="cs-CZ" sz="1100" b="1" dirty="0" smtClean="0"/>
          </a:p>
          <a:p>
            <a:r>
              <a:rPr lang="de-DE" sz="1100" dirty="0" smtClean="0"/>
              <a:t>Naturpark Falkenstein- </a:t>
            </a:r>
            <a:r>
              <a:rPr lang="de-DE" sz="1100" dirty="0" err="1" smtClean="0"/>
              <a:t>Schwarzau</a:t>
            </a:r>
            <a:r>
              <a:rPr lang="de-DE" sz="1100" dirty="0" smtClean="0"/>
              <a:t> im Gebirge. </a:t>
            </a:r>
            <a:r>
              <a:rPr lang="de-DE" sz="1100" i="1" dirty="0" smtClean="0"/>
              <a:t>Naturpark Falkenstein- </a:t>
            </a:r>
            <a:r>
              <a:rPr lang="de-DE" sz="1100" i="1" dirty="0" err="1" smtClean="0"/>
              <a:t>Schwarzau</a:t>
            </a:r>
            <a:r>
              <a:rPr lang="de-DE" sz="1100" i="1" dirty="0" smtClean="0"/>
              <a:t> im Gebirge</a:t>
            </a:r>
            <a:r>
              <a:rPr lang="de-DE" sz="1100" dirty="0" smtClean="0"/>
              <a:t> [online]. 2006 [</a:t>
            </a:r>
            <a:r>
              <a:rPr lang="de-DE" sz="1100" dirty="0" err="1" smtClean="0"/>
              <a:t>cit</a:t>
            </a:r>
            <a:r>
              <a:rPr lang="de-DE" sz="1100" dirty="0" smtClean="0"/>
              <a:t>. 2013-01-24]. </a:t>
            </a:r>
            <a:r>
              <a:rPr lang="de-DE" sz="1100" dirty="0" err="1" smtClean="0"/>
              <a:t>Dostupné</a:t>
            </a:r>
            <a:r>
              <a:rPr lang="de-DE" sz="1100" dirty="0" smtClean="0"/>
              <a:t> z: http://www.google.de/imgres?q=im+Gebirge&amp;start=230&amp;hl=cs&amp;tbo=d&amp;biw=1280&amp;bih=891&amp;tbm=isch&amp;tbnid=8WZR6ZW2_dLJ6M:&amp;imgrefurl=http://www.naturland-noe.at/naturpark-falkenstein-schwarzau-im-gebirge&amp;docid=cdjIWP_YL1ZoDM&amp;imgurl=http://www.naturland-noe.at/images/gross/falkenstein.jpg&amp;w=750&amp;h=498&amp;ei=pTwBUcbPE-SR4ATw_YHQBw&amp;zoom=1&amp;iact=hc&amp;vpx=2&amp;vpy=374&amp;dur=165&amp;hovh=183&amp;hovw=276&amp;tx=95&amp;ty=127&amp;sig=105501467630670430479&amp;page=7&amp;tbnh=147&amp;tbnw=194&amp;ndsp=40&amp;ved=1t:429,r:56,s:200,i:172 </a:t>
            </a:r>
            <a:endParaRPr lang="cs-CZ" sz="1100" dirty="0" smtClean="0"/>
          </a:p>
          <a:p>
            <a:r>
              <a:rPr lang="cs-CZ" sz="1100" b="1" dirty="0" err="1" smtClean="0"/>
              <a:t>Am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See</a:t>
            </a:r>
            <a:endParaRPr lang="cs-CZ" sz="1100" b="1" dirty="0" smtClean="0"/>
          </a:p>
          <a:p>
            <a:r>
              <a:rPr lang="cs-CZ" sz="1100" dirty="0" smtClean="0"/>
              <a:t>St. Wolfgang </a:t>
            </a:r>
            <a:r>
              <a:rPr lang="cs-CZ" sz="1100" dirty="0" err="1" smtClean="0"/>
              <a:t>privat</a:t>
            </a:r>
            <a:r>
              <a:rPr lang="cs-CZ" sz="1100" dirty="0" smtClean="0"/>
              <a:t>: </a:t>
            </a:r>
            <a:r>
              <a:rPr lang="cs-CZ" sz="1100" dirty="0" err="1" smtClean="0"/>
              <a:t>Ihre</a:t>
            </a:r>
            <a:r>
              <a:rPr lang="cs-CZ" sz="1100" dirty="0" smtClean="0"/>
              <a:t> </a:t>
            </a:r>
            <a:r>
              <a:rPr lang="cs-CZ" sz="1100" dirty="0" err="1" smtClean="0"/>
              <a:t>Ferienwohnung</a:t>
            </a:r>
            <a:r>
              <a:rPr lang="cs-CZ" sz="1100" dirty="0" smtClean="0"/>
              <a:t> </a:t>
            </a:r>
            <a:r>
              <a:rPr lang="cs-CZ" sz="1100" dirty="0" err="1" smtClean="0"/>
              <a:t>am</a:t>
            </a:r>
            <a:r>
              <a:rPr lang="cs-CZ" sz="1100" dirty="0" smtClean="0"/>
              <a:t> </a:t>
            </a:r>
            <a:r>
              <a:rPr lang="cs-CZ" sz="1100" dirty="0" err="1" smtClean="0"/>
              <a:t>See</a:t>
            </a:r>
            <a:r>
              <a:rPr lang="cs-CZ" sz="1100" dirty="0" smtClean="0"/>
              <a:t>. </a:t>
            </a:r>
            <a:r>
              <a:rPr lang="cs-CZ" sz="1100" i="1" dirty="0" smtClean="0"/>
              <a:t>St. Wolfgang </a:t>
            </a:r>
            <a:r>
              <a:rPr lang="cs-CZ" sz="1100" i="1" dirty="0" err="1" smtClean="0"/>
              <a:t>privat</a:t>
            </a:r>
            <a:r>
              <a:rPr lang="cs-CZ" sz="1100" i="1" dirty="0" smtClean="0"/>
              <a:t>: </a:t>
            </a:r>
            <a:r>
              <a:rPr lang="cs-CZ" sz="1100" i="1" dirty="0" err="1" smtClean="0"/>
              <a:t>Ihre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Ferienwohnung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am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See</a:t>
            </a:r>
            <a:r>
              <a:rPr lang="cs-CZ" sz="1100" dirty="0" smtClean="0"/>
              <a:t> [online]. 2005 [cit. 2013-01-24]. Dostupné z: http://www.</a:t>
            </a:r>
            <a:r>
              <a:rPr lang="cs-CZ" sz="1100" dirty="0" err="1" smtClean="0"/>
              <a:t>google.de</a:t>
            </a:r>
            <a:r>
              <a:rPr lang="cs-CZ" sz="1100" dirty="0" smtClean="0"/>
              <a:t>/</a:t>
            </a:r>
            <a:r>
              <a:rPr lang="cs-CZ" sz="1100" dirty="0" err="1" smtClean="0"/>
              <a:t>imgres</a:t>
            </a:r>
            <a:r>
              <a:rPr lang="cs-CZ" sz="1100" dirty="0" smtClean="0"/>
              <a:t>?q=</a:t>
            </a:r>
            <a:r>
              <a:rPr lang="cs-CZ" sz="1100" dirty="0" err="1" smtClean="0"/>
              <a:t>am</a:t>
            </a:r>
            <a:r>
              <a:rPr lang="cs-CZ" sz="1100" dirty="0" smtClean="0"/>
              <a:t>+</a:t>
            </a:r>
            <a:r>
              <a:rPr lang="cs-CZ" sz="1100" dirty="0" err="1" smtClean="0"/>
              <a:t>See</a:t>
            </a:r>
            <a:r>
              <a:rPr lang="cs-CZ" sz="1100" dirty="0" smtClean="0"/>
              <a:t>&amp;</a:t>
            </a:r>
            <a:r>
              <a:rPr lang="cs-CZ" sz="1100" dirty="0" err="1" smtClean="0"/>
              <a:t>num</a:t>
            </a:r>
            <a:r>
              <a:rPr lang="cs-CZ" sz="1100" dirty="0" smtClean="0"/>
              <a:t>=10&amp;</a:t>
            </a:r>
            <a:r>
              <a:rPr lang="cs-CZ" sz="1100" dirty="0" err="1" smtClean="0"/>
              <a:t>hl</a:t>
            </a:r>
            <a:r>
              <a:rPr lang="cs-CZ" sz="1100" dirty="0" smtClean="0"/>
              <a:t>=</a:t>
            </a:r>
            <a:r>
              <a:rPr lang="cs-CZ" sz="1100" dirty="0" err="1" smtClean="0"/>
              <a:t>cs</a:t>
            </a:r>
            <a:r>
              <a:rPr lang="cs-CZ" sz="1100" dirty="0" smtClean="0"/>
              <a:t>&amp;</a:t>
            </a:r>
            <a:r>
              <a:rPr lang="cs-CZ" sz="1100" dirty="0" err="1" smtClean="0"/>
              <a:t>tbo</a:t>
            </a:r>
            <a:r>
              <a:rPr lang="cs-CZ" sz="1100" dirty="0" smtClean="0"/>
              <a:t>=d&amp;</a:t>
            </a:r>
            <a:r>
              <a:rPr lang="cs-CZ" sz="1100" dirty="0" err="1" smtClean="0"/>
              <a:t>biw</a:t>
            </a:r>
            <a:r>
              <a:rPr lang="cs-CZ" sz="1100" dirty="0" smtClean="0"/>
              <a:t>=1280&amp;</a:t>
            </a:r>
            <a:r>
              <a:rPr lang="cs-CZ" sz="1100" dirty="0" err="1" smtClean="0"/>
              <a:t>bih</a:t>
            </a:r>
            <a:r>
              <a:rPr lang="cs-CZ" sz="1100" dirty="0" smtClean="0"/>
              <a:t>=891&amp;</a:t>
            </a:r>
            <a:r>
              <a:rPr lang="cs-CZ" sz="1100" dirty="0" err="1" smtClean="0"/>
              <a:t>tbm</a:t>
            </a:r>
            <a:r>
              <a:rPr lang="cs-CZ" sz="1100" dirty="0" smtClean="0"/>
              <a:t>=</a:t>
            </a:r>
            <a:r>
              <a:rPr lang="cs-CZ" sz="1100" dirty="0" err="1" smtClean="0"/>
              <a:t>isch</a:t>
            </a:r>
            <a:r>
              <a:rPr lang="cs-CZ" sz="1100" dirty="0" smtClean="0"/>
              <a:t>&amp;</a:t>
            </a:r>
            <a:r>
              <a:rPr lang="cs-CZ" sz="1100" dirty="0" err="1" smtClean="0"/>
              <a:t>tbnid</a:t>
            </a:r>
            <a:r>
              <a:rPr lang="cs-CZ" sz="1100" dirty="0" smtClean="0"/>
              <a:t>=5QZlM8ZXB89ArM:&amp;</a:t>
            </a:r>
            <a:r>
              <a:rPr lang="cs-CZ" sz="1100" dirty="0" err="1" smtClean="0"/>
              <a:t>imgrefurl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weissesroessl.at</a:t>
            </a:r>
            <a:r>
              <a:rPr lang="cs-CZ" sz="1100" dirty="0" smtClean="0"/>
              <a:t>/de-</a:t>
            </a:r>
            <a:r>
              <a:rPr lang="cs-CZ" sz="1100" dirty="0" err="1" smtClean="0"/>
              <a:t>ferienwohnung</a:t>
            </a:r>
            <a:r>
              <a:rPr lang="cs-CZ" sz="1100" dirty="0" smtClean="0"/>
              <a:t>-</a:t>
            </a:r>
            <a:r>
              <a:rPr lang="cs-CZ" sz="1100" dirty="0" err="1" smtClean="0"/>
              <a:t>wolfgang.htm</a:t>
            </a:r>
            <a:r>
              <a:rPr lang="cs-CZ" sz="1100" dirty="0" smtClean="0"/>
              <a:t>&amp;</a:t>
            </a:r>
            <a:r>
              <a:rPr lang="cs-CZ" sz="1100" dirty="0" err="1" smtClean="0"/>
              <a:t>docid</a:t>
            </a:r>
            <a:r>
              <a:rPr lang="cs-CZ" sz="1100" dirty="0" smtClean="0"/>
              <a:t>=WVw7ITb6zOiZbM&amp;</a:t>
            </a:r>
            <a:r>
              <a:rPr lang="cs-CZ" sz="1100" dirty="0" err="1" smtClean="0"/>
              <a:t>imgurl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weissesroessl.at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content</a:t>
            </a:r>
            <a:r>
              <a:rPr lang="cs-CZ" sz="1100" dirty="0" smtClean="0"/>
              <a:t>/</a:t>
            </a:r>
            <a:r>
              <a:rPr lang="cs-CZ" sz="1100" dirty="0" err="1" smtClean="0"/>
              <a:t>big</a:t>
            </a:r>
            <a:r>
              <a:rPr lang="cs-CZ" sz="1100" dirty="0" smtClean="0"/>
              <a:t>/</a:t>
            </a:r>
            <a:r>
              <a:rPr lang="cs-CZ" sz="1100" dirty="0" err="1" smtClean="0"/>
              <a:t>romantikresidenz</a:t>
            </a:r>
            <a:r>
              <a:rPr lang="cs-CZ" sz="1100" dirty="0" smtClean="0"/>
              <a:t>_</a:t>
            </a:r>
            <a:r>
              <a:rPr lang="cs-CZ" sz="1100" dirty="0" err="1" smtClean="0"/>
              <a:t>am</a:t>
            </a:r>
            <a:r>
              <a:rPr lang="cs-CZ" sz="1100" dirty="0" smtClean="0"/>
              <a:t>_</a:t>
            </a:r>
            <a:r>
              <a:rPr lang="cs-CZ" sz="1100" dirty="0" err="1" smtClean="0"/>
              <a:t>see.jpg</a:t>
            </a:r>
            <a:r>
              <a:rPr lang="cs-CZ" sz="1100" dirty="0" smtClean="0"/>
              <a:t>&amp;w=800&amp;h=526&amp;</a:t>
            </a:r>
            <a:r>
              <a:rPr lang="cs-CZ" sz="1100" dirty="0" err="1" smtClean="0"/>
              <a:t>ei</a:t>
            </a:r>
            <a:r>
              <a:rPr lang="cs-CZ" sz="1100" dirty="0" smtClean="0"/>
              <a:t>=KWABUdaGNojaswbzhIC4Cg&amp;zoom=1&amp;</a:t>
            </a:r>
            <a:r>
              <a:rPr lang="cs-CZ" sz="1100" dirty="0" err="1" smtClean="0"/>
              <a:t>iact</a:t>
            </a:r>
            <a:r>
              <a:rPr lang="cs-CZ" sz="1100" dirty="0" smtClean="0"/>
              <a:t>=</a:t>
            </a:r>
            <a:r>
              <a:rPr lang="cs-CZ" sz="1100" dirty="0" err="1" smtClean="0"/>
              <a:t>rc</a:t>
            </a:r>
            <a:r>
              <a:rPr lang="cs-CZ" sz="1100" dirty="0" smtClean="0"/>
              <a:t>&amp;dur=108&amp;</a:t>
            </a:r>
            <a:r>
              <a:rPr lang="cs-CZ" sz="1100" dirty="0" err="1" smtClean="0"/>
              <a:t>sig</a:t>
            </a:r>
            <a:r>
              <a:rPr lang="cs-CZ" sz="1100" dirty="0" smtClean="0"/>
              <a:t>=105501467630670430479&amp;</a:t>
            </a:r>
            <a:r>
              <a:rPr lang="cs-CZ" sz="1100" dirty="0" err="1" smtClean="0"/>
              <a:t>page</a:t>
            </a:r>
            <a:r>
              <a:rPr lang="cs-CZ" sz="1100" dirty="0" smtClean="0"/>
              <a:t>=2&amp;</a:t>
            </a:r>
            <a:r>
              <a:rPr lang="cs-CZ" sz="1100" dirty="0" err="1" smtClean="0"/>
              <a:t>tbnh</a:t>
            </a:r>
            <a:r>
              <a:rPr lang="cs-CZ" sz="1100" dirty="0" smtClean="0"/>
              <a:t>=141&amp;</a:t>
            </a:r>
            <a:r>
              <a:rPr lang="cs-CZ" sz="1100" dirty="0" err="1" smtClean="0"/>
              <a:t>tbnw</a:t>
            </a:r>
            <a:r>
              <a:rPr lang="cs-CZ" sz="1100" dirty="0" smtClean="0"/>
              <a:t>=201&amp;start=30&amp;</a:t>
            </a:r>
            <a:r>
              <a:rPr lang="cs-CZ" sz="1100" dirty="0" err="1" smtClean="0"/>
              <a:t>ndsp</a:t>
            </a:r>
            <a:r>
              <a:rPr lang="cs-CZ" sz="1100" dirty="0" smtClean="0"/>
              <a:t>=35&amp;</a:t>
            </a:r>
            <a:r>
              <a:rPr lang="cs-CZ" sz="1100" dirty="0" err="1" smtClean="0"/>
              <a:t>ved</a:t>
            </a:r>
            <a:r>
              <a:rPr lang="cs-CZ" sz="1100" dirty="0" smtClean="0"/>
              <a:t>=1t:429,r:54,s:0,i:250&amp;</a:t>
            </a:r>
            <a:r>
              <a:rPr lang="cs-CZ" sz="1100" dirty="0" err="1" smtClean="0"/>
              <a:t>tx</a:t>
            </a:r>
            <a:r>
              <a:rPr lang="cs-CZ" sz="1100" dirty="0" smtClean="0"/>
              <a:t>=106&amp;ty=83 </a:t>
            </a:r>
          </a:p>
          <a:p>
            <a:r>
              <a:rPr lang="cs-CZ" sz="1100" b="1" dirty="0" smtClean="0"/>
              <a:t>In der </a:t>
            </a:r>
            <a:r>
              <a:rPr lang="cs-CZ" sz="1100" b="1" dirty="0" err="1" smtClean="0"/>
              <a:t>Stadt</a:t>
            </a:r>
            <a:endParaRPr lang="cs-CZ" sz="1100" b="1" dirty="0" smtClean="0"/>
          </a:p>
          <a:p>
            <a:r>
              <a:rPr lang="de-DE" sz="1100" dirty="0" smtClean="0"/>
              <a:t>Mobilität der Stadt - Berliner Verkehr in Zahlen. </a:t>
            </a:r>
            <a:r>
              <a:rPr lang="de-DE" sz="1100" i="1" dirty="0" smtClean="0"/>
              <a:t>Mobilität der Stadt - Berliner Verkehr in Zahlen</a:t>
            </a:r>
            <a:r>
              <a:rPr lang="de-DE" sz="1100" dirty="0" smtClean="0"/>
              <a:t> [online]. 2012 [</a:t>
            </a:r>
            <a:r>
              <a:rPr lang="de-DE" sz="1100" dirty="0" err="1" smtClean="0"/>
              <a:t>cit</a:t>
            </a:r>
            <a:r>
              <a:rPr lang="de-DE" sz="1100" dirty="0" smtClean="0"/>
              <a:t>. 2013-01-24]. </a:t>
            </a:r>
            <a:r>
              <a:rPr lang="de-DE" sz="1100" dirty="0" err="1" smtClean="0"/>
              <a:t>Dostupné</a:t>
            </a:r>
            <a:r>
              <a:rPr lang="de-DE" sz="1100" dirty="0" smtClean="0"/>
              <a:t> z: http://www.google.de/imgres?q=In+der+Stadt&amp;hl=cs&amp;tbo=d&amp;biw=1280&amp;bih=891&amp;tbm=isch&amp;tbnid=XVMfV5ZLMtTnmM:&amp;imgrefurl=http://www.stadtentwicklung.berlin.de/verkehr/politik_planung/zahlen_fakten/entwicklung/&amp;docid=yTCJQtpnRCvfPM&amp;imgurl=http://www.stadtentwicklung.berlin.de/verkehr/politik_planung/zahlen_fakten/entwicklung/pix/mobilitaet_umschlag_470.jpg&amp;w=470&amp;h=340&amp;ei=mWEBUeuNKoKZtAaI6IDYAg&amp;zoom=1&amp;iact=hc&amp;vpx=556&amp;vpy=312&amp;dur=6266&amp;hovh=191&amp;hovw=264&amp;tx=86&amp;ty=131&amp;sig=105501467630670430479&amp;page=2&amp;tbnh=145 </a:t>
            </a:r>
            <a:endParaRPr lang="cs-CZ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Autofit/>
          </a:bodyPr>
          <a:lstStyle/>
          <a:p>
            <a:r>
              <a:rPr lang="cs-CZ" sz="1100" b="1" dirty="0" err="1" smtClean="0"/>
              <a:t>Auf</a:t>
            </a:r>
            <a:r>
              <a:rPr lang="cs-CZ" sz="1100" b="1" dirty="0" smtClean="0"/>
              <a:t> der </a:t>
            </a:r>
            <a:r>
              <a:rPr lang="cs-CZ" sz="1100" b="1" dirty="0" err="1" smtClean="0"/>
              <a:t>Insel</a:t>
            </a:r>
            <a:endParaRPr lang="cs-CZ" sz="1100" b="1" dirty="0" smtClean="0"/>
          </a:p>
          <a:p>
            <a:r>
              <a:rPr lang="de-DE" sz="1100" dirty="0" smtClean="0"/>
              <a:t>Deutschkurse in Lindau am Bodensee. </a:t>
            </a:r>
            <a:r>
              <a:rPr lang="de-DE" sz="1100" i="1" dirty="0" smtClean="0"/>
              <a:t>Deutschkurse in Lindau am Bodensee</a:t>
            </a:r>
            <a:r>
              <a:rPr lang="de-DE" sz="1100" dirty="0" smtClean="0"/>
              <a:t> [online]. 2008 [</a:t>
            </a:r>
            <a:r>
              <a:rPr lang="de-DE" sz="1100" dirty="0" err="1" smtClean="0"/>
              <a:t>cit</a:t>
            </a:r>
            <a:r>
              <a:rPr lang="de-DE" sz="1100" dirty="0" smtClean="0"/>
              <a:t>. 2013-01-24]. </a:t>
            </a:r>
            <a:r>
              <a:rPr lang="de-DE" sz="1100" dirty="0" err="1" smtClean="0"/>
              <a:t>Dostupné</a:t>
            </a:r>
            <a:r>
              <a:rPr lang="de-DE" sz="1100" dirty="0" smtClean="0"/>
              <a:t> z: http://www.google.de/imgres?q=Auf+der+Insel&amp;hl=cs&amp;tbo=d&amp;biw=1280&amp;bih=891&amp;tbm=isch&amp;tbnid=_nofCMFUvMOd5M:&amp;imgrefurl=http://www.dialoge.com/lindau-region/deutschkurse-in-lindau-am-bodensee/&amp;docid=R7Qci6LzeOSAKM&amp;imgurl=http://www.dialoge.com/uploads/pics/LindauerInsel_Pfeil_23.jpg&amp;w=896&amp;h=598&amp;ei=aGIBUaqBCIzIsgbtrYDQAg&amp;zoom=1&amp;iact=hc&amp;vpx=178&amp;vpy=249&amp;dur=5675&amp;hovh=183&amp;hovw=275&amp;tx=144&amp;ty=115&amp;sig=105501467630670430479&amp;page=1&amp;tbnh=132&amp;tbnw=200&amp;start=0&amp;ndsp=31&amp;ved=1t:429,r:7,s:0,i:100 </a:t>
            </a:r>
            <a:endParaRPr lang="cs-CZ" sz="1100" dirty="0" smtClean="0"/>
          </a:p>
          <a:p>
            <a:r>
              <a:rPr lang="cs-CZ" sz="1100" b="1" dirty="0" err="1" smtClean="0"/>
              <a:t>Im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Ausland</a:t>
            </a:r>
            <a:endParaRPr lang="cs-CZ" sz="1100" b="1" dirty="0" smtClean="0"/>
          </a:p>
          <a:p>
            <a:r>
              <a:rPr lang="de-DE" sz="1100" dirty="0" smtClean="0"/>
              <a:t>Hinterm Horizont geht’s weiter. </a:t>
            </a:r>
            <a:r>
              <a:rPr lang="de-DE" sz="1100" i="1" dirty="0" smtClean="0"/>
              <a:t>Hinterm Horizont geht’s weiter</a:t>
            </a:r>
            <a:r>
              <a:rPr lang="de-DE" sz="1100" dirty="0" smtClean="0"/>
              <a:t> [online]. 2012 [</a:t>
            </a:r>
            <a:r>
              <a:rPr lang="de-DE" sz="1100" dirty="0" err="1" smtClean="0"/>
              <a:t>cit</a:t>
            </a:r>
            <a:r>
              <a:rPr lang="de-DE" sz="1100" dirty="0" smtClean="0"/>
              <a:t>. 2013-01-24]. </a:t>
            </a:r>
            <a:r>
              <a:rPr lang="de-DE" sz="1100" dirty="0" err="1" smtClean="0"/>
              <a:t>Dostupné</a:t>
            </a:r>
            <a:r>
              <a:rPr lang="de-DE" sz="1100" dirty="0" smtClean="0"/>
              <a:t> z: http://www.yaez.de/Als-Schueler-ins-Ausland </a:t>
            </a:r>
            <a:endParaRPr lang="cs-CZ" sz="1100" dirty="0" smtClean="0"/>
          </a:p>
          <a:p>
            <a:r>
              <a:rPr lang="cs-CZ" sz="1100" b="1" dirty="0" err="1" smtClean="0"/>
              <a:t>Zelt</a:t>
            </a:r>
            <a:endParaRPr lang="cs-CZ" sz="1100" b="1" dirty="0" smtClean="0"/>
          </a:p>
          <a:p>
            <a:r>
              <a:rPr lang="nl-NL" sz="1100" dirty="0" smtClean="0"/>
              <a:t>6-Personen-Zelt. </a:t>
            </a:r>
            <a:r>
              <a:rPr lang="nl-NL" sz="1100" i="1" dirty="0" smtClean="0"/>
              <a:t>6-Personen-Zelt</a:t>
            </a:r>
            <a:r>
              <a:rPr lang="nl-NL" sz="1100" dirty="0" smtClean="0"/>
              <a:t> [online]. 2009 [cit. 2013-01-24]. Dostupné z: http://www.google.de/imgres?q=zelt&amp;start=73&amp;num=10&amp;hl=cs&amp;tbo=d&amp;biw=1280&amp;bih=891&amp;tbm=isch&amp;tbnid=xwVOHgJPvBw2SM:&amp;imgrefurl=http://www.discounto.de/Angebot/6-Personen-Zelt-18760/&amp;docid=JvyX4msmNmXtXM&amp;imgurl=http://src.discounto.de/pics/product/18760/33830_6-Personen-Zelt-18760_xxl.jpg&amp;w=600&amp;h=367&amp;ei=g2wBUe_zHY_ptQao94CYAQ&amp;zoom=1&amp;iact=rc&amp;dur=199&amp;sig=105501467630670430479&amp;page=3&amp;tbnh=131&amp;tbnw=214&amp;ndsp=38&amp;ved=1t:429,r:3,s:100,i:13&amp;tx=89&amp;ty=102 </a:t>
            </a:r>
            <a:endParaRPr lang="cs-CZ" sz="1100" dirty="0" smtClean="0"/>
          </a:p>
          <a:p>
            <a:r>
              <a:rPr lang="cs-CZ" sz="1100" b="1" dirty="0" err="1" smtClean="0"/>
              <a:t>Schiff</a:t>
            </a:r>
            <a:endParaRPr lang="cs-CZ" sz="1100" b="1" dirty="0" smtClean="0"/>
          </a:p>
          <a:p>
            <a:r>
              <a:rPr lang="cs-CZ" sz="1100" dirty="0" err="1" smtClean="0"/>
              <a:t>Seebäderschiffe</a:t>
            </a:r>
            <a:r>
              <a:rPr lang="cs-CZ" sz="1100" dirty="0" smtClean="0"/>
              <a:t> </a:t>
            </a:r>
            <a:r>
              <a:rPr lang="cs-CZ" sz="1100" dirty="0" err="1" smtClean="0"/>
              <a:t>im</a:t>
            </a:r>
            <a:r>
              <a:rPr lang="cs-CZ" sz="1100" dirty="0" smtClean="0"/>
              <a:t> </a:t>
            </a:r>
            <a:r>
              <a:rPr lang="cs-CZ" sz="1100" dirty="0" err="1" smtClean="0"/>
              <a:t>Helgolanddienst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Seebäderschiffe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im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Helgolanddienst</a:t>
            </a:r>
            <a:r>
              <a:rPr lang="cs-CZ" sz="1100" dirty="0" smtClean="0"/>
              <a:t> [online]. 2004 [cit. 2013-01-24]. Dostupné z: http://www.</a:t>
            </a:r>
            <a:r>
              <a:rPr lang="cs-CZ" sz="1100" dirty="0" err="1" smtClean="0"/>
              <a:t>google.de</a:t>
            </a:r>
            <a:r>
              <a:rPr lang="cs-CZ" sz="1100" dirty="0" smtClean="0"/>
              <a:t>/</a:t>
            </a:r>
            <a:r>
              <a:rPr lang="cs-CZ" sz="1100" dirty="0" err="1" smtClean="0"/>
              <a:t>imgres</a:t>
            </a:r>
            <a:r>
              <a:rPr lang="cs-CZ" sz="1100" dirty="0" smtClean="0"/>
              <a:t>?q=</a:t>
            </a:r>
            <a:r>
              <a:rPr lang="cs-CZ" sz="1100" dirty="0" err="1" smtClean="0"/>
              <a:t>Schiff</a:t>
            </a:r>
            <a:r>
              <a:rPr lang="cs-CZ" sz="1100" dirty="0" smtClean="0"/>
              <a:t>&amp;</a:t>
            </a:r>
            <a:r>
              <a:rPr lang="cs-CZ" sz="1100" dirty="0" err="1" smtClean="0"/>
              <a:t>hl</a:t>
            </a:r>
            <a:r>
              <a:rPr lang="cs-CZ" sz="1100" dirty="0" smtClean="0"/>
              <a:t>=</a:t>
            </a:r>
            <a:r>
              <a:rPr lang="cs-CZ" sz="1100" dirty="0" err="1" smtClean="0"/>
              <a:t>cs</a:t>
            </a:r>
            <a:r>
              <a:rPr lang="cs-CZ" sz="1100" dirty="0" smtClean="0"/>
              <a:t>&amp;</a:t>
            </a:r>
            <a:r>
              <a:rPr lang="cs-CZ" sz="1100" dirty="0" err="1" smtClean="0"/>
              <a:t>tbo</a:t>
            </a:r>
            <a:r>
              <a:rPr lang="cs-CZ" sz="1100" dirty="0" smtClean="0"/>
              <a:t>=d&amp;</a:t>
            </a:r>
            <a:r>
              <a:rPr lang="cs-CZ" sz="1100" dirty="0" err="1" smtClean="0"/>
              <a:t>biw</a:t>
            </a:r>
            <a:r>
              <a:rPr lang="cs-CZ" sz="1100" dirty="0" smtClean="0"/>
              <a:t>=1280&amp;</a:t>
            </a:r>
            <a:r>
              <a:rPr lang="cs-CZ" sz="1100" dirty="0" err="1" smtClean="0"/>
              <a:t>bih</a:t>
            </a:r>
            <a:r>
              <a:rPr lang="cs-CZ" sz="1100" dirty="0" smtClean="0"/>
              <a:t>=891&amp;</a:t>
            </a:r>
            <a:r>
              <a:rPr lang="cs-CZ" sz="1100" dirty="0" err="1" smtClean="0"/>
              <a:t>tbm</a:t>
            </a:r>
            <a:r>
              <a:rPr lang="cs-CZ" sz="1100" dirty="0" smtClean="0"/>
              <a:t>=</a:t>
            </a:r>
            <a:r>
              <a:rPr lang="cs-CZ" sz="1100" dirty="0" err="1" smtClean="0"/>
              <a:t>isch</a:t>
            </a:r>
            <a:r>
              <a:rPr lang="cs-CZ" sz="1100" dirty="0" smtClean="0"/>
              <a:t>&amp;</a:t>
            </a:r>
            <a:r>
              <a:rPr lang="cs-CZ" sz="1100" dirty="0" err="1" smtClean="0"/>
              <a:t>tbnid</a:t>
            </a:r>
            <a:r>
              <a:rPr lang="cs-CZ" sz="1100" dirty="0" smtClean="0"/>
              <a:t>=Glbmwtvuo6-F1M:&amp;</a:t>
            </a:r>
            <a:r>
              <a:rPr lang="cs-CZ" sz="1100" dirty="0" err="1" smtClean="0"/>
              <a:t>imgrefurl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nordreport.de</a:t>
            </a:r>
            <a:r>
              <a:rPr lang="cs-CZ" sz="1100" dirty="0" smtClean="0"/>
              <a:t>/</a:t>
            </a:r>
            <a:r>
              <a:rPr lang="cs-CZ" sz="1100" dirty="0" err="1" smtClean="0"/>
              <a:t>schiffe</a:t>
            </a:r>
            <a:r>
              <a:rPr lang="cs-CZ" sz="1100" dirty="0" smtClean="0"/>
              <a:t>_Archiv_2004.html&amp;</a:t>
            </a:r>
            <a:r>
              <a:rPr lang="cs-CZ" sz="1100" dirty="0" err="1" smtClean="0"/>
              <a:t>docid</a:t>
            </a:r>
            <a:r>
              <a:rPr lang="cs-CZ" sz="1100" dirty="0" smtClean="0"/>
              <a:t>=RocHivnRiDwx4M&amp;</a:t>
            </a:r>
            <a:r>
              <a:rPr lang="cs-CZ" sz="1100" dirty="0" err="1" smtClean="0"/>
              <a:t>imgurl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nordreport.de</a:t>
            </a:r>
            <a:r>
              <a:rPr lang="cs-CZ" sz="1100" dirty="0" smtClean="0"/>
              <a:t>/</a:t>
            </a:r>
            <a:r>
              <a:rPr lang="cs-CZ" sz="1100" dirty="0" err="1" smtClean="0"/>
              <a:t>helgoland</a:t>
            </a:r>
            <a:r>
              <a:rPr lang="cs-CZ" sz="1100" dirty="0" smtClean="0"/>
              <a:t>_</a:t>
            </a:r>
            <a:r>
              <a:rPr lang="cs-CZ" sz="1100" dirty="0" err="1" smtClean="0"/>
              <a:t>schiff</a:t>
            </a:r>
            <a:r>
              <a:rPr lang="cs-CZ" sz="1100" dirty="0" smtClean="0"/>
              <a:t>_01.jpg&amp;w=1507&amp;h=823&amp;</a:t>
            </a:r>
            <a:r>
              <a:rPr lang="cs-CZ" sz="1100" dirty="0" err="1" smtClean="0"/>
              <a:t>ei</a:t>
            </a:r>
            <a:r>
              <a:rPr lang="cs-CZ" sz="1100" dirty="0" smtClean="0"/>
              <a:t>=Jm4BUbzlPMXdtAbY2YD4CQ&amp;zoom=1&amp;</a:t>
            </a:r>
            <a:r>
              <a:rPr lang="cs-CZ" sz="1100" dirty="0" err="1" smtClean="0"/>
              <a:t>iact</a:t>
            </a:r>
            <a:r>
              <a:rPr lang="cs-CZ" sz="1100" dirty="0" smtClean="0"/>
              <a:t>=</a:t>
            </a:r>
            <a:r>
              <a:rPr lang="cs-CZ" sz="1100" dirty="0" err="1" smtClean="0"/>
              <a:t>hc</a:t>
            </a:r>
            <a:r>
              <a:rPr lang="cs-CZ" sz="1100" dirty="0" smtClean="0"/>
              <a:t>&amp;</a:t>
            </a:r>
            <a:r>
              <a:rPr lang="cs-CZ" sz="1100" dirty="0" err="1" smtClean="0"/>
              <a:t>vpx</a:t>
            </a:r>
            <a:r>
              <a:rPr lang="cs-CZ" sz="1100" dirty="0" smtClean="0"/>
              <a:t>=215&amp;</a:t>
            </a:r>
            <a:r>
              <a:rPr lang="cs-CZ" sz="1100" dirty="0" err="1" smtClean="0"/>
              <a:t>vpy</a:t>
            </a:r>
            <a:r>
              <a:rPr lang="cs-CZ" sz="1100" dirty="0" smtClean="0"/>
              <a:t>=298&amp;dur=117&amp;</a:t>
            </a:r>
            <a:r>
              <a:rPr lang="cs-CZ" sz="1100" dirty="0" err="1" smtClean="0"/>
              <a:t>hovh</a:t>
            </a:r>
            <a:r>
              <a:rPr lang="cs-CZ" sz="1100" dirty="0" smtClean="0"/>
              <a:t>=166&amp;</a:t>
            </a:r>
            <a:r>
              <a:rPr lang="cs-CZ" sz="1100" dirty="0" err="1" smtClean="0"/>
              <a:t>hovw</a:t>
            </a:r>
            <a:r>
              <a:rPr lang="cs-CZ" sz="1100" dirty="0" smtClean="0"/>
              <a:t>=304&amp;</a:t>
            </a:r>
            <a:r>
              <a:rPr lang="cs-CZ" sz="1100" dirty="0" err="1" smtClean="0"/>
              <a:t>tx</a:t>
            </a:r>
            <a:r>
              <a:rPr lang="cs-CZ" sz="1100" dirty="0" smtClean="0"/>
              <a:t>=82&amp;ty=79&amp;</a:t>
            </a:r>
            <a:r>
              <a:rPr lang="cs-CZ" sz="1100" dirty="0" err="1" smtClean="0"/>
              <a:t>sig</a:t>
            </a:r>
            <a:r>
              <a:rPr lang="cs-CZ" sz="1100" dirty="0" smtClean="0"/>
              <a:t>=105501467630670430479&amp;</a:t>
            </a:r>
            <a:r>
              <a:rPr lang="cs-CZ" sz="1100" dirty="0" err="1" smtClean="0"/>
              <a:t>page</a:t>
            </a:r>
            <a:r>
              <a:rPr lang="cs-CZ" sz="1100" dirty="0" smtClean="0"/>
              <a:t>=1&amp;</a:t>
            </a:r>
            <a:r>
              <a:rPr lang="cs-CZ" sz="1100" dirty="0" err="1" smtClean="0"/>
              <a:t>tbnh</a:t>
            </a:r>
            <a:r>
              <a:rPr lang="cs-CZ" sz="1100" dirty="0" smtClean="0"/>
              <a:t>=140&amp;</a:t>
            </a:r>
            <a:r>
              <a:rPr lang="cs-CZ" sz="1100" dirty="0" err="1" smtClean="0"/>
              <a:t>tbnw</a:t>
            </a:r>
            <a:r>
              <a:rPr lang="cs-CZ" sz="1100" dirty="0" smtClean="0"/>
              <a:t>=266&amp;start=0&amp;</a:t>
            </a:r>
            <a:r>
              <a:rPr lang="cs-CZ" sz="1100" dirty="0" err="1" smtClean="0"/>
              <a:t>ndsp</a:t>
            </a:r>
            <a:r>
              <a:rPr lang="cs-CZ" sz="1100" dirty="0" smtClean="0"/>
              <a:t>=32&amp;</a:t>
            </a:r>
            <a:r>
              <a:rPr lang="cs-CZ" sz="1100" dirty="0" err="1" smtClean="0"/>
              <a:t>ved</a:t>
            </a:r>
            <a:r>
              <a:rPr lang="cs-CZ" sz="1100" dirty="0" smtClean="0"/>
              <a:t>=1t:429,r:8,s:0,i:103</a:t>
            </a:r>
          </a:p>
          <a:p>
            <a:r>
              <a:rPr lang="cs-CZ" sz="1100" b="1" dirty="0" err="1" smtClean="0"/>
              <a:t>Flugzeug</a:t>
            </a:r>
            <a:endParaRPr lang="cs-CZ" sz="1100" b="1" dirty="0" smtClean="0"/>
          </a:p>
          <a:p>
            <a:r>
              <a:rPr lang="de-DE" sz="1100" dirty="0" smtClean="0"/>
              <a:t>Vom Flughafen. </a:t>
            </a:r>
            <a:r>
              <a:rPr lang="de-DE" sz="1100" i="1" dirty="0" smtClean="0"/>
              <a:t>Vom Flughafen</a:t>
            </a:r>
            <a:r>
              <a:rPr lang="de-DE" sz="1100" dirty="0" smtClean="0"/>
              <a:t> [online]. 2006 [</a:t>
            </a:r>
            <a:r>
              <a:rPr lang="de-DE" sz="1100" dirty="0" err="1" smtClean="0"/>
              <a:t>cit</a:t>
            </a:r>
            <a:r>
              <a:rPr lang="de-DE" sz="1100" dirty="0" smtClean="0"/>
              <a:t>. 2013-01-24]. </a:t>
            </a:r>
            <a:r>
              <a:rPr lang="de-DE" sz="1100" dirty="0" err="1" smtClean="0"/>
              <a:t>Dostupné</a:t>
            </a:r>
            <a:r>
              <a:rPr lang="de-DE" sz="1100" dirty="0" smtClean="0"/>
              <a:t> z: http://www.google.de/imgres?q=Flugzeug&amp;hl=cs&amp;tbo=d&amp;biw=1280&amp;bih=891&amp;tbm=isch&amp;tbnid=c2IT7s8oGIG2JM:&amp;imgrefurl=http://www.saugut.de/service/anfahrt/index.html&amp;docid=kDpf-wIU2K8UeM&amp;imgurl=http://www.saugut.de/images/52960383-flugzeug-france_9.jpg&amp;w=475&amp;h=356&amp;ei=0W4BUZaMA4mTswaX5IHgDQ&amp;zoom=1&amp;iact=rc&amp;dur=255&amp;sig=105501467630670430479&amp;page=1&amp;tbnh=157&amp;tbnw=215&amp;start=0&amp;ndsp=30&amp;ved=1t:429,r:27,s:0,i:165&amp;tx=99&amp;ty=74</a:t>
            </a:r>
            <a:endParaRPr lang="cs-CZ" sz="1100" dirty="0" smtClean="0"/>
          </a:p>
          <a:p>
            <a:r>
              <a:rPr lang="cs-CZ" sz="1100" b="1" dirty="0" err="1" smtClean="0"/>
              <a:t>Zug</a:t>
            </a:r>
            <a:endParaRPr lang="cs-CZ" sz="1100" b="1" dirty="0" smtClean="0"/>
          </a:p>
          <a:p>
            <a:r>
              <a:rPr lang="cs-CZ" sz="1100" dirty="0" smtClean="0"/>
              <a:t>File:410001MKF </a:t>
            </a:r>
            <a:r>
              <a:rPr lang="cs-CZ" sz="1100" dirty="0" err="1" smtClean="0"/>
              <a:t>Zug</a:t>
            </a:r>
            <a:r>
              <a:rPr lang="cs-CZ" sz="1100" dirty="0" smtClean="0"/>
              <a:t> 1152.jpg. </a:t>
            </a:r>
            <a:r>
              <a:rPr lang="cs-CZ" sz="1100" i="1" dirty="0" smtClean="0"/>
              <a:t>File:410001MKF </a:t>
            </a:r>
            <a:r>
              <a:rPr lang="cs-CZ" sz="1100" i="1" dirty="0" err="1" smtClean="0"/>
              <a:t>Zug</a:t>
            </a:r>
            <a:r>
              <a:rPr lang="cs-CZ" sz="1100" i="1" dirty="0" smtClean="0"/>
              <a:t> 1152.jpg</a:t>
            </a:r>
            <a:r>
              <a:rPr lang="cs-CZ" sz="1100" dirty="0" smtClean="0"/>
              <a:t> [online]. 2008 [cit. 2013-01-24]. Dostupné z: http://www.</a:t>
            </a:r>
            <a:r>
              <a:rPr lang="cs-CZ" sz="1100" dirty="0" err="1" smtClean="0"/>
              <a:t>google.de</a:t>
            </a:r>
            <a:r>
              <a:rPr lang="cs-CZ" sz="1100" dirty="0" smtClean="0"/>
              <a:t>/</a:t>
            </a:r>
            <a:r>
              <a:rPr lang="cs-CZ" sz="1100" dirty="0" err="1" smtClean="0"/>
              <a:t>imgres</a:t>
            </a:r>
            <a:r>
              <a:rPr lang="cs-CZ" sz="1100" dirty="0" smtClean="0"/>
              <a:t>?q=</a:t>
            </a:r>
            <a:r>
              <a:rPr lang="cs-CZ" sz="1100" dirty="0" err="1" smtClean="0"/>
              <a:t>Zug</a:t>
            </a:r>
            <a:r>
              <a:rPr lang="cs-CZ" sz="1100" dirty="0" smtClean="0"/>
              <a:t>&amp;</a:t>
            </a:r>
            <a:r>
              <a:rPr lang="cs-CZ" sz="1100" dirty="0" err="1" smtClean="0"/>
              <a:t>hl</a:t>
            </a:r>
            <a:r>
              <a:rPr lang="cs-CZ" sz="1100" dirty="0" smtClean="0"/>
              <a:t>=</a:t>
            </a:r>
            <a:r>
              <a:rPr lang="cs-CZ" sz="1100" dirty="0" err="1" smtClean="0"/>
              <a:t>cs</a:t>
            </a:r>
            <a:r>
              <a:rPr lang="cs-CZ" sz="1100" dirty="0" smtClean="0"/>
              <a:t>&amp;</a:t>
            </a:r>
            <a:r>
              <a:rPr lang="cs-CZ" sz="1100" dirty="0" err="1" smtClean="0"/>
              <a:t>tbo</a:t>
            </a:r>
            <a:r>
              <a:rPr lang="cs-CZ" sz="1100" dirty="0" smtClean="0"/>
              <a:t>=d&amp;</a:t>
            </a:r>
            <a:r>
              <a:rPr lang="cs-CZ" sz="1100" dirty="0" err="1" smtClean="0"/>
              <a:t>biw</a:t>
            </a:r>
            <a:r>
              <a:rPr lang="cs-CZ" sz="1100" dirty="0" smtClean="0"/>
              <a:t>=1280&amp;</a:t>
            </a:r>
            <a:r>
              <a:rPr lang="cs-CZ" sz="1100" dirty="0" err="1" smtClean="0"/>
              <a:t>bih</a:t>
            </a:r>
            <a:r>
              <a:rPr lang="cs-CZ" sz="1100" dirty="0" smtClean="0"/>
              <a:t>=891&amp;</a:t>
            </a:r>
            <a:r>
              <a:rPr lang="cs-CZ" sz="1100" dirty="0" err="1" smtClean="0"/>
              <a:t>tbm</a:t>
            </a:r>
            <a:r>
              <a:rPr lang="cs-CZ" sz="1100" dirty="0" smtClean="0"/>
              <a:t>=</a:t>
            </a:r>
            <a:r>
              <a:rPr lang="cs-CZ" sz="1100" dirty="0" err="1" smtClean="0"/>
              <a:t>isch</a:t>
            </a:r>
            <a:r>
              <a:rPr lang="cs-CZ" sz="1100" dirty="0" smtClean="0"/>
              <a:t>&amp;</a:t>
            </a:r>
            <a:r>
              <a:rPr lang="cs-CZ" sz="1100" dirty="0" err="1" smtClean="0"/>
              <a:t>tbnid</a:t>
            </a:r>
            <a:r>
              <a:rPr lang="cs-CZ" sz="1100" dirty="0" smtClean="0"/>
              <a:t>=1BNzZ151k9Nr0M:&amp;</a:t>
            </a:r>
            <a:r>
              <a:rPr lang="cs-CZ" sz="1100" dirty="0" err="1" smtClean="0"/>
              <a:t>imgrefurl</a:t>
            </a:r>
            <a:r>
              <a:rPr lang="cs-CZ" sz="1100" dirty="0" smtClean="0"/>
              <a:t>=http://en.wikipedia.org/wiki/File:410001MKF_Zug_1152.jpg&amp;docid=c5a2BK91xh6t-M&amp;imgurl=http://upload.wikimedia.org/wikipedia/commons/7/73/410001MKF_Zug_1152.jpg&amp;w=1152&amp;h=768&amp;ei=Um8BUdjTBYjktQas2IDYCg&amp;zoom=1&amp;iact=hc&amp;vpx=2&amp;vpy=129&amp;dur=130&amp;hovh=183&amp;hovw=275&amp;tx=162&amp;ty=112&amp;sig=105501467630670430479&amp;page=1&amp;tbnh=137&amp;tbnw=214&amp;start=0&amp;ndsp=30&amp;ved=1t:429,r:0,s:0,i:79</a:t>
            </a:r>
          </a:p>
          <a:p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cs-CZ" sz="1100" b="1" dirty="0" smtClean="0"/>
              <a:t>Per </a:t>
            </a:r>
            <a:r>
              <a:rPr lang="cs-CZ" sz="1100" b="1" dirty="0" err="1" smtClean="0"/>
              <a:t>anhalter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fahren</a:t>
            </a:r>
            <a:endParaRPr lang="cs-CZ" sz="1100" b="1" dirty="0" smtClean="0"/>
          </a:p>
          <a:p>
            <a:r>
              <a:rPr lang="de-DE" sz="1100" dirty="0" smtClean="0"/>
              <a:t>Nimmst du mich mit?. </a:t>
            </a:r>
            <a:r>
              <a:rPr lang="de-DE" sz="1100" i="1" dirty="0" smtClean="0"/>
              <a:t>Nimmst du mich mit?</a:t>
            </a:r>
            <a:r>
              <a:rPr lang="de-DE" sz="1100" dirty="0" smtClean="0"/>
              <a:t> [online]. 2008 [</a:t>
            </a:r>
            <a:r>
              <a:rPr lang="de-DE" sz="1100" dirty="0" err="1" smtClean="0"/>
              <a:t>cit</a:t>
            </a:r>
            <a:r>
              <a:rPr lang="de-DE" sz="1100" dirty="0" smtClean="0"/>
              <a:t>. 2013-01-24]. </a:t>
            </a:r>
            <a:r>
              <a:rPr lang="de-DE" sz="1100" dirty="0" err="1" smtClean="0"/>
              <a:t>Dostupné</a:t>
            </a:r>
            <a:r>
              <a:rPr lang="de-DE" sz="1100" dirty="0" smtClean="0"/>
              <a:t> z: http://www.google.de/imgres?q=Per+anhalter+fahren&amp;hl=cs&amp;tbo=d&amp;biw=1280&amp;bih=891&amp;tbm=isch&amp;tbnid=c8mZRSdrbwej4M:&amp;imgrefurl=http://sevilla.cafebabel.com/de/post/2011/10/05/Nimmst-du-mich-mit&amp;docid=rieiUEH8oS_tpM&amp;imgurl=http://sevilla.cafebabel.com/public/sevilla/.autostop_m.jpg&amp;w=448&amp;h=296&amp;ei=G3ABUcGhDIzBtAbh3oHIBA&amp;zoom=1&amp;iact=rc&amp;dur=177&amp;sig=105501467630670430479&amp;page=3&amp;tbnh=135&amp;tbnw=200&amp;start=78&amp;ndsp=42&amp;ved=1t:429,r:88,s:0,i:348&amp;tx=113&amp;ty=84 </a:t>
            </a:r>
            <a:endParaRPr lang="cs-CZ" sz="1100" dirty="0" smtClean="0"/>
          </a:p>
          <a:p>
            <a:r>
              <a:rPr lang="cs-CZ" sz="1100" b="1" dirty="0" smtClean="0"/>
              <a:t>Bus</a:t>
            </a:r>
          </a:p>
          <a:p>
            <a:r>
              <a:rPr lang="cs-CZ" sz="1100" dirty="0" smtClean="0"/>
              <a:t>RVB </a:t>
            </a:r>
            <a:r>
              <a:rPr lang="cs-CZ" sz="1100" dirty="0" err="1" smtClean="0"/>
              <a:t>Busse</a:t>
            </a:r>
            <a:r>
              <a:rPr lang="cs-CZ" sz="1100" dirty="0" smtClean="0"/>
              <a:t> &amp; </a:t>
            </a:r>
            <a:r>
              <a:rPr lang="cs-CZ" sz="1100" dirty="0" err="1" smtClean="0"/>
              <a:t>Reisen</a:t>
            </a:r>
            <a:r>
              <a:rPr lang="cs-CZ" sz="1100" dirty="0" smtClean="0"/>
              <a:t>. </a:t>
            </a:r>
            <a:r>
              <a:rPr lang="cs-CZ" sz="1100" i="1" dirty="0" smtClean="0"/>
              <a:t>RVB </a:t>
            </a:r>
            <a:r>
              <a:rPr lang="cs-CZ" sz="1100" i="1" dirty="0" err="1" smtClean="0"/>
              <a:t>Busse</a:t>
            </a:r>
            <a:r>
              <a:rPr lang="cs-CZ" sz="1100" i="1" dirty="0" smtClean="0"/>
              <a:t> &amp; </a:t>
            </a:r>
            <a:r>
              <a:rPr lang="cs-CZ" sz="1100" i="1" dirty="0" err="1" smtClean="0"/>
              <a:t>Reisen</a:t>
            </a:r>
            <a:r>
              <a:rPr lang="cs-CZ" sz="1100" dirty="0" smtClean="0"/>
              <a:t> [online]. 2009 [cit. 2013-01-24]. Dostupné z: http://www.</a:t>
            </a:r>
            <a:r>
              <a:rPr lang="cs-CZ" sz="1100" dirty="0" err="1" smtClean="0"/>
              <a:t>google.de</a:t>
            </a:r>
            <a:r>
              <a:rPr lang="cs-CZ" sz="1100" dirty="0" smtClean="0"/>
              <a:t>/</a:t>
            </a:r>
            <a:r>
              <a:rPr lang="cs-CZ" sz="1100" dirty="0" err="1" smtClean="0"/>
              <a:t>imgres</a:t>
            </a:r>
            <a:r>
              <a:rPr lang="cs-CZ" sz="1100" dirty="0" smtClean="0"/>
              <a:t>?q=</a:t>
            </a:r>
            <a:r>
              <a:rPr lang="cs-CZ" sz="1100" dirty="0" err="1" smtClean="0"/>
              <a:t>mit</a:t>
            </a:r>
            <a:r>
              <a:rPr lang="cs-CZ" sz="1100" dirty="0" smtClean="0"/>
              <a:t>+</a:t>
            </a:r>
            <a:r>
              <a:rPr lang="cs-CZ" sz="1100" dirty="0" err="1" smtClean="0"/>
              <a:t>dem</a:t>
            </a:r>
            <a:r>
              <a:rPr lang="cs-CZ" sz="1100" dirty="0" smtClean="0"/>
              <a:t>+Bus+</a:t>
            </a:r>
            <a:r>
              <a:rPr lang="cs-CZ" sz="1100" dirty="0" err="1" smtClean="0"/>
              <a:t>reisen</a:t>
            </a:r>
            <a:r>
              <a:rPr lang="cs-CZ" sz="1100" dirty="0" smtClean="0"/>
              <a:t>&amp;</a:t>
            </a:r>
            <a:r>
              <a:rPr lang="cs-CZ" sz="1100" dirty="0" err="1" smtClean="0"/>
              <a:t>num</a:t>
            </a:r>
            <a:r>
              <a:rPr lang="cs-CZ" sz="1100" dirty="0" smtClean="0"/>
              <a:t>=10&amp;</a:t>
            </a:r>
            <a:r>
              <a:rPr lang="cs-CZ" sz="1100" dirty="0" err="1" smtClean="0"/>
              <a:t>hl</a:t>
            </a:r>
            <a:r>
              <a:rPr lang="cs-CZ" sz="1100" dirty="0" smtClean="0"/>
              <a:t>=</a:t>
            </a:r>
            <a:r>
              <a:rPr lang="cs-CZ" sz="1100" dirty="0" err="1" smtClean="0"/>
              <a:t>cs</a:t>
            </a:r>
            <a:r>
              <a:rPr lang="cs-CZ" sz="1100" dirty="0" smtClean="0"/>
              <a:t>&amp;</a:t>
            </a:r>
            <a:r>
              <a:rPr lang="cs-CZ" sz="1100" dirty="0" err="1" smtClean="0"/>
              <a:t>tbo</a:t>
            </a:r>
            <a:r>
              <a:rPr lang="cs-CZ" sz="1100" dirty="0" smtClean="0"/>
              <a:t>=d&amp;</a:t>
            </a:r>
            <a:r>
              <a:rPr lang="cs-CZ" sz="1100" dirty="0" err="1" smtClean="0"/>
              <a:t>biw</a:t>
            </a:r>
            <a:r>
              <a:rPr lang="cs-CZ" sz="1100" dirty="0" smtClean="0"/>
              <a:t>=1280&amp;</a:t>
            </a:r>
            <a:r>
              <a:rPr lang="cs-CZ" sz="1100" dirty="0" err="1" smtClean="0"/>
              <a:t>bih</a:t>
            </a:r>
            <a:r>
              <a:rPr lang="cs-CZ" sz="1100" dirty="0" smtClean="0"/>
              <a:t>=891&amp;</a:t>
            </a:r>
            <a:r>
              <a:rPr lang="cs-CZ" sz="1100" dirty="0" err="1" smtClean="0"/>
              <a:t>tbm</a:t>
            </a:r>
            <a:r>
              <a:rPr lang="cs-CZ" sz="1100" dirty="0" smtClean="0"/>
              <a:t>=</a:t>
            </a:r>
            <a:r>
              <a:rPr lang="cs-CZ" sz="1100" dirty="0" err="1" smtClean="0"/>
              <a:t>isch</a:t>
            </a:r>
            <a:r>
              <a:rPr lang="cs-CZ" sz="1100" dirty="0" smtClean="0"/>
              <a:t>&amp;</a:t>
            </a:r>
            <a:r>
              <a:rPr lang="cs-CZ" sz="1100" dirty="0" err="1" smtClean="0"/>
              <a:t>tbnid</a:t>
            </a:r>
            <a:r>
              <a:rPr lang="cs-CZ" sz="1100" dirty="0" smtClean="0"/>
              <a:t>=</a:t>
            </a:r>
            <a:r>
              <a:rPr lang="cs-CZ" sz="1100" dirty="0" err="1" smtClean="0"/>
              <a:t>oWpeGpCSKmFEgM</a:t>
            </a:r>
            <a:r>
              <a:rPr lang="cs-CZ" sz="1100" dirty="0" smtClean="0"/>
              <a:t>:&amp;</a:t>
            </a:r>
            <a:r>
              <a:rPr lang="cs-CZ" sz="1100" dirty="0" err="1" smtClean="0"/>
              <a:t>imgrefurl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rvb.at</a:t>
            </a:r>
            <a:r>
              <a:rPr lang="cs-CZ" sz="1100" dirty="0" smtClean="0"/>
              <a:t>/de/</a:t>
            </a:r>
            <a:r>
              <a:rPr lang="cs-CZ" sz="1100" dirty="0" err="1" smtClean="0"/>
              <a:t>busreisen.html</a:t>
            </a:r>
            <a:r>
              <a:rPr lang="cs-CZ" sz="1100" dirty="0" smtClean="0"/>
              <a:t>&amp;</a:t>
            </a:r>
            <a:r>
              <a:rPr lang="cs-CZ" sz="1100" dirty="0" err="1" smtClean="0"/>
              <a:t>docid</a:t>
            </a:r>
            <a:r>
              <a:rPr lang="cs-CZ" sz="1100" dirty="0" smtClean="0"/>
              <a:t>=9biVsy6q0vudWM&amp;</a:t>
            </a:r>
            <a:r>
              <a:rPr lang="cs-CZ" sz="1100" dirty="0" err="1" smtClean="0"/>
              <a:t>imgurl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rvb.at</a:t>
            </a:r>
            <a:r>
              <a:rPr lang="cs-CZ" sz="1100" dirty="0" smtClean="0"/>
              <a:t>/</a:t>
            </a:r>
            <a:r>
              <a:rPr lang="cs-CZ" sz="1100" dirty="0" err="1" smtClean="0"/>
              <a:t>assets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busreisen</a:t>
            </a:r>
            <a:r>
              <a:rPr lang="cs-CZ" sz="1100" dirty="0" smtClean="0"/>
              <a:t>-</a:t>
            </a:r>
            <a:r>
              <a:rPr lang="cs-CZ" sz="1100" dirty="0" err="1" smtClean="0"/>
              <a:t>ramsau</a:t>
            </a:r>
            <a:r>
              <a:rPr lang="cs-CZ" sz="1100" dirty="0" smtClean="0"/>
              <a:t>-</a:t>
            </a:r>
            <a:r>
              <a:rPr lang="cs-CZ" sz="1100" dirty="0" err="1" smtClean="0"/>
              <a:t>dachstein.jpg</a:t>
            </a:r>
            <a:r>
              <a:rPr lang="cs-CZ" sz="1100" dirty="0" smtClean="0"/>
              <a:t>&amp;w=600&amp;h=393&amp;</a:t>
            </a:r>
            <a:r>
              <a:rPr lang="cs-CZ" sz="1100" dirty="0" err="1" smtClean="0"/>
              <a:t>ei</a:t>
            </a:r>
            <a:r>
              <a:rPr lang="cs-CZ" sz="1100" dirty="0" smtClean="0"/>
              <a:t>=</a:t>
            </a:r>
            <a:r>
              <a:rPr lang="cs-CZ" sz="1100" dirty="0" err="1" smtClean="0"/>
              <a:t>SnEBUcJOxdKyBqudgOgO</a:t>
            </a:r>
            <a:r>
              <a:rPr lang="cs-CZ" sz="1100" dirty="0" smtClean="0"/>
              <a:t>&amp;zoom=1&amp;</a:t>
            </a:r>
            <a:r>
              <a:rPr lang="cs-CZ" sz="1100" dirty="0" err="1" smtClean="0"/>
              <a:t>iact</a:t>
            </a:r>
            <a:r>
              <a:rPr lang="cs-CZ" sz="1100" dirty="0" smtClean="0"/>
              <a:t>=</a:t>
            </a:r>
            <a:r>
              <a:rPr lang="cs-CZ" sz="1100" dirty="0" err="1" smtClean="0"/>
              <a:t>rc</a:t>
            </a:r>
            <a:r>
              <a:rPr lang="cs-CZ" sz="1100" dirty="0" smtClean="0"/>
              <a:t>&amp;dur=197&amp;</a:t>
            </a:r>
            <a:r>
              <a:rPr lang="cs-CZ" sz="1100" dirty="0" err="1" smtClean="0"/>
              <a:t>sig</a:t>
            </a:r>
            <a:r>
              <a:rPr lang="cs-CZ" sz="1100" dirty="0" smtClean="0"/>
              <a:t>=105501467630670430479&amp;</a:t>
            </a:r>
            <a:r>
              <a:rPr lang="cs-CZ" sz="1100" dirty="0" err="1" smtClean="0"/>
              <a:t>page</a:t>
            </a:r>
            <a:r>
              <a:rPr lang="cs-CZ" sz="1100" dirty="0" smtClean="0"/>
              <a:t>=1&amp;</a:t>
            </a:r>
            <a:r>
              <a:rPr lang="cs-CZ" sz="1100" dirty="0" err="1" smtClean="0"/>
              <a:t>tbnh</a:t>
            </a:r>
            <a:r>
              <a:rPr lang="cs-CZ" sz="1100" dirty="0" smtClean="0"/>
              <a:t>=138&amp;</a:t>
            </a:r>
            <a:r>
              <a:rPr lang="cs-CZ" sz="1100" dirty="0" err="1" smtClean="0"/>
              <a:t>tbnw</a:t>
            </a:r>
            <a:r>
              <a:rPr lang="cs-CZ" sz="1100" dirty="0" smtClean="0"/>
              <a:t>=196&amp;start=0&amp;</a:t>
            </a:r>
            <a:r>
              <a:rPr lang="cs-CZ" sz="1100" dirty="0" err="1" smtClean="0"/>
              <a:t>ndsp</a:t>
            </a:r>
            <a:r>
              <a:rPr lang="cs-CZ" sz="1100" dirty="0" smtClean="0"/>
              <a:t>=29&amp;</a:t>
            </a:r>
            <a:r>
              <a:rPr lang="cs-CZ" sz="1100" dirty="0" err="1" smtClean="0"/>
              <a:t>ved</a:t>
            </a:r>
            <a:r>
              <a:rPr lang="cs-CZ" sz="1100" dirty="0" smtClean="0"/>
              <a:t>=1t:429,r:19,s:0,i:139&amp;</a:t>
            </a:r>
            <a:r>
              <a:rPr lang="cs-CZ" sz="1100" dirty="0" err="1" smtClean="0"/>
              <a:t>tx</a:t>
            </a:r>
            <a:r>
              <a:rPr lang="cs-CZ" sz="1100" dirty="0" smtClean="0"/>
              <a:t>=101&amp;ty=98</a:t>
            </a:r>
          </a:p>
          <a:p>
            <a:r>
              <a:rPr lang="cs-CZ" sz="1100" b="1" dirty="0" smtClean="0"/>
              <a:t>Auto</a:t>
            </a:r>
          </a:p>
          <a:p>
            <a:r>
              <a:rPr lang="cs-CZ" sz="1100" dirty="0" err="1" smtClean="0"/>
              <a:t>Posts</a:t>
            </a:r>
            <a:r>
              <a:rPr lang="cs-CZ" sz="1100" dirty="0" smtClean="0"/>
              <a:t> </a:t>
            </a:r>
            <a:r>
              <a:rPr lang="cs-CZ" sz="1100" dirty="0" err="1" smtClean="0"/>
              <a:t>tagged</a:t>
            </a:r>
            <a:r>
              <a:rPr lang="cs-CZ" sz="1100" dirty="0" smtClean="0"/>
              <a:t> </a:t>
            </a:r>
            <a:r>
              <a:rPr lang="cs-CZ" sz="1100" dirty="0" err="1" smtClean="0"/>
              <a:t>Urlaub</a:t>
            </a:r>
            <a:r>
              <a:rPr lang="cs-CZ" sz="1100" dirty="0" smtClean="0"/>
              <a:t> </a:t>
            </a:r>
            <a:r>
              <a:rPr lang="cs-CZ" sz="1100" dirty="0" err="1" smtClean="0"/>
              <a:t>mit</a:t>
            </a:r>
            <a:r>
              <a:rPr lang="cs-CZ" sz="1100" dirty="0" smtClean="0"/>
              <a:t> </a:t>
            </a:r>
            <a:r>
              <a:rPr lang="cs-CZ" sz="1100" dirty="0" err="1" smtClean="0"/>
              <a:t>dem</a:t>
            </a:r>
            <a:r>
              <a:rPr lang="cs-CZ" sz="1100" dirty="0" smtClean="0"/>
              <a:t> Auto. </a:t>
            </a:r>
            <a:r>
              <a:rPr lang="cs-CZ" sz="1100" i="1" dirty="0" err="1" smtClean="0"/>
              <a:t>Posts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tagged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Urlaub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mit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dem</a:t>
            </a:r>
            <a:r>
              <a:rPr lang="cs-CZ" sz="1100" i="1" dirty="0" smtClean="0"/>
              <a:t> Auto</a:t>
            </a:r>
            <a:r>
              <a:rPr lang="cs-CZ" sz="1100" dirty="0" smtClean="0"/>
              <a:t> [online]. 2008 [cit. 2013-01-24]. Dostupné z: http://www.</a:t>
            </a:r>
            <a:r>
              <a:rPr lang="cs-CZ" sz="1100" dirty="0" err="1" smtClean="0"/>
              <a:t>google.de</a:t>
            </a:r>
            <a:r>
              <a:rPr lang="cs-CZ" sz="1100" dirty="0" smtClean="0"/>
              <a:t>/</a:t>
            </a:r>
            <a:r>
              <a:rPr lang="cs-CZ" sz="1100" dirty="0" err="1" smtClean="0"/>
              <a:t>imgres</a:t>
            </a:r>
            <a:r>
              <a:rPr lang="cs-CZ" sz="1100" dirty="0" smtClean="0"/>
              <a:t>?q=</a:t>
            </a:r>
            <a:r>
              <a:rPr lang="cs-CZ" sz="1100" dirty="0" err="1" smtClean="0"/>
              <a:t>mit</a:t>
            </a:r>
            <a:r>
              <a:rPr lang="cs-CZ" sz="1100" dirty="0" smtClean="0"/>
              <a:t>+</a:t>
            </a:r>
            <a:r>
              <a:rPr lang="cs-CZ" sz="1100" dirty="0" err="1" smtClean="0"/>
              <a:t>dem</a:t>
            </a:r>
            <a:r>
              <a:rPr lang="cs-CZ" sz="1100" dirty="0" smtClean="0"/>
              <a:t>+Auto+</a:t>
            </a:r>
            <a:r>
              <a:rPr lang="cs-CZ" sz="1100" dirty="0" err="1" smtClean="0"/>
              <a:t>reisen</a:t>
            </a:r>
            <a:r>
              <a:rPr lang="cs-CZ" sz="1100" dirty="0" smtClean="0"/>
              <a:t>&amp;</a:t>
            </a:r>
            <a:r>
              <a:rPr lang="cs-CZ" sz="1100" dirty="0" err="1" smtClean="0"/>
              <a:t>hl</a:t>
            </a:r>
            <a:r>
              <a:rPr lang="cs-CZ" sz="1100" dirty="0" smtClean="0"/>
              <a:t>=</a:t>
            </a:r>
            <a:r>
              <a:rPr lang="cs-CZ" sz="1100" dirty="0" err="1" smtClean="0"/>
              <a:t>cs</a:t>
            </a:r>
            <a:r>
              <a:rPr lang="cs-CZ" sz="1100" dirty="0" smtClean="0"/>
              <a:t>&amp;</a:t>
            </a:r>
            <a:r>
              <a:rPr lang="cs-CZ" sz="1100" dirty="0" err="1" smtClean="0"/>
              <a:t>tbo</a:t>
            </a:r>
            <a:r>
              <a:rPr lang="cs-CZ" sz="1100" dirty="0" smtClean="0"/>
              <a:t>=d&amp;</a:t>
            </a:r>
            <a:r>
              <a:rPr lang="cs-CZ" sz="1100" dirty="0" err="1" smtClean="0"/>
              <a:t>biw</a:t>
            </a:r>
            <a:r>
              <a:rPr lang="cs-CZ" sz="1100" dirty="0" smtClean="0"/>
              <a:t>=1280&amp;</a:t>
            </a:r>
            <a:r>
              <a:rPr lang="cs-CZ" sz="1100" dirty="0" err="1" smtClean="0"/>
              <a:t>bih</a:t>
            </a:r>
            <a:r>
              <a:rPr lang="cs-CZ" sz="1100" dirty="0" smtClean="0"/>
              <a:t>=891&amp;</a:t>
            </a:r>
            <a:r>
              <a:rPr lang="cs-CZ" sz="1100" dirty="0" err="1" smtClean="0"/>
              <a:t>tbm</a:t>
            </a:r>
            <a:r>
              <a:rPr lang="cs-CZ" sz="1100" dirty="0" smtClean="0"/>
              <a:t>=</a:t>
            </a:r>
            <a:r>
              <a:rPr lang="cs-CZ" sz="1100" dirty="0" err="1" smtClean="0"/>
              <a:t>isch</a:t>
            </a:r>
            <a:r>
              <a:rPr lang="cs-CZ" sz="1100" dirty="0" smtClean="0"/>
              <a:t>&amp;</a:t>
            </a:r>
            <a:r>
              <a:rPr lang="cs-CZ" sz="1100" dirty="0" err="1" smtClean="0"/>
              <a:t>tbnid</a:t>
            </a:r>
            <a:r>
              <a:rPr lang="cs-CZ" sz="1100" dirty="0" smtClean="0"/>
              <a:t>=</a:t>
            </a:r>
            <a:r>
              <a:rPr lang="cs-CZ" sz="1100" dirty="0" err="1" smtClean="0"/>
              <a:t>TCdz</a:t>
            </a:r>
            <a:r>
              <a:rPr lang="cs-CZ" sz="1100" dirty="0" smtClean="0"/>
              <a:t>-MF4CBj3vM:&amp;</a:t>
            </a:r>
            <a:r>
              <a:rPr lang="cs-CZ" sz="1100" dirty="0" err="1" smtClean="0"/>
              <a:t>imgrefurl</a:t>
            </a:r>
            <a:r>
              <a:rPr lang="cs-CZ" sz="1100" dirty="0" smtClean="0"/>
              <a:t>=http://staedtereisenblog.net/tag/urlaub-mit-dem-auto/&amp;docid=veaDLJvtCseu4M&amp;imgurl=http://staedtereisenblog.net/wp-content/uploads/2012/04/reise102.jpg&amp;w=600&amp;h=400&amp;ei=8XEBUcXfFYvHswaamIDQAQ&amp;zoom=1&amp;iact=rc&amp;dur=119&amp;sig=105501467630670430479&amp;page=1&amp;tbnh=136&amp;tbnw=193&amp;start=0&amp;ndsp=29&amp;ved=1t:429,r:2,s:0,i:85&amp;tx=145&amp;ty=93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err="1" smtClean="0"/>
              <a:t>Tauchen</a:t>
            </a:r>
            <a:endParaRPr lang="cs-CZ" dirty="0" smtClean="0"/>
          </a:p>
          <a:p>
            <a:r>
              <a:rPr lang="de-DE" dirty="0" smtClean="0"/>
              <a:t>Tauchen in der Lagune von Bora </a:t>
            </a:r>
            <a:r>
              <a:rPr lang="de-DE" dirty="0" err="1" smtClean="0"/>
              <a:t>Bora</a:t>
            </a:r>
            <a:r>
              <a:rPr lang="de-DE" dirty="0" smtClean="0"/>
              <a:t>. </a:t>
            </a:r>
            <a:r>
              <a:rPr lang="de-DE" i="1" dirty="0" smtClean="0"/>
              <a:t>Tauchen in der Lagune von Bora </a:t>
            </a:r>
            <a:r>
              <a:rPr lang="de-DE" i="1" dirty="0" err="1" smtClean="0"/>
              <a:t>Bora</a:t>
            </a:r>
            <a:r>
              <a:rPr lang="de-DE" dirty="0" smtClean="0"/>
              <a:t> [online]. 2011 [</a:t>
            </a:r>
            <a:r>
              <a:rPr lang="de-DE" dirty="0" err="1" smtClean="0"/>
              <a:t>cit</a:t>
            </a:r>
            <a:r>
              <a:rPr lang="de-DE" dirty="0" smtClean="0"/>
              <a:t>. 2013-01-24]. </a:t>
            </a:r>
            <a:r>
              <a:rPr lang="de-DE" dirty="0" err="1" smtClean="0"/>
              <a:t>Dostupné</a:t>
            </a:r>
            <a:r>
              <a:rPr lang="de-DE" dirty="0" smtClean="0"/>
              <a:t> z: http://www.google.de/imgres?q=tauchen&amp;hl=cs&amp;tbo=d&amp;biw=1280&amp;bih=891&amp;tbm=isch&amp;tbnid=9NIxA1qE85xtyM:&amp;imgrefurl=http://bora-bora-urlaub.blogspot.com/2012/04/tauchen-in-der-lagune-von-bora-bora.html&amp;docid=7LjoK9X5wz8TVM&amp;imgurl=http://2.bp.blogspot.com/-HVkVXRGmDrU/T41FrjSgnAI/AAAAAAAAADM/5FTfLD6sPu8/s1600/taucher.jpg&amp;w=1024&amp;h=683&amp;ei=EXQBUf32HcqStAbN0IDIBg&amp;zoom=1&amp;iact=hc&amp;vpx=353&amp;vpy=509&amp;dur=38&amp;hovh=183&amp;hovw=275&amp;tx=139&amp;ty=110&amp;sig=105501467630670430479&amp;page=3&amp;tbnh=148&amp;tbnw=244&amp;start=67</a:t>
            </a:r>
            <a:r>
              <a:rPr lang="de-DE" dirty="0" smtClean="0">
                <a:hlinkClick r:id="rId2" action="ppaction://hlinkfile"/>
              </a:rPr>
              <a:t>&amp;ndsp=37&amp;ved=1t:42</a:t>
            </a:r>
            <a:endParaRPr lang="cs-CZ" dirty="0" smtClean="0"/>
          </a:p>
          <a:p>
            <a:r>
              <a:rPr lang="cs-CZ" dirty="0" err="1" smtClean="0"/>
              <a:t>Klettern</a:t>
            </a:r>
            <a:endParaRPr lang="cs-CZ" dirty="0" smtClean="0"/>
          </a:p>
          <a:p>
            <a:r>
              <a:rPr lang="de-DE" dirty="0" smtClean="0"/>
              <a:t>Klettern. </a:t>
            </a:r>
            <a:r>
              <a:rPr lang="de-DE" i="1" dirty="0" smtClean="0"/>
              <a:t>Klettern</a:t>
            </a:r>
            <a:r>
              <a:rPr lang="de-DE" dirty="0" smtClean="0"/>
              <a:t> [online]. 2008 [</a:t>
            </a:r>
            <a:r>
              <a:rPr lang="de-DE" dirty="0" err="1" smtClean="0"/>
              <a:t>cit</a:t>
            </a:r>
            <a:r>
              <a:rPr lang="de-DE" dirty="0" smtClean="0"/>
              <a:t>. 2013-01-24]. </a:t>
            </a:r>
            <a:r>
              <a:rPr lang="de-DE" dirty="0" err="1" smtClean="0"/>
              <a:t>Dostupné</a:t>
            </a:r>
            <a:r>
              <a:rPr lang="de-DE" dirty="0" smtClean="0"/>
              <a:t> z: http://www.google.de/search?num=10&amp;hl=cs&amp;site=imghp&amp;tbm=isch&amp;source=hp&amp;biw=1280&amp;bih=891&amp;q=mit+dem+Bus+reisen&amp;oq=mit+dem+Bus+reisen&amp;gs_l=img.3...2027.5926.0.6147.18.8.0.10.10.0.130.735.7j1.8.0...0.0...1ac.1.YPX1MlZWg9U#hl=</a:t>
            </a:r>
            <a:r>
              <a:rPr lang="de-DE" dirty="0" err="1" smtClean="0"/>
              <a:t>cs&amp;tbo</a:t>
            </a:r>
            <a:r>
              <a:rPr lang="de-DE" dirty="0" smtClean="0"/>
              <a:t>=</a:t>
            </a:r>
            <a:r>
              <a:rPr lang="de-DE" dirty="0" err="1" smtClean="0"/>
              <a:t>d&amp;site</a:t>
            </a:r>
            <a:r>
              <a:rPr lang="de-DE" dirty="0" smtClean="0"/>
              <a:t>=</a:t>
            </a:r>
            <a:r>
              <a:rPr lang="de-DE" dirty="0" err="1" smtClean="0"/>
              <a:t>imghp&amp;tbm</a:t>
            </a:r>
            <a:r>
              <a:rPr lang="de-DE" dirty="0" smtClean="0"/>
              <a:t>=</a:t>
            </a:r>
            <a:r>
              <a:rPr lang="de-DE" dirty="0" err="1" smtClean="0"/>
              <a:t>isch&amp;sa</a:t>
            </a:r>
            <a:r>
              <a:rPr lang="de-DE" dirty="0" smtClean="0"/>
              <a:t>=1&amp;q=</a:t>
            </a:r>
            <a:r>
              <a:rPr lang="de-DE" dirty="0" err="1" smtClean="0"/>
              <a:t>klettern&amp;oq</a:t>
            </a:r>
            <a:r>
              <a:rPr lang="de-DE" dirty="0" smtClean="0"/>
              <a:t>=</a:t>
            </a:r>
            <a:r>
              <a:rPr lang="de-DE" dirty="0" err="1" smtClean="0"/>
              <a:t>klettern&amp;gs_l</a:t>
            </a:r>
            <a:r>
              <a:rPr lang="de-DE" dirty="0" smtClean="0"/>
              <a:t>=img.3..0j0i24l2j0i10i24j0i24l6.4366.8959.0.9273.14.14.0.0.0.0.292.</a:t>
            </a:r>
            <a:r>
              <a:rPr lang="de-DE" dirty="0" smtClean="0">
                <a:hlinkClick r:id="rId3" action="ppaction://hlinkfile"/>
              </a:rPr>
              <a:t>1542.3j10j1.14.0...0.0...1c.1.3Tx-23ULcOc&amp;bav=on.2,or.r_gc.r_pw.r_qf.&amp;fp=18c2185fda4ccdf3&amp;biw=1280&amp;bih=891</a:t>
            </a:r>
            <a:endParaRPr lang="cs-CZ" dirty="0" smtClean="0"/>
          </a:p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Sonnenbad</a:t>
            </a:r>
            <a:r>
              <a:rPr lang="cs-CZ" dirty="0" smtClean="0"/>
              <a:t> </a:t>
            </a:r>
            <a:r>
              <a:rPr lang="cs-CZ" dirty="0" err="1" smtClean="0"/>
              <a:t>nehmen</a:t>
            </a:r>
            <a:endParaRPr lang="cs-CZ" dirty="0" smtClean="0"/>
          </a:p>
          <a:p>
            <a:r>
              <a:rPr lang="de-DE" dirty="0" smtClean="0"/>
              <a:t>Stockbild: Ein Sonnenbad nehmen. </a:t>
            </a:r>
            <a:r>
              <a:rPr lang="de-DE" i="1" dirty="0" smtClean="0"/>
              <a:t>Stockbild: Ein Sonnenbad nehmen</a:t>
            </a:r>
            <a:r>
              <a:rPr lang="de-DE" dirty="0" smtClean="0"/>
              <a:t> [online]. 2009 [</a:t>
            </a:r>
            <a:r>
              <a:rPr lang="de-DE" dirty="0" err="1" smtClean="0"/>
              <a:t>cit</a:t>
            </a:r>
            <a:r>
              <a:rPr lang="de-DE" dirty="0" smtClean="0"/>
              <a:t>. 2013-01-24]. </a:t>
            </a:r>
            <a:r>
              <a:rPr lang="de-DE" dirty="0" err="1" smtClean="0"/>
              <a:t>Dostupné</a:t>
            </a:r>
            <a:r>
              <a:rPr lang="de-DE" dirty="0" smtClean="0"/>
              <a:t> z: http://www.google.de/imgres?q=ein+Sonnenbad+nehmen&amp;hl=cs&amp;tbo=d&amp;biw=1280&amp;bih=891&amp;tbm=isch&amp;tbnid=L8psNCYrHAx42M:&amp;imgrefurl=http://de.dreamstime.com/stockbild-ein-sonnenbad-nehmen-image10395261&amp;docid=-Itz8ioceRvZfM&amp;itg=1&amp;imgurl=http://de.dreamstime.com/ein-sonnenbad-nehmen-thumb10395261.jpg&amp;w=400&amp;h=267&amp;ei=jngBUaCjDIvTsga4tIGQBA&amp;zoom=1&amp;iact=hc&amp;vpx=788&amp;vpy=387&amp;dur=125&amp;hovh=183&amp;hovw=275&amp;tx=86&amp;ty=121&amp;sig=105501467630670430479&amp;page=1&amp;tbnh=138&amp;tbnw=208&amp;start=0&amp;ndsp=36&amp;ved=1t:429,r:34,s:0,i:188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dirty="0" smtClean="0"/>
              <a:t>Vzdělávací oblast:	Informační a komunikační technologie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Název a číslo </a:t>
            </a:r>
            <a:r>
              <a:rPr lang="cs-CZ" dirty="0" err="1" smtClean="0"/>
              <a:t>DUMu</a:t>
            </a:r>
            <a:r>
              <a:rPr lang="cs-CZ" dirty="0" smtClean="0"/>
              <a:t>:	</a:t>
            </a:r>
            <a:r>
              <a:rPr lang="cs-CZ" b="1" dirty="0" err="1" smtClean="0"/>
              <a:t>Urlaub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Reisen</a:t>
            </a:r>
            <a:r>
              <a:rPr lang="cs-CZ" dirty="0" smtClean="0"/>
              <a:t>; 						</a:t>
            </a:r>
            <a:r>
              <a:rPr lang="cs-CZ" b="1" dirty="0" smtClean="0"/>
              <a:t>VY_32_INOVACE_E3_20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</a:t>
            </a:r>
            <a:r>
              <a:rPr lang="cs-CZ" dirty="0" smtClean="0"/>
              <a:t> 20</a:t>
            </a:r>
          </a:p>
          <a:p>
            <a:pPr>
              <a:buFont typeface="Arial" charset="0"/>
              <a:buNone/>
              <a:defRPr/>
            </a:pPr>
            <a:endParaRPr lang="cs-CZ" dirty="0" smtClean="0"/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Anotace:		Slovní zásoba- typy dovolené, dopravní 				prostředky, popis obrázků, prázdninové 				aktivity			 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Třída a datum ověření:	3.A;25.01.,2013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Autor:			Mgr. Martina </a:t>
            </a:r>
            <a:r>
              <a:rPr lang="cs-CZ" dirty="0" err="1" smtClean="0"/>
              <a:t>Havlasová</a:t>
            </a:r>
            <a:endParaRPr lang="cs-CZ" dirty="0" smtClean="0"/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Registrační číslo	:	CZ.1.07/1.5.00/34.0701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075" name="Obrázek 0" descr="logolink_OPVK_IPo_PPv3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97425"/>
            <a:ext cx="560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cs-CZ" sz="4900" b="1" dirty="0" err="1" smtClean="0">
                <a:solidFill>
                  <a:srgbClr val="7030A0"/>
                </a:solidFill>
                <a:latin typeface="Comic Sans MS" pitchFamily="66" charset="0"/>
              </a:rPr>
              <a:t>Urlaub</a:t>
            </a:r>
            <a:r>
              <a:rPr lang="cs-CZ" sz="49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4900" b="1" dirty="0" err="1" smtClean="0">
                <a:solidFill>
                  <a:srgbClr val="7030A0"/>
                </a:solidFill>
                <a:latin typeface="Comic Sans MS" pitchFamily="66" charset="0"/>
              </a:rPr>
              <a:t>und</a:t>
            </a:r>
            <a:r>
              <a:rPr lang="cs-CZ" sz="49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4900" b="1" dirty="0" err="1" smtClean="0">
                <a:solidFill>
                  <a:srgbClr val="7030A0"/>
                </a:solidFill>
                <a:latin typeface="Comic Sans MS" pitchFamily="66" charset="0"/>
              </a:rPr>
              <a:t>Reisen</a:t>
            </a:r>
            <a: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cs-CZ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32179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cs-CZ" b="1" dirty="0" err="1" smtClean="0">
                <a:solidFill>
                  <a:srgbClr val="7030A0"/>
                </a:solidFill>
                <a:latin typeface="Comic Sans MS" pitchFamily="66" charset="0"/>
              </a:rPr>
              <a:t>Urlaubstypen</a:t>
            </a:r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b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cs-CZ" b="1" dirty="0" err="1" smtClean="0">
                <a:solidFill>
                  <a:srgbClr val="7030A0"/>
                </a:solidFill>
                <a:latin typeface="Comic Sans MS" pitchFamily="66" charset="0"/>
              </a:rPr>
              <a:t>Urlaubsorte</a:t>
            </a:r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cs-CZ" b="1" dirty="0" err="1" smtClean="0">
                <a:solidFill>
                  <a:srgbClr val="7030A0"/>
                </a:solidFill>
                <a:latin typeface="Comic Sans MS" pitchFamily="66" charset="0"/>
              </a:rPr>
              <a:t>Unterkunft</a:t>
            </a:r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>     </a:t>
            </a:r>
            <a:b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cs-CZ" b="1" dirty="0" err="1" smtClean="0">
                <a:solidFill>
                  <a:srgbClr val="7030A0"/>
                </a:solidFill>
                <a:latin typeface="Comic Sans MS" pitchFamily="66" charset="0"/>
              </a:rPr>
              <a:t>Verkehrsmittel</a:t>
            </a:r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cs-CZ" b="1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cs-CZ" b="1" dirty="0" err="1" smtClean="0">
                <a:solidFill>
                  <a:srgbClr val="7030A0"/>
                </a:solidFill>
                <a:latin typeface="Comic Sans MS" pitchFamily="66" charset="0"/>
              </a:rPr>
              <a:t>Freizeitaktivitäten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84176"/>
          </a:xfrm>
        </p:spPr>
        <p:txBody>
          <a:bodyPr>
            <a:noAutofit/>
          </a:bodyPr>
          <a:lstStyle/>
          <a:p>
            <a:r>
              <a:rPr lang="cs-CZ" sz="3600" b="1" dirty="0" err="1" smtClean="0">
                <a:latin typeface="Comic Sans MS" pitchFamily="66" charset="0"/>
              </a:rPr>
              <a:t>Urlaubstypen</a:t>
            </a:r>
            <a:r>
              <a:rPr lang="cs-CZ" sz="3600" b="1" dirty="0" smtClean="0">
                <a:latin typeface="Comic Sans MS" pitchFamily="66" charset="0"/>
              </a:rPr>
              <a:t/>
            </a:r>
            <a:br>
              <a:rPr lang="cs-CZ" sz="3600" b="1" dirty="0" smtClean="0">
                <a:latin typeface="Comic Sans MS" pitchFamily="66" charset="0"/>
              </a:rPr>
            </a:br>
            <a:r>
              <a:rPr lang="cs-CZ" sz="3600" b="1" dirty="0" err="1" smtClean="0">
                <a:latin typeface="Comic Sans MS" pitchFamily="66" charset="0"/>
              </a:rPr>
              <a:t>Erkläre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diese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Ausdrücke</a:t>
            </a:r>
            <a:r>
              <a:rPr lang="cs-CZ" sz="3600" b="1" dirty="0" smtClean="0">
                <a:latin typeface="Comic Sans MS" pitchFamily="66" charset="0"/>
              </a:rPr>
              <a:t>:</a:t>
            </a:r>
            <a:br>
              <a:rPr lang="cs-CZ" sz="3600" b="1" dirty="0" smtClean="0">
                <a:latin typeface="Comic Sans MS" pitchFamily="66" charset="0"/>
              </a:rPr>
            </a:b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Städtereise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Weltreise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Rundreise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Strandurlaub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Campingurlaub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Familienurlaub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Entspannungs</a:t>
            </a:r>
            <a:r>
              <a:rPr lang="cs-CZ" sz="2800" dirty="0" smtClean="0">
                <a:latin typeface="Comic Sans MS" pitchFamily="66" charset="0"/>
              </a:rPr>
              <a:t>-</a:t>
            </a:r>
            <a:r>
              <a:rPr lang="cs-CZ" sz="2800" dirty="0" err="1" smtClean="0">
                <a:latin typeface="Comic Sans MS" pitchFamily="66" charset="0"/>
              </a:rPr>
              <a:t>Wochenende</a:t>
            </a:r>
            <a:endParaRPr lang="cs-CZ" sz="2800" dirty="0" smtClean="0">
              <a:latin typeface="Comic Sans MS" pitchFamily="66" charset="0"/>
            </a:endParaRPr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latin typeface="Comic Sans MS" pitchFamily="66" charset="0"/>
              </a:rPr>
              <a:t>Wohin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fährt</a:t>
            </a:r>
            <a:r>
              <a:rPr lang="cs-CZ" b="1" dirty="0" smtClean="0">
                <a:latin typeface="Comic Sans MS" pitchFamily="66" charset="0"/>
              </a:rPr>
              <a:t> man </a:t>
            </a:r>
            <a:r>
              <a:rPr lang="cs-CZ" b="1" dirty="0" err="1" smtClean="0">
                <a:latin typeface="Comic Sans MS" pitchFamily="66" charset="0"/>
              </a:rPr>
              <a:t>im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Urlaub</a:t>
            </a:r>
            <a:r>
              <a:rPr lang="cs-CZ" b="1" dirty="0" smtClean="0">
                <a:latin typeface="Comic Sans MS" pitchFamily="66" charset="0"/>
              </a:rPr>
              <a:t>?</a:t>
            </a:r>
            <a:br>
              <a:rPr lang="cs-CZ" b="1" dirty="0" smtClean="0">
                <a:latin typeface="Comic Sans MS" pitchFamily="66" charset="0"/>
              </a:rPr>
            </a:br>
            <a:r>
              <a:rPr lang="cs-CZ" b="1" dirty="0" smtClean="0">
                <a:latin typeface="Comic Sans MS" pitchFamily="66" charset="0"/>
              </a:rPr>
              <a:t>- </a:t>
            </a:r>
            <a:r>
              <a:rPr lang="cs-CZ" b="1" dirty="0" err="1" smtClean="0">
                <a:latin typeface="Comic Sans MS" pitchFamily="66" charset="0"/>
              </a:rPr>
              <a:t>Ordne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zu</a:t>
            </a:r>
            <a:r>
              <a:rPr lang="cs-CZ" b="1" dirty="0" smtClean="0">
                <a:latin typeface="Comic Sans MS" pitchFamily="66" charset="0"/>
              </a:rPr>
              <a:t>: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- </a:t>
            </a:r>
            <a:r>
              <a:rPr lang="cs-CZ" dirty="0" err="1" smtClean="0">
                <a:latin typeface="Comic Sans MS" pitchFamily="66" charset="0"/>
              </a:rPr>
              <a:t>ins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Gebirge</a:t>
            </a: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- </a:t>
            </a:r>
            <a:r>
              <a:rPr lang="cs-CZ" dirty="0" err="1" smtClean="0">
                <a:latin typeface="Comic Sans MS" pitchFamily="66" charset="0"/>
              </a:rPr>
              <a:t>ans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Meer</a:t>
            </a: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- </a:t>
            </a:r>
            <a:r>
              <a:rPr lang="cs-CZ" dirty="0" err="1" smtClean="0">
                <a:latin typeface="Comic Sans MS" pitchFamily="66" charset="0"/>
              </a:rPr>
              <a:t>an</a:t>
            </a:r>
            <a:r>
              <a:rPr lang="cs-CZ" dirty="0" smtClean="0">
                <a:latin typeface="Comic Sans MS" pitchFamily="66" charset="0"/>
              </a:rPr>
              <a:t> den </a:t>
            </a:r>
            <a:r>
              <a:rPr lang="cs-CZ" dirty="0" err="1" smtClean="0">
                <a:latin typeface="Comic Sans MS" pitchFamily="66" charset="0"/>
              </a:rPr>
              <a:t>See</a:t>
            </a: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- in </a:t>
            </a:r>
            <a:r>
              <a:rPr lang="cs-CZ" dirty="0" err="1" smtClean="0">
                <a:latin typeface="Comic Sans MS" pitchFamily="66" charset="0"/>
              </a:rPr>
              <a:t>die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Stadt</a:t>
            </a: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- </a:t>
            </a:r>
            <a:r>
              <a:rPr lang="cs-CZ" dirty="0" err="1" smtClean="0">
                <a:latin typeface="Comic Sans MS" pitchFamily="66" charset="0"/>
              </a:rPr>
              <a:t>auf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die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Insel</a:t>
            </a: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- </a:t>
            </a:r>
            <a:r>
              <a:rPr lang="cs-CZ" dirty="0" err="1" smtClean="0">
                <a:latin typeface="Comic Sans MS" pitchFamily="66" charset="0"/>
              </a:rPr>
              <a:t>ins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Ausland</a:t>
            </a:r>
            <a:endParaRPr lang="cs-CZ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4" name="Zástupný symbol pro obsah 3" descr="In der Sta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12776"/>
            <a:ext cx="4968552" cy="3384376"/>
          </a:xfrm>
          <a:prstGeom prst="rect">
            <a:avLst/>
          </a:prstGeom>
        </p:spPr>
      </p:pic>
      <p:pic>
        <p:nvPicPr>
          <p:cNvPr id="5" name="Obrázek 4" descr="Ausl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157192"/>
            <a:ext cx="3456384" cy="1455043"/>
          </a:xfrm>
          <a:prstGeom prst="rect">
            <a:avLst/>
          </a:prstGeom>
        </p:spPr>
      </p:pic>
      <p:pic>
        <p:nvPicPr>
          <p:cNvPr id="6" name="Obrázek 5" descr="Auf der Ins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941168"/>
            <a:ext cx="4201664" cy="175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/>
          </a:bodyPr>
          <a:lstStyle/>
          <a:p>
            <a:endParaRPr lang="cs-CZ" sz="2000" b="1" u="sng" dirty="0" smtClean="0"/>
          </a:p>
          <a:p>
            <a:endParaRPr lang="cs-CZ" sz="2000" b="1" u="sng" dirty="0" smtClean="0"/>
          </a:p>
          <a:p>
            <a:endParaRPr lang="cs-CZ" sz="2000" dirty="0"/>
          </a:p>
        </p:txBody>
      </p:sp>
      <p:pic>
        <p:nvPicPr>
          <p:cNvPr id="4" name="Obrázek 3" descr="am_meer_100x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4248472" cy="3058418"/>
          </a:xfrm>
          <a:prstGeom prst="rect">
            <a:avLst/>
          </a:prstGeom>
        </p:spPr>
      </p:pic>
      <p:pic>
        <p:nvPicPr>
          <p:cNvPr id="5" name="Obrázek 4" descr="Im Gebi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4032448" cy="3024336"/>
          </a:xfrm>
          <a:prstGeom prst="rect">
            <a:avLst/>
          </a:prstGeom>
        </p:spPr>
      </p:pic>
      <p:pic>
        <p:nvPicPr>
          <p:cNvPr id="6" name="Obrázek 5" descr="am_s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84969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Comic Sans MS" pitchFamily="66" charset="0"/>
              </a:rPr>
              <a:t>Wo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übernachtet</a:t>
            </a:r>
            <a:r>
              <a:rPr lang="cs-CZ" sz="3200" b="1" dirty="0" smtClean="0">
                <a:latin typeface="Comic Sans MS" pitchFamily="66" charset="0"/>
              </a:rPr>
              <a:t> man </a:t>
            </a:r>
            <a:r>
              <a:rPr lang="cs-CZ" sz="3200" b="1" dirty="0" err="1" smtClean="0">
                <a:latin typeface="Comic Sans MS" pitchFamily="66" charset="0"/>
              </a:rPr>
              <a:t>im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Urlaub</a:t>
            </a:r>
            <a:r>
              <a:rPr lang="cs-CZ" sz="3200" b="1" dirty="0" smtClean="0">
                <a:latin typeface="Comic Sans MS" pitchFamily="66" charset="0"/>
              </a:rPr>
              <a:t>?</a:t>
            </a:r>
            <a:br>
              <a:rPr lang="cs-CZ" sz="3200" b="1" dirty="0" smtClean="0">
                <a:latin typeface="Comic Sans MS" pitchFamily="66" charset="0"/>
              </a:rPr>
            </a:br>
            <a:r>
              <a:rPr lang="cs-CZ" sz="3200" b="1" dirty="0" smtClean="0">
                <a:latin typeface="Comic Sans MS" pitchFamily="66" charset="0"/>
              </a:rPr>
              <a:t>- </a:t>
            </a:r>
            <a:r>
              <a:rPr lang="cs-CZ" sz="3200" b="1" dirty="0" err="1" smtClean="0">
                <a:latin typeface="Comic Sans MS" pitchFamily="66" charset="0"/>
              </a:rPr>
              <a:t>Ordne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zu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im</a:t>
            </a:r>
            <a:r>
              <a:rPr lang="cs-CZ" sz="2800" dirty="0" smtClean="0">
                <a:latin typeface="Comic Sans MS" pitchFamily="66" charset="0"/>
              </a:rPr>
              <a:t> Hotel</a:t>
            </a: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im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Zelt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in der </a:t>
            </a:r>
            <a:r>
              <a:rPr lang="cs-CZ" sz="2800" dirty="0" err="1" smtClean="0">
                <a:latin typeface="Comic Sans MS" pitchFamily="66" charset="0"/>
              </a:rPr>
              <a:t>Hütte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in der Pension</a:t>
            </a: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im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Appartment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im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Caravan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>
                <a:latin typeface="Comic Sans MS" pitchFamily="66" charset="0"/>
              </a:rPr>
              <a:t>i</a:t>
            </a:r>
            <a:r>
              <a:rPr lang="cs-CZ" sz="2800" dirty="0" err="1" smtClean="0">
                <a:latin typeface="Comic Sans MS" pitchFamily="66" charset="0"/>
              </a:rPr>
              <a:t>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Mobilheim</a:t>
            </a:r>
            <a:endParaRPr lang="cs-CZ" sz="2800" dirty="0" smtClean="0">
              <a:latin typeface="Comic Sans MS" pitchFamily="66" charset="0"/>
            </a:endParaRPr>
          </a:p>
          <a:p>
            <a:endParaRPr lang="cs-CZ" sz="2400" dirty="0">
              <a:latin typeface="Comic Sans MS" pitchFamily="66" charset="0"/>
            </a:endParaRPr>
          </a:p>
        </p:txBody>
      </p:sp>
      <p:pic>
        <p:nvPicPr>
          <p:cNvPr id="11" name="Obrázek 10" descr="Caravans-Swift-Conqueror-Conqueror-630-exterior-[RGB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861048"/>
            <a:ext cx="4860032" cy="2852936"/>
          </a:xfrm>
          <a:prstGeom prst="rect">
            <a:avLst/>
          </a:prstGeom>
        </p:spPr>
      </p:pic>
      <p:pic>
        <p:nvPicPr>
          <p:cNvPr id="12" name="Obrázek 11" descr="mobilhe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556792"/>
            <a:ext cx="3810000" cy="2164085"/>
          </a:xfrm>
          <a:prstGeom prst="rect">
            <a:avLst/>
          </a:prstGeom>
        </p:spPr>
      </p:pic>
      <p:pic>
        <p:nvPicPr>
          <p:cNvPr id="13" name="Obrázek 12" descr="Zelt-18760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013176"/>
            <a:ext cx="345638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>
                <a:latin typeface="Comic Sans MS" pitchFamily="66" charset="0"/>
              </a:rPr>
              <a:t>Möchtest</a:t>
            </a: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dirty="0" err="1" smtClean="0">
                <a:latin typeface="Comic Sans MS" pitchFamily="66" charset="0"/>
              </a:rPr>
              <a:t>du</a:t>
            </a:r>
            <a:r>
              <a:rPr lang="cs-CZ" sz="3200" dirty="0" smtClean="0">
                <a:latin typeface="Comic Sans MS" pitchFamily="66" charset="0"/>
              </a:rPr>
              <a:t> in </a:t>
            </a:r>
            <a:r>
              <a:rPr lang="cs-CZ" sz="3200" dirty="0" err="1" smtClean="0">
                <a:latin typeface="Comic Sans MS" pitchFamily="66" charset="0"/>
              </a:rPr>
              <a:t>diesem</a:t>
            </a:r>
            <a:r>
              <a:rPr lang="cs-CZ" sz="3200" dirty="0" smtClean="0">
                <a:latin typeface="Comic Sans MS" pitchFamily="66" charset="0"/>
              </a:rPr>
              <a:t> Hotel </a:t>
            </a:r>
            <a:r>
              <a:rPr lang="cs-CZ" sz="3200" dirty="0" err="1" smtClean="0">
                <a:latin typeface="Comic Sans MS" pitchFamily="66" charset="0"/>
              </a:rPr>
              <a:t>Urlaub</a:t>
            </a:r>
            <a:r>
              <a:rPr lang="cs-CZ" sz="3200" dirty="0" smtClean="0">
                <a:latin typeface="Comic Sans MS" pitchFamily="66" charset="0"/>
              </a:rPr>
              <a:t> machen? </a:t>
            </a:r>
            <a:r>
              <a:rPr lang="cs-CZ" sz="3200" dirty="0" err="1" smtClean="0">
                <a:latin typeface="Comic Sans MS" pitchFamily="66" charset="0"/>
              </a:rPr>
              <a:t>Was</a:t>
            </a: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dirty="0" err="1" smtClean="0">
                <a:latin typeface="Comic Sans MS" pitchFamily="66" charset="0"/>
              </a:rPr>
              <a:t>alles</a:t>
            </a: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dirty="0" err="1" smtClean="0">
                <a:latin typeface="Comic Sans MS" pitchFamily="66" charset="0"/>
              </a:rPr>
              <a:t>kann</a:t>
            </a:r>
            <a:r>
              <a:rPr lang="cs-CZ" sz="3200" dirty="0" smtClean="0">
                <a:latin typeface="Comic Sans MS" pitchFamily="66" charset="0"/>
              </a:rPr>
              <a:t> man </a:t>
            </a:r>
            <a:r>
              <a:rPr lang="cs-CZ" sz="3200" dirty="0" err="1" smtClean="0">
                <a:latin typeface="Comic Sans MS" pitchFamily="66" charset="0"/>
              </a:rPr>
              <a:t>hier</a:t>
            </a: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dirty="0" err="1" smtClean="0">
                <a:latin typeface="Comic Sans MS" pitchFamily="66" charset="0"/>
              </a:rPr>
              <a:t>erleben</a:t>
            </a:r>
            <a:r>
              <a:rPr lang="cs-CZ" sz="3200" dirty="0" smtClean="0">
                <a:latin typeface="Comic Sans MS" pitchFamily="66" charset="0"/>
              </a:rPr>
              <a:t>?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6" name="Zástupný symbol pro obsah 5" descr="Im Ho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19342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cs-CZ" sz="3200" b="1" dirty="0" err="1" smtClean="0">
                <a:latin typeface="Comic Sans MS" pitchFamily="66" charset="0"/>
              </a:rPr>
              <a:t>Verkehrsmittel</a:t>
            </a:r>
            <a:r>
              <a:rPr lang="cs-CZ" sz="3200" b="1" dirty="0" smtClean="0">
                <a:latin typeface="Comic Sans MS" pitchFamily="66" charset="0"/>
              </a:rPr>
              <a:t/>
            </a:r>
            <a:br>
              <a:rPr lang="cs-CZ" sz="3200" b="1" dirty="0" smtClean="0">
                <a:latin typeface="Comic Sans MS" pitchFamily="66" charset="0"/>
              </a:rPr>
            </a:br>
            <a:r>
              <a:rPr lang="cs-CZ" sz="3200" b="1" dirty="0" smtClean="0">
                <a:latin typeface="Comic Sans MS" pitchFamily="66" charset="0"/>
              </a:rPr>
              <a:t>- </a:t>
            </a:r>
            <a:r>
              <a:rPr lang="cs-CZ" sz="3200" b="1" dirty="0" err="1" smtClean="0">
                <a:latin typeface="Comic Sans MS" pitchFamily="66" charset="0"/>
              </a:rPr>
              <a:t>Womit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fährt</a:t>
            </a:r>
            <a:r>
              <a:rPr lang="cs-CZ" sz="3200" b="1" dirty="0" smtClean="0">
                <a:latin typeface="Comic Sans MS" pitchFamily="66" charset="0"/>
              </a:rPr>
              <a:t> man in den </a:t>
            </a:r>
            <a:r>
              <a:rPr lang="cs-CZ" sz="3200" b="1" dirty="0" err="1" smtClean="0">
                <a:latin typeface="Comic Sans MS" pitchFamily="66" charset="0"/>
              </a:rPr>
              <a:t>Urlaub</a:t>
            </a:r>
            <a:r>
              <a:rPr lang="cs-CZ" sz="3200" b="1" dirty="0" smtClean="0"/>
              <a:t>?</a:t>
            </a:r>
            <a:br>
              <a:rPr lang="cs-CZ" sz="3200" b="1" dirty="0" smtClean="0"/>
            </a:br>
            <a:r>
              <a:rPr lang="cs-CZ" sz="3200" b="1" dirty="0" smtClean="0">
                <a:latin typeface="Comic Sans MS" pitchFamily="66" charset="0"/>
              </a:rPr>
              <a:t>- </a:t>
            </a:r>
            <a:r>
              <a:rPr lang="cs-CZ" sz="3200" b="1" dirty="0" err="1" smtClean="0">
                <a:latin typeface="Comic Sans MS" pitchFamily="66" charset="0"/>
              </a:rPr>
              <a:t>Ordne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zu</a:t>
            </a:r>
            <a:r>
              <a:rPr lang="cs-CZ" sz="3200" b="1" dirty="0" smtClean="0">
                <a:latin typeface="Comic Sans MS" pitchFamily="66" charset="0"/>
              </a:rPr>
              <a:t>: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mit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dem</a:t>
            </a:r>
            <a:r>
              <a:rPr lang="cs-CZ" sz="2800" dirty="0" smtClean="0">
                <a:latin typeface="Comic Sans MS" pitchFamily="66" charset="0"/>
              </a:rPr>
              <a:t> Bus</a:t>
            </a: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mit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dem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Zug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mit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dem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Flugzeug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mit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dem</a:t>
            </a:r>
            <a:r>
              <a:rPr lang="cs-CZ" sz="2800" dirty="0" smtClean="0">
                <a:latin typeface="Comic Sans MS" pitchFamily="66" charset="0"/>
              </a:rPr>
              <a:t> Auto</a:t>
            </a: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mit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dem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Schiff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cs-CZ" sz="2800" dirty="0" err="1" smtClean="0">
                <a:latin typeface="Comic Sans MS" pitchFamily="66" charset="0"/>
              </a:rPr>
              <a:t>zu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>
                <a:latin typeface="Comic Sans MS" pitchFamily="66" charset="0"/>
              </a:rPr>
              <a:t>F</a:t>
            </a:r>
            <a:r>
              <a:rPr lang="cs-CZ" sz="2800" dirty="0" err="1" smtClean="0">
                <a:latin typeface="Comic Sans MS" pitchFamily="66" charset="0"/>
              </a:rPr>
              <a:t>u</a:t>
            </a:r>
            <a:r>
              <a:rPr lang="el-GR" sz="2800" dirty="0" smtClean="0">
                <a:latin typeface="Comic Sans MS" pitchFamily="66" charset="0"/>
              </a:rPr>
              <a:t>β</a:t>
            </a: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- per </a:t>
            </a:r>
            <a:r>
              <a:rPr lang="cs-CZ" sz="2800" dirty="0" err="1">
                <a:latin typeface="Comic Sans MS" pitchFamily="66" charset="0"/>
              </a:rPr>
              <a:t>A</a:t>
            </a:r>
            <a:r>
              <a:rPr lang="cs-CZ" sz="2800" dirty="0" err="1" smtClean="0">
                <a:latin typeface="Comic Sans MS" pitchFamily="66" charset="0"/>
              </a:rPr>
              <a:t>nhalter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fahren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1" name="Obrázek 10" descr="_autostop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4267200" cy="2819400"/>
          </a:xfrm>
          <a:prstGeom prst="rect">
            <a:avLst/>
          </a:prstGeom>
        </p:spPr>
      </p:pic>
      <p:pic>
        <p:nvPicPr>
          <p:cNvPr id="12" name="Obrázek 11" descr="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581128"/>
            <a:ext cx="4320480" cy="2177275"/>
          </a:xfrm>
          <a:prstGeom prst="rect">
            <a:avLst/>
          </a:prstGeom>
        </p:spPr>
      </p:pic>
      <p:pic>
        <p:nvPicPr>
          <p:cNvPr id="13" name="Obrázek 12" descr="mit dem Au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53136"/>
            <a:ext cx="3528392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843</Words>
  <Application>Microsoft Office PowerPoint</Application>
  <PresentationFormat>Předvádění na obrazovce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DUM - Digitální Učební Materiál</vt:lpstr>
      <vt:lpstr>Snímek 2</vt:lpstr>
      <vt:lpstr>  Urlaub und Reisen  </vt:lpstr>
      <vt:lpstr>Urlaubstypen Erkläre diese Ausdrücke: </vt:lpstr>
      <vt:lpstr>Wohin fährt man im Urlaub? - Ordne zu:</vt:lpstr>
      <vt:lpstr>Snímek 6</vt:lpstr>
      <vt:lpstr>Wo übernachtet man im Urlaub? - Ordne zu</vt:lpstr>
      <vt:lpstr>Möchtest du in diesem Hotel Urlaub machen? Was alles kann man hier erleben?</vt:lpstr>
      <vt:lpstr>Verkehrsmittel - Womit fährt man in den Urlaub? - Ordne zu: </vt:lpstr>
      <vt:lpstr>Snímek 10</vt:lpstr>
      <vt:lpstr>Urlaubsaktivitäten - Was machst im Urlaub am liebsten? - Was machst du im Sommerurlaub, im Winterurlaub?</vt:lpstr>
      <vt:lpstr>Komposita -Was bedeuten diese Wörter? - Bilde weitere Komposita (Reise-…)</vt:lpstr>
      <vt:lpstr>Antworte die Fragen: - Mach ein kleines Interview :</vt:lpstr>
      <vt:lpstr>Citace: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47</cp:revision>
  <dcterms:created xsi:type="dcterms:W3CDTF">2012-08-20T14:44:08Z</dcterms:created>
  <dcterms:modified xsi:type="dcterms:W3CDTF">2013-02-17T18:00:17Z</dcterms:modified>
</cp:coreProperties>
</file>