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6" r:id="rId4"/>
    <p:sldId id="263" r:id="rId5"/>
    <p:sldId id="257" r:id="rId6"/>
    <p:sldId id="274" r:id="rId7"/>
    <p:sldId id="258" r:id="rId8"/>
    <p:sldId id="259" r:id="rId9"/>
    <p:sldId id="261" r:id="rId10"/>
    <p:sldId id="275" r:id="rId11"/>
    <p:sldId id="264" r:id="rId12"/>
    <p:sldId id="267" r:id="rId13"/>
    <p:sldId id="268" r:id="rId14"/>
    <p:sldId id="266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EA25-6465-42E1-9326-E52763EF7ECA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FE35C-76C8-4CFC-90E2-BBC69A5A7D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:191&amp;" TargetMode="External"/><Relationship Id="rId2" Type="http://schemas.openxmlformats.org/officeDocument/2006/relationships/hyperlink" Target="http://www.confortelhotels.de/hotels-in-barcelona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ty=9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DUM - Digitální Učební Materiál</a:t>
            </a:r>
          </a:p>
        </p:txBody>
      </p:sp>
      <p:pic>
        <p:nvPicPr>
          <p:cNvPr id="2051" name="Picture 2" descr="soso_logo_sir_o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84313"/>
            <a:ext cx="5673725" cy="2973387"/>
          </a:xfrm>
        </p:spPr>
      </p:pic>
      <p:sp>
        <p:nvSpPr>
          <p:cNvPr id="2052" name="TextovéPole 6"/>
          <p:cNvSpPr txBox="1">
            <a:spLocks noChangeArrowheads="1"/>
          </p:cNvSpPr>
          <p:nvPr/>
        </p:nvSpPr>
        <p:spPr bwMode="auto">
          <a:xfrm>
            <a:off x="250825" y="4868863"/>
            <a:ext cx="6731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Název školy:		Střední odborná škola obchodní s.r.o.</a:t>
            </a:r>
          </a:p>
          <a:p>
            <a:r>
              <a:rPr lang="cs-CZ"/>
              <a:t>			Broumovská     839</a:t>
            </a:r>
          </a:p>
          <a:p>
            <a:r>
              <a:rPr lang="cs-CZ"/>
              <a:t>			460 01     Liberec 6</a:t>
            </a:r>
          </a:p>
          <a:p>
            <a:r>
              <a:rPr lang="cs-CZ"/>
              <a:t>			IČO: 25018507          REDIZO: 600010520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Ergänze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richtige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Präpositionen</a:t>
            </a:r>
            <a:r>
              <a:rPr lang="cs-CZ" sz="4000" dirty="0" smtClean="0">
                <a:latin typeface="Comic Sans MS" pitchFamily="66" charset="0"/>
              </a:rPr>
              <a:t>: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1. </a:t>
            </a:r>
            <a:r>
              <a:rPr lang="cs-CZ" dirty="0" err="1" smtClean="0">
                <a:latin typeface="Comic Sans MS" pitchFamily="66" charset="0"/>
              </a:rPr>
              <a:t>Mein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Freund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spricht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Italienisch</a:t>
            </a:r>
            <a:r>
              <a:rPr lang="cs-CZ" dirty="0" smtClean="0">
                <a:latin typeface="Comic Sans MS" pitchFamily="66" charset="0"/>
              </a:rPr>
              <a:t>. </a:t>
            </a:r>
            <a:r>
              <a:rPr lang="cs-CZ" dirty="0" err="1" smtClean="0">
                <a:latin typeface="Comic Sans MS" pitchFamily="66" charset="0"/>
              </a:rPr>
              <a:t>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kommt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Italien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2. </a:t>
            </a:r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Sommer </a:t>
            </a:r>
            <a:r>
              <a:rPr lang="cs-CZ" dirty="0" err="1" smtClean="0">
                <a:latin typeface="Comic Sans MS" pitchFamily="66" charset="0"/>
              </a:rPr>
              <a:t>fahren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wir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Griechenland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3. </a:t>
            </a:r>
            <a:r>
              <a:rPr lang="cs-CZ" dirty="0" err="1" smtClean="0">
                <a:latin typeface="Comic Sans MS" pitchFamily="66" charset="0"/>
              </a:rPr>
              <a:t>Meine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Cousine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lebt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seit</a:t>
            </a:r>
            <a:r>
              <a:rPr lang="cs-CZ" dirty="0" smtClean="0">
                <a:latin typeface="Comic Sans MS" pitchFamily="66" charset="0"/>
              </a:rPr>
              <a:t> 6 </a:t>
            </a:r>
            <a:r>
              <a:rPr lang="cs-CZ" dirty="0" err="1" smtClean="0">
                <a:latin typeface="Comic Sans MS" pitchFamily="66" charset="0"/>
              </a:rPr>
              <a:t>Jahren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Frankreich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4. </a:t>
            </a:r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Winter </a:t>
            </a:r>
            <a:r>
              <a:rPr lang="cs-CZ" dirty="0" err="1" smtClean="0">
                <a:latin typeface="Comic Sans MS" pitchFamily="66" charset="0"/>
              </a:rPr>
              <a:t>waren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wir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Slowakei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5. </a:t>
            </a:r>
            <a:r>
              <a:rPr lang="cs-CZ" dirty="0" err="1" smtClean="0">
                <a:latin typeface="Comic Sans MS" pitchFamily="66" charset="0"/>
              </a:rPr>
              <a:t>Bodensee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liegt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Schweiz</a:t>
            </a:r>
            <a:r>
              <a:rPr lang="cs-CZ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6.Fährst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mit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uns</a:t>
            </a:r>
            <a:r>
              <a:rPr lang="cs-CZ" dirty="0" smtClean="0">
                <a:latin typeface="Comic Sans MS" pitchFamily="66" charset="0"/>
              </a:rPr>
              <a:t> … </a:t>
            </a:r>
            <a:r>
              <a:rPr lang="cs-CZ" dirty="0" err="1" smtClean="0">
                <a:latin typeface="Comic Sans MS" pitchFamily="66" charset="0"/>
              </a:rPr>
              <a:t>Türkei</a:t>
            </a:r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Antworte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auf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diese</a:t>
            </a:r>
            <a:r>
              <a:rPr lang="cs-CZ" sz="4000" dirty="0" smtClean="0">
                <a:latin typeface="Comic Sans MS" pitchFamily="66" charset="0"/>
              </a:rPr>
              <a:t> </a:t>
            </a:r>
            <a:r>
              <a:rPr lang="cs-CZ" sz="4000" dirty="0" err="1" smtClean="0">
                <a:latin typeface="Comic Sans MS" pitchFamily="66" charset="0"/>
              </a:rPr>
              <a:t>Fragen</a:t>
            </a:r>
            <a:r>
              <a:rPr lang="cs-CZ" sz="4000" dirty="0" smtClean="0">
                <a:latin typeface="Comic Sans MS" pitchFamily="66" charset="0"/>
              </a:rPr>
              <a:t>?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1. </a:t>
            </a:r>
            <a:r>
              <a:rPr lang="cs-CZ" dirty="0" err="1" smtClean="0">
                <a:latin typeface="Comic Sans MS" pitchFamily="66" charset="0"/>
              </a:rPr>
              <a:t>Welche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europäische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Länder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hast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schon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besucht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2. </a:t>
            </a:r>
            <a:r>
              <a:rPr lang="cs-CZ" dirty="0" err="1" smtClean="0">
                <a:latin typeface="Comic Sans MS" pitchFamily="66" charset="0"/>
              </a:rPr>
              <a:t>Warst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schon</a:t>
            </a:r>
            <a:r>
              <a:rPr lang="cs-CZ" dirty="0" smtClean="0">
                <a:latin typeface="Comic Sans MS" pitchFamily="66" charset="0"/>
              </a:rPr>
              <a:t> in der </a:t>
            </a:r>
            <a:r>
              <a:rPr lang="cs-CZ" dirty="0" err="1" smtClean="0">
                <a:latin typeface="Comic Sans MS" pitchFamily="66" charset="0"/>
              </a:rPr>
              <a:t>Schweiz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3. </a:t>
            </a:r>
            <a:r>
              <a:rPr lang="cs-CZ" dirty="0" err="1" smtClean="0">
                <a:latin typeface="Comic Sans MS" pitchFamily="66" charset="0"/>
              </a:rPr>
              <a:t>Wo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warst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in den </a:t>
            </a:r>
            <a:r>
              <a:rPr lang="cs-CZ" dirty="0" err="1" smtClean="0">
                <a:latin typeface="Comic Sans MS" pitchFamily="66" charset="0"/>
              </a:rPr>
              <a:t>letzten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Ferien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4. </a:t>
            </a:r>
            <a:r>
              <a:rPr lang="cs-CZ" dirty="0" err="1" smtClean="0">
                <a:latin typeface="Comic Sans MS" pitchFamily="66" charset="0"/>
              </a:rPr>
              <a:t>Welche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Länder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möchtest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besuchen</a:t>
            </a:r>
            <a:r>
              <a:rPr lang="cs-CZ" dirty="0" smtClean="0">
                <a:latin typeface="Comic Sans MS" pitchFamily="66" charset="0"/>
              </a:rPr>
              <a:t>? </a:t>
            </a:r>
            <a:r>
              <a:rPr lang="cs-CZ" dirty="0" err="1" smtClean="0">
                <a:latin typeface="Comic Sans MS" pitchFamily="66" charset="0"/>
              </a:rPr>
              <a:t>Warum</a:t>
            </a:r>
            <a:r>
              <a:rPr lang="cs-CZ" dirty="0" smtClean="0">
                <a:latin typeface="Comic Sans MS" pitchFamily="66" charset="0"/>
              </a:rPr>
              <a:t>?</a:t>
            </a:r>
          </a:p>
          <a:p>
            <a:pPr>
              <a:buNone/>
            </a:pPr>
            <a:r>
              <a:rPr lang="cs-CZ" dirty="0" smtClean="0">
                <a:latin typeface="Comic Sans MS" pitchFamily="66" charset="0"/>
              </a:rPr>
              <a:t>5. </a:t>
            </a:r>
            <a:r>
              <a:rPr lang="cs-CZ" dirty="0" err="1" smtClean="0">
                <a:latin typeface="Comic Sans MS" pitchFamily="66" charset="0"/>
              </a:rPr>
              <a:t>Möchtest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du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im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Ausland</a:t>
            </a:r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leben</a:t>
            </a:r>
            <a:r>
              <a:rPr lang="cs-CZ" dirty="0" smtClean="0">
                <a:latin typeface="Comic Sans MS" pitchFamily="66" charset="0"/>
              </a:rPr>
              <a:t>? </a:t>
            </a:r>
            <a:r>
              <a:rPr lang="cs-CZ" dirty="0" err="1" smtClean="0">
                <a:latin typeface="Comic Sans MS" pitchFamily="66" charset="0"/>
              </a:rPr>
              <a:t>Warum</a:t>
            </a:r>
            <a:r>
              <a:rPr lang="cs-CZ" dirty="0" smtClean="0">
                <a:latin typeface="Comic Sans MS" pitchFamily="66" charset="0"/>
              </a:rPr>
              <a:t>?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Welche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Städte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siehst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auf</a:t>
            </a:r>
            <a:r>
              <a:rPr lang="cs-CZ" sz="3200" dirty="0" smtClean="0">
                <a:latin typeface="Comic Sans MS" pitchFamily="66" charset="0"/>
              </a:rPr>
              <a:t> den </a:t>
            </a:r>
            <a:r>
              <a:rPr lang="cs-CZ" sz="3200" dirty="0" err="1" smtClean="0">
                <a:latin typeface="Comic Sans MS" pitchFamily="66" charset="0"/>
              </a:rPr>
              <a:t>Fotos</a:t>
            </a:r>
            <a:r>
              <a:rPr lang="cs-CZ" sz="3200" dirty="0" smtClean="0">
                <a:latin typeface="Comic Sans MS" pitchFamily="66" charset="0"/>
              </a:rPr>
              <a:t>?</a:t>
            </a:r>
            <a:br>
              <a:rPr lang="cs-CZ" sz="3200" dirty="0" smtClean="0">
                <a:latin typeface="Comic Sans MS" pitchFamily="66" charset="0"/>
              </a:rPr>
            </a:br>
            <a:r>
              <a:rPr lang="cs-CZ" sz="3200" dirty="0" err="1" smtClean="0">
                <a:latin typeface="Comic Sans MS" pitchFamily="66" charset="0"/>
              </a:rPr>
              <a:t>Warst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dort? </a:t>
            </a:r>
            <a:r>
              <a:rPr lang="cs-CZ" sz="3200" dirty="0" err="1" smtClean="0">
                <a:latin typeface="Comic Sans MS" pitchFamily="66" charset="0"/>
              </a:rPr>
              <a:t>Welche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Stadt</a:t>
            </a:r>
            <a:r>
              <a:rPr lang="cs-CZ" sz="3200" dirty="0" smtClean="0">
                <a:latin typeface="Comic Sans MS" pitchFamily="66" charset="0"/>
              </a:rPr>
              <a:t>/</a:t>
            </a:r>
            <a:r>
              <a:rPr lang="cs-CZ" sz="3200" dirty="0" err="1" smtClean="0">
                <a:latin typeface="Comic Sans MS" pitchFamily="66" charset="0"/>
              </a:rPr>
              <a:t>welches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Land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möchtest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besuchen</a:t>
            </a:r>
            <a:r>
              <a:rPr lang="cs-CZ" sz="3200" dirty="0" smtClean="0">
                <a:latin typeface="Comic Sans MS" pitchFamily="66" charset="0"/>
              </a:rPr>
              <a:t>?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11" name="Obrázek 10" descr="Paris DU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204864"/>
            <a:ext cx="2726438" cy="1920265"/>
          </a:xfrm>
          <a:prstGeom prst="rect">
            <a:avLst/>
          </a:prstGeom>
        </p:spPr>
      </p:pic>
      <p:pic>
        <p:nvPicPr>
          <p:cNvPr id="13" name="Zástupný symbol pro obsah 12" descr="BarcelonaDU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437112"/>
            <a:ext cx="3064467" cy="2182853"/>
          </a:xfrm>
        </p:spPr>
      </p:pic>
      <p:pic>
        <p:nvPicPr>
          <p:cNvPr id="14" name="Obrázek 13" descr="tower-brid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132856"/>
            <a:ext cx="2808312" cy="2109239"/>
          </a:xfrm>
          <a:prstGeom prst="rect">
            <a:avLst/>
          </a:prstGeom>
        </p:spPr>
      </p:pic>
      <p:pic>
        <p:nvPicPr>
          <p:cNvPr id="9" name="Obrázek 8" descr="Berlin-brandenburgert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653136"/>
            <a:ext cx="2466975" cy="1847850"/>
          </a:xfrm>
          <a:prstGeom prst="rect">
            <a:avLst/>
          </a:prstGeom>
        </p:spPr>
      </p:pic>
      <p:pic>
        <p:nvPicPr>
          <p:cNvPr id="10" name="Obrázek 9" descr="Venedig-Rialtobrueck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4581128"/>
            <a:ext cx="2448272" cy="2007096"/>
          </a:xfrm>
          <a:prstGeom prst="rect">
            <a:avLst/>
          </a:prstGeom>
        </p:spPr>
      </p:pic>
      <p:pic>
        <p:nvPicPr>
          <p:cNvPr id="12" name="Obrázek 11" descr="prag_das_tanzende_hau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2132856"/>
            <a:ext cx="2365108" cy="1970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Kennst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du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diese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Persönlichkeiten</a:t>
            </a:r>
            <a:r>
              <a:rPr lang="cs-CZ" sz="3200" dirty="0" smtClean="0">
                <a:latin typeface="Comic Sans MS" pitchFamily="66" charset="0"/>
              </a:rPr>
              <a:t>? </a:t>
            </a:r>
            <a:r>
              <a:rPr lang="cs-CZ" sz="3200" dirty="0" err="1" smtClean="0">
                <a:latin typeface="Comic Sans MS" pitchFamily="66" charset="0"/>
              </a:rPr>
              <a:t>Woher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kommen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sie</a:t>
            </a:r>
            <a:r>
              <a:rPr lang="cs-CZ" sz="3200" dirty="0" smtClean="0">
                <a:latin typeface="Comic Sans MS" pitchFamily="66" charset="0"/>
              </a:rPr>
              <a:t>? </a:t>
            </a:r>
            <a:r>
              <a:rPr lang="cs-CZ" sz="3200" dirty="0" err="1" smtClean="0">
                <a:latin typeface="Comic Sans MS" pitchFamily="66" charset="0"/>
              </a:rPr>
              <a:t>Was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ist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ihre</a:t>
            </a:r>
            <a:r>
              <a:rPr lang="cs-CZ" sz="3200" dirty="0" smtClean="0">
                <a:latin typeface="Comic Sans MS" pitchFamily="66" charset="0"/>
              </a:rPr>
              <a:t> </a:t>
            </a:r>
            <a:r>
              <a:rPr lang="cs-CZ" sz="3200" dirty="0" err="1" smtClean="0">
                <a:latin typeface="Comic Sans MS" pitchFamily="66" charset="0"/>
              </a:rPr>
              <a:t>Muttersprache</a:t>
            </a:r>
            <a:r>
              <a:rPr lang="cs-CZ" sz="3200" dirty="0" smtClean="0">
                <a:latin typeface="Comic Sans MS" pitchFamily="66" charset="0"/>
              </a:rPr>
              <a:t>?</a:t>
            </a:r>
            <a:endParaRPr lang="cs-CZ" sz="3200" dirty="0">
              <a:latin typeface="Comic Sans MS" pitchFamily="66" charset="0"/>
            </a:endParaRPr>
          </a:p>
        </p:txBody>
      </p:sp>
      <p:pic>
        <p:nvPicPr>
          <p:cNvPr id="7" name="Obrázek 6" descr="Ronald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916832"/>
            <a:ext cx="2520280" cy="1847850"/>
          </a:xfrm>
          <a:prstGeom prst="rect">
            <a:avLst/>
          </a:prstGeom>
        </p:spPr>
      </p:pic>
      <p:pic>
        <p:nvPicPr>
          <p:cNvPr id="11" name="Obrázek 10" descr="Messi D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916832"/>
            <a:ext cx="3168352" cy="1890791"/>
          </a:xfrm>
          <a:prstGeom prst="rect">
            <a:avLst/>
          </a:prstGeom>
        </p:spPr>
      </p:pic>
      <p:pic>
        <p:nvPicPr>
          <p:cNvPr id="13" name="Obrázek 12" descr="beckham_1644378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1340768"/>
            <a:ext cx="2016224" cy="3024336"/>
          </a:xfrm>
          <a:prstGeom prst="rect">
            <a:avLst/>
          </a:prstGeom>
        </p:spPr>
      </p:pic>
      <p:pic>
        <p:nvPicPr>
          <p:cNvPr id="14" name="Obrázek 13" descr="Eva Farná D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4437112"/>
            <a:ext cx="3888432" cy="2190483"/>
          </a:xfrm>
          <a:prstGeom prst="rect">
            <a:avLst/>
          </a:prstGeom>
        </p:spPr>
      </p:pic>
      <p:pic>
        <p:nvPicPr>
          <p:cNvPr id="16" name="Zástupný symbol pro obsah 15" descr="Adele.jpg"/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323528" y="4437112"/>
            <a:ext cx="3528392" cy="22093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Citace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62500" lnSpcReduction="20000"/>
          </a:bodyPr>
          <a:lstStyle/>
          <a:p>
            <a:r>
              <a:rPr lang="cs-CZ" sz="1800" b="1" dirty="0" smtClean="0"/>
              <a:t>Paris</a:t>
            </a:r>
          </a:p>
          <a:p>
            <a:r>
              <a:rPr lang="cs-CZ" sz="1800" dirty="0" smtClean="0"/>
              <a:t>GLSVLSI 2013. </a:t>
            </a:r>
            <a:r>
              <a:rPr lang="cs-CZ" sz="1800" i="1" dirty="0" smtClean="0"/>
              <a:t>GLSVLSI 2013</a:t>
            </a:r>
            <a:r>
              <a:rPr lang="cs-CZ" sz="1800" dirty="0" smtClean="0"/>
              <a:t> [online]. 2013 [cit. 2013-01-31]. Dostupné z: http://www.</a:t>
            </a:r>
            <a:r>
              <a:rPr lang="cs-CZ" sz="1800" dirty="0" err="1" smtClean="0"/>
              <a:t>glsvlsi.org</a:t>
            </a:r>
            <a:r>
              <a:rPr lang="cs-CZ" sz="1800" dirty="0" smtClean="0"/>
              <a:t>/ </a:t>
            </a:r>
          </a:p>
          <a:p>
            <a:r>
              <a:rPr lang="cs-CZ" sz="1800" b="1" dirty="0" smtClean="0"/>
              <a:t>Barcelona</a:t>
            </a:r>
          </a:p>
          <a:p>
            <a:r>
              <a:rPr lang="cs-CZ" sz="1800" dirty="0" err="1" smtClean="0"/>
              <a:t>Hotels</a:t>
            </a:r>
            <a:r>
              <a:rPr lang="cs-CZ" sz="1800" dirty="0" smtClean="0"/>
              <a:t> in Barcelona. </a:t>
            </a:r>
            <a:r>
              <a:rPr lang="cs-CZ" sz="1800" i="1" dirty="0" err="1" smtClean="0"/>
              <a:t>Hotels</a:t>
            </a:r>
            <a:r>
              <a:rPr lang="cs-CZ" sz="1800" i="1" dirty="0" smtClean="0"/>
              <a:t> in Barcelona</a:t>
            </a:r>
            <a:r>
              <a:rPr lang="cs-CZ" sz="1800" dirty="0" smtClean="0"/>
              <a:t> [online]. 2012 [cit. 2013-01-31]. Dostupné z: 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confortelhotels.de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hotels</a:t>
            </a:r>
            <a:r>
              <a:rPr lang="cs-CZ" sz="1800" dirty="0" smtClean="0">
                <a:hlinkClick r:id="rId2"/>
              </a:rPr>
              <a:t>-in-</a:t>
            </a:r>
            <a:r>
              <a:rPr lang="cs-CZ" sz="1800" dirty="0" err="1" smtClean="0">
                <a:hlinkClick r:id="rId2"/>
              </a:rPr>
              <a:t>barcelona.htm</a:t>
            </a:r>
            <a:endParaRPr lang="cs-CZ" sz="1800" dirty="0" smtClean="0"/>
          </a:p>
          <a:p>
            <a:r>
              <a:rPr lang="cs-CZ" sz="1800" b="1" dirty="0" smtClean="0"/>
              <a:t>London</a:t>
            </a:r>
          </a:p>
          <a:p>
            <a:r>
              <a:rPr lang="cs-CZ" sz="1800" dirty="0" smtClean="0"/>
              <a:t>Reklamní fotografie - </a:t>
            </a:r>
            <a:r>
              <a:rPr lang="cs-CZ" sz="1800" dirty="0" err="1" smtClean="0"/>
              <a:t>Night</a:t>
            </a:r>
            <a:r>
              <a:rPr lang="cs-CZ" sz="1800" dirty="0" smtClean="0"/>
              <a:t> shot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famous</a:t>
            </a:r>
            <a:r>
              <a:rPr lang="cs-CZ" sz="1800" dirty="0" smtClean="0"/>
              <a:t> London </a:t>
            </a:r>
            <a:r>
              <a:rPr lang="cs-CZ" sz="1800" dirty="0" err="1" smtClean="0"/>
              <a:t>Tower</a:t>
            </a:r>
            <a:r>
              <a:rPr lang="cs-CZ" sz="1800" dirty="0" smtClean="0"/>
              <a:t> </a:t>
            </a:r>
            <a:r>
              <a:rPr lang="cs-CZ" sz="1800" dirty="0" err="1" smtClean="0"/>
              <a:t>bridge</a:t>
            </a:r>
            <a:r>
              <a:rPr lang="cs-CZ" sz="1800" dirty="0" smtClean="0"/>
              <a:t>. </a:t>
            </a:r>
            <a:r>
              <a:rPr lang="cs-CZ" sz="1800" i="1" dirty="0" smtClean="0"/>
              <a:t>Reklamní fotografie - </a:t>
            </a:r>
            <a:r>
              <a:rPr lang="cs-CZ" sz="1800" i="1" dirty="0" err="1" smtClean="0"/>
              <a:t>Night</a:t>
            </a:r>
            <a:r>
              <a:rPr lang="cs-CZ" sz="1800" i="1" dirty="0" smtClean="0"/>
              <a:t> shot </a:t>
            </a:r>
            <a:r>
              <a:rPr lang="cs-CZ" sz="1800" i="1" dirty="0" err="1" smtClean="0"/>
              <a:t>of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famous</a:t>
            </a:r>
            <a:r>
              <a:rPr lang="cs-CZ" sz="1800" i="1" dirty="0" smtClean="0"/>
              <a:t> London </a:t>
            </a:r>
            <a:r>
              <a:rPr lang="cs-CZ" sz="1800" i="1" dirty="0" err="1" smtClean="0"/>
              <a:t>Tower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bridge</a:t>
            </a:r>
            <a:r>
              <a:rPr lang="cs-CZ" sz="1800" dirty="0" smtClean="0"/>
              <a:t> [online]. 2012 [cit. 2013-01-31]. Dostupné z: http://www.</a:t>
            </a:r>
            <a:r>
              <a:rPr lang="cs-CZ" sz="1800" dirty="0" err="1" smtClean="0"/>
              <a:t>google.de</a:t>
            </a:r>
            <a:r>
              <a:rPr lang="cs-CZ" sz="1800" dirty="0" smtClean="0"/>
              <a:t>/</a:t>
            </a:r>
            <a:r>
              <a:rPr lang="cs-CZ" sz="1800" dirty="0" err="1" smtClean="0"/>
              <a:t>imgres</a:t>
            </a:r>
            <a:r>
              <a:rPr lang="cs-CZ" sz="1800" dirty="0" smtClean="0"/>
              <a:t>?q=London&amp;</a:t>
            </a:r>
            <a:r>
              <a:rPr lang="cs-CZ" sz="1800" dirty="0" err="1" smtClean="0"/>
              <a:t>hl</a:t>
            </a:r>
            <a:r>
              <a:rPr lang="cs-CZ" sz="1800" dirty="0" smtClean="0"/>
              <a:t>=</a:t>
            </a:r>
            <a:r>
              <a:rPr lang="cs-CZ" sz="1800" dirty="0" err="1" smtClean="0"/>
              <a:t>cs</a:t>
            </a:r>
            <a:r>
              <a:rPr lang="cs-CZ" sz="1800" dirty="0" smtClean="0"/>
              <a:t>&amp;</a:t>
            </a:r>
            <a:r>
              <a:rPr lang="cs-CZ" sz="1800" dirty="0" err="1" smtClean="0"/>
              <a:t>tbo</a:t>
            </a:r>
            <a:r>
              <a:rPr lang="cs-CZ" sz="1800" dirty="0" smtClean="0"/>
              <a:t>=d&amp;</a:t>
            </a:r>
            <a:r>
              <a:rPr lang="cs-CZ" sz="1800" dirty="0" err="1" smtClean="0"/>
              <a:t>biw</a:t>
            </a:r>
            <a:r>
              <a:rPr lang="cs-CZ" sz="1800" dirty="0" smtClean="0"/>
              <a:t>=1280&amp;</a:t>
            </a:r>
            <a:r>
              <a:rPr lang="cs-CZ" sz="1800" dirty="0" err="1" smtClean="0"/>
              <a:t>bih</a:t>
            </a:r>
            <a:r>
              <a:rPr lang="cs-CZ" sz="1800" dirty="0" smtClean="0"/>
              <a:t>=891&amp;</a:t>
            </a:r>
            <a:r>
              <a:rPr lang="cs-CZ" sz="1800" dirty="0" err="1" smtClean="0"/>
              <a:t>tbm</a:t>
            </a:r>
            <a:r>
              <a:rPr lang="cs-CZ" sz="1800" dirty="0" smtClean="0"/>
              <a:t>=</a:t>
            </a:r>
            <a:r>
              <a:rPr lang="cs-CZ" sz="1800" dirty="0" err="1" smtClean="0"/>
              <a:t>isch</a:t>
            </a:r>
            <a:r>
              <a:rPr lang="cs-CZ" sz="1800" dirty="0" smtClean="0"/>
              <a:t>&amp;</a:t>
            </a:r>
            <a:r>
              <a:rPr lang="cs-CZ" sz="1800" dirty="0" err="1" smtClean="0"/>
              <a:t>tbnid</a:t>
            </a:r>
            <a:r>
              <a:rPr lang="cs-CZ" sz="1800" dirty="0" smtClean="0"/>
              <a:t>=qM6ewk2sgJD6MM:&amp;</a:t>
            </a:r>
            <a:r>
              <a:rPr lang="cs-CZ" sz="1800" dirty="0" err="1" smtClean="0"/>
              <a:t>imgrefurl</a:t>
            </a:r>
            <a:r>
              <a:rPr lang="cs-CZ" sz="1800" dirty="0" smtClean="0"/>
              <a:t>=http://cz.123rf.com/</a:t>
            </a:r>
            <a:r>
              <a:rPr lang="cs-CZ" sz="1800" dirty="0" err="1" smtClean="0"/>
              <a:t>photo</a:t>
            </a:r>
            <a:r>
              <a:rPr lang="cs-CZ" sz="1800" dirty="0" smtClean="0"/>
              <a:t>_1462931_</a:t>
            </a:r>
            <a:r>
              <a:rPr lang="cs-CZ" sz="1800" dirty="0" err="1" smtClean="0"/>
              <a:t>night</a:t>
            </a:r>
            <a:r>
              <a:rPr lang="cs-CZ" sz="1800" dirty="0" smtClean="0"/>
              <a:t>-shot-</a:t>
            </a:r>
            <a:r>
              <a:rPr lang="cs-CZ" sz="1800" dirty="0" err="1" smtClean="0"/>
              <a:t>of</a:t>
            </a:r>
            <a:r>
              <a:rPr lang="cs-CZ" sz="1800" dirty="0" smtClean="0"/>
              <a:t>-</a:t>
            </a:r>
            <a:r>
              <a:rPr lang="cs-CZ" sz="1800" dirty="0" err="1" smtClean="0"/>
              <a:t>famous</a:t>
            </a:r>
            <a:r>
              <a:rPr lang="cs-CZ" sz="1800" dirty="0" smtClean="0"/>
              <a:t>-</a:t>
            </a:r>
            <a:r>
              <a:rPr lang="cs-CZ" sz="1800" dirty="0" err="1" smtClean="0"/>
              <a:t>london</a:t>
            </a:r>
            <a:r>
              <a:rPr lang="cs-CZ" sz="1800" dirty="0" smtClean="0"/>
              <a:t>-</a:t>
            </a:r>
            <a:r>
              <a:rPr lang="cs-CZ" sz="1800" dirty="0" err="1" smtClean="0"/>
              <a:t>tower</a:t>
            </a:r>
            <a:r>
              <a:rPr lang="cs-CZ" sz="1800" dirty="0" smtClean="0"/>
              <a:t>-</a:t>
            </a:r>
            <a:r>
              <a:rPr lang="cs-CZ" sz="1800" dirty="0" err="1" smtClean="0"/>
              <a:t>bridge.html</a:t>
            </a:r>
            <a:r>
              <a:rPr lang="cs-CZ" sz="1800" dirty="0" smtClean="0"/>
              <a:t>&amp;</a:t>
            </a:r>
            <a:r>
              <a:rPr lang="cs-CZ" sz="1800" dirty="0" err="1" smtClean="0"/>
              <a:t>docid</a:t>
            </a:r>
            <a:r>
              <a:rPr lang="cs-CZ" sz="1800" dirty="0" smtClean="0"/>
              <a:t>=eLa3561udBQXKM&amp;</a:t>
            </a:r>
            <a:r>
              <a:rPr lang="cs-CZ" sz="1800" dirty="0" err="1" smtClean="0"/>
              <a:t>imgurl</a:t>
            </a:r>
            <a:r>
              <a:rPr lang="cs-CZ" sz="1800" dirty="0" smtClean="0"/>
              <a:t>=http://us.123rf.com/400wm/400/400/</a:t>
            </a:r>
            <a:r>
              <a:rPr lang="cs-CZ" sz="1800" dirty="0" err="1" smtClean="0"/>
              <a:t>Baloncici</a:t>
            </a:r>
            <a:r>
              <a:rPr lang="cs-CZ" sz="1800" dirty="0" smtClean="0"/>
              <a:t>/Baloncici0708/Baloncici070800068/1462931-</a:t>
            </a:r>
            <a:r>
              <a:rPr lang="cs-CZ" sz="1800" dirty="0" err="1" smtClean="0"/>
              <a:t>night</a:t>
            </a:r>
            <a:r>
              <a:rPr lang="cs-CZ" sz="1800" dirty="0" smtClean="0"/>
              <a:t>-shot-</a:t>
            </a:r>
            <a:r>
              <a:rPr lang="cs-CZ" sz="1800" dirty="0" err="1" smtClean="0"/>
              <a:t>of</a:t>
            </a:r>
            <a:r>
              <a:rPr lang="cs-CZ" sz="1800" dirty="0" smtClean="0"/>
              <a:t>-</a:t>
            </a:r>
            <a:r>
              <a:rPr lang="cs-CZ" sz="1800" dirty="0" err="1" smtClean="0"/>
              <a:t>famous</a:t>
            </a:r>
            <a:r>
              <a:rPr lang="cs-CZ" sz="1800" dirty="0" smtClean="0"/>
              <a:t>-</a:t>
            </a:r>
            <a:r>
              <a:rPr lang="cs-CZ" sz="1800" dirty="0" err="1" smtClean="0"/>
              <a:t>london</a:t>
            </a:r>
            <a:r>
              <a:rPr lang="cs-CZ" sz="1800" dirty="0" smtClean="0"/>
              <a:t>-</a:t>
            </a:r>
            <a:r>
              <a:rPr lang="cs-CZ" sz="1800" dirty="0" err="1" smtClean="0"/>
              <a:t>tower</a:t>
            </a:r>
            <a:r>
              <a:rPr lang="cs-CZ" sz="1800" dirty="0" smtClean="0"/>
              <a:t>-</a:t>
            </a:r>
            <a:r>
              <a:rPr lang="cs-CZ" sz="1800" dirty="0" err="1" smtClean="0"/>
              <a:t>bridge.jpg</a:t>
            </a:r>
            <a:r>
              <a:rPr lang="cs-CZ" sz="1800" dirty="0" smtClean="0"/>
              <a:t>&amp;w=1200&amp;h=900&amp;</a:t>
            </a:r>
            <a:r>
              <a:rPr lang="cs-CZ" sz="1800" dirty="0" err="1" smtClean="0"/>
              <a:t>ei</a:t>
            </a:r>
            <a:r>
              <a:rPr lang="cs-CZ" sz="1800" dirty="0" smtClean="0"/>
              <a:t>=DCYKUeyoLKeZ0QWFzYG4DQ&amp;zoom=1&amp;</a:t>
            </a:r>
            <a:r>
              <a:rPr lang="cs-CZ" sz="1800" dirty="0" err="1" smtClean="0"/>
              <a:t>iact</a:t>
            </a:r>
            <a:r>
              <a:rPr lang="cs-CZ" sz="1800" dirty="0" smtClean="0"/>
              <a:t>=</a:t>
            </a:r>
            <a:r>
              <a:rPr lang="cs-CZ" sz="1800" dirty="0" err="1" smtClean="0"/>
              <a:t>rc</a:t>
            </a:r>
            <a:r>
              <a:rPr lang="cs-CZ" sz="1800" dirty="0" smtClean="0"/>
              <a:t>&amp;dur=112&amp;</a:t>
            </a:r>
            <a:r>
              <a:rPr lang="cs-CZ" sz="1800" dirty="0" err="1" smtClean="0"/>
              <a:t>sig</a:t>
            </a:r>
            <a:r>
              <a:rPr lang="cs-CZ" sz="1800" dirty="0" smtClean="0"/>
              <a:t>=105501467630670430479&amp;</a:t>
            </a:r>
            <a:r>
              <a:rPr lang="cs-CZ" sz="1800" dirty="0" err="1" smtClean="0"/>
              <a:t>page</a:t>
            </a:r>
            <a:r>
              <a:rPr lang="cs-CZ" sz="1800" dirty="0" smtClean="0"/>
              <a:t>=1&amp;</a:t>
            </a:r>
            <a:r>
              <a:rPr lang="cs-CZ" sz="1800" dirty="0" err="1" smtClean="0"/>
              <a:t>tbnh</a:t>
            </a:r>
            <a:r>
              <a:rPr lang="cs-CZ" sz="1800" dirty="0" smtClean="0"/>
              <a:t>=142&amp;</a:t>
            </a:r>
            <a:r>
              <a:rPr lang="cs-CZ" sz="1800" dirty="0" err="1" smtClean="0"/>
              <a:t>tbnw</a:t>
            </a:r>
            <a:r>
              <a:rPr lang="cs-CZ" sz="1800" dirty="0" smtClean="0"/>
              <a:t>=170&amp;start=0&amp;</a:t>
            </a:r>
            <a:r>
              <a:rPr lang="cs-CZ" sz="1800" dirty="0" err="1" smtClean="0"/>
              <a:t>ndsp</a:t>
            </a:r>
            <a:r>
              <a:rPr lang="cs-CZ" sz="1800" dirty="0" smtClean="0"/>
              <a:t>=28&amp;</a:t>
            </a:r>
            <a:r>
              <a:rPr lang="cs-CZ" sz="1800" dirty="0" err="1" smtClean="0"/>
              <a:t>ved</a:t>
            </a:r>
            <a:r>
              <a:rPr lang="cs-CZ" sz="1800" dirty="0" smtClean="0"/>
              <a:t>=1t:429,r:11,s:0,i</a:t>
            </a:r>
            <a:r>
              <a:rPr lang="cs-CZ" sz="1800" dirty="0" smtClean="0">
                <a:hlinkClick r:id="rId3" action="ppaction://hlinkfile"/>
              </a:rPr>
              <a:t>:191&amp;</a:t>
            </a:r>
            <a:endParaRPr lang="cs-CZ" sz="1800" dirty="0" smtClean="0"/>
          </a:p>
          <a:p>
            <a:r>
              <a:rPr lang="cs-CZ" sz="1800" b="1" dirty="0" smtClean="0"/>
              <a:t>Berlin</a:t>
            </a:r>
          </a:p>
          <a:p>
            <a:r>
              <a:rPr lang="en-US" sz="1800" dirty="0" smtClean="0"/>
              <a:t>Mercedes Benz Fashion Week :::. </a:t>
            </a:r>
            <a:r>
              <a:rPr lang="en-US" sz="1800" i="1" dirty="0" smtClean="0"/>
              <a:t>Mercedes Benz Fashion Week :::</a:t>
            </a:r>
            <a:r>
              <a:rPr lang="en-US" sz="1800" dirty="0" smtClean="0"/>
              <a:t> [online]. 2012 [cit. 2013-01-31]. </a:t>
            </a:r>
            <a:r>
              <a:rPr lang="en-US" sz="1800" dirty="0" err="1" smtClean="0"/>
              <a:t>Dostupné</a:t>
            </a:r>
            <a:r>
              <a:rPr lang="en-US" sz="1800" dirty="0" smtClean="0"/>
              <a:t> z: http://www.google.de/imgres?q=Berlin&amp;hl=cs&amp;tbo=d&amp;biw=1280&amp;bih=891&amp;tbm=isch&amp;tbnid=FVtUbvv00gRpxM:&amp;imgrefurl=http://www.anninaroescheisen.com/me-you/my-diary/mercedes-benz-fashion-week-berlin/&amp;docid=f-gmacPfvn8lIM&amp;imgurl=http://www.anninaroescheisen.com/wp-content/uploads/2013/01/Berlin_Brandenburger_Tor_Nacht.jpg&amp;w=2293&amp;h=1637&amp;ei=pyYKUZbzOaSd0QW61IHABQ&amp;zoom=1&amp;iact=hc&amp;vpx=754&amp;vpy=165&amp;dur=824&amp;hovh=190&amp;hovw=266&amp;tx=221&amp;ty=130&amp;sig=105501467630670430479&amp;page=1&amp;tbnh=143&amp;tbnw=215&amp;start=0&amp;ndsp=30&amp;ved=1t:4 </a:t>
            </a:r>
            <a:endParaRPr lang="cs-CZ" sz="1800" dirty="0" smtClean="0"/>
          </a:p>
          <a:p>
            <a:r>
              <a:rPr lang="cs-CZ" sz="1800" b="1" dirty="0" err="1" smtClean="0"/>
              <a:t>Venedig</a:t>
            </a:r>
            <a:endParaRPr lang="cs-CZ" sz="1800" b="1" dirty="0" smtClean="0"/>
          </a:p>
          <a:p>
            <a:r>
              <a:rPr lang="de-DE" sz="1800" dirty="0" smtClean="0"/>
              <a:t>Bilder von der </a:t>
            </a:r>
            <a:r>
              <a:rPr lang="de-DE" sz="1800" dirty="0" err="1" smtClean="0"/>
              <a:t>Rialtobrücke</a:t>
            </a:r>
            <a:r>
              <a:rPr lang="de-DE" sz="1800" dirty="0" smtClean="0"/>
              <a:t> in Venedig. </a:t>
            </a:r>
            <a:r>
              <a:rPr lang="de-DE" sz="1800" i="1" dirty="0" smtClean="0"/>
              <a:t>Bilder von der </a:t>
            </a:r>
            <a:r>
              <a:rPr lang="de-DE" sz="1800" i="1" dirty="0" err="1" smtClean="0"/>
              <a:t>Rialtobrücke</a:t>
            </a:r>
            <a:r>
              <a:rPr lang="de-DE" sz="1800" i="1" dirty="0" smtClean="0"/>
              <a:t> in Venedig</a:t>
            </a:r>
            <a:r>
              <a:rPr lang="de-DE" sz="1800" dirty="0" smtClean="0"/>
              <a:t> [online]. 2012 [</a:t>
            </a:r>
            <a:r>
              <a:rPr lang="de-DE" sz="1800" dirty="0" err="1" smtClean="0"/>
              <a:t>cit</a:t>
            </a:r>
            <a:r>
              <a:rPr lang="de-DE" sz="1800" dirty="0" smtClean="0"/>
              <a:t>. 2013-01-31]. </a:t>
            </a:r>
            <a:r>
              <a:rPr lang="de-DE" sz="1800" dirty="0" err="1" smtClean="0"/>
              <a:t>Dostupné</a:t>
            </a:r>
            <a:r>
              <a:rPr lang="de-DE" sz="1800" dirty="0" smtClean="0"/>
              <a:t> z: http://www.google.de/imgres?q=Venedig&amp;hl=cs&amp;tbo=d&amp;biw=1280&amp;bih=891&amp;tbm=isch&amp;tbnid=ZwigN2oW3ityAM:&amp;imgrefurl=http://www.venedig.com/Bildergalerie/VenedigRialtobrueckeBilder/VenedigRialtobrueckeBilder.htm&amp;docid=hBBaAqsJhujy8M&amp;imgurl=http://www.venedig.com/Bildergalerie/VenedigRialtobrueckeBilder/Venedig-Rialtobruecke-35.jpg&amp;w=500&amp;h=375&amp;ei=OScKUcD6FIu00QWW84CwCg&amp;zoom=1&amp;iact=rc&amp;dur=324&amp;sig=105501467630670430479&amp;page=1&amp;tbnh=143&amp;tbnw=206&amp;start=0&amp;ndsp=30&amp;ved=1t:429,r:14,s:0,i:121&amp;tx=106&amp;ty=92</a:t>
            </a:r>
            <a:endParaRPr lang="cs-CZ" sz="1800" dirty="0" smtClean="0"/>
          </a:p>
          <a:p>
            <a:r>
              <a:rPr lang="cs-CZ" sz="1800" b="1" dirty="0" err="1" smtClean="0"/>
              <a:t>Prag</a:t>
            </a:r>
            <a:endParaRPr lang="cs-CZ" sz="1800" b="1" dirty="0" smtClean="0"/>
          </a:p>
          <a:p>
            <a:r>
              <a:rPr lang="cs-CZ" sz="1800" dirty="0" err="1" smtClean="0"/>
              <a:t>Prag</a:t>
            </a:r>
            <a:r>
              <a:rPr lang="cs-CZ" sz="1800" dirty="0" smtClean="0"/>
              <a:t> </a:t>
            </a:r>
            <a:r>
              <a:rPr lang="cs-CZ" sz="1800" dirty="0" err="1" smtClean="0"/>
              <a:t>das</a:t>
            </a:r>
            <a:r>
              <a:rPr lang="cs-CZ" sz="1800" dirty="0" smtClean="0"/>
              <a:t> </a:t>
            </a:r>
            <a:r>
              <a:rPr lang="cs-CZ" sz="1800" dirty="0" err="1" smtClean="0"/>
              <a:t>tanzende</a:t>
            </a:r>
            <a:r>
              <a:rPr lang="cs-CZ" sz="1800" dirty="0" smtClean="0"/>
              <a:t> </a:t>
            </a:r>
            <a:r>
              <a:rPr lang="cs-CZ" sz="1800" dirty="0" err="1" smtClean="0"/>
              <a:t>haus</a:t>
            </a:r>
            <a:r>
              <a:rPr lang="cs-CZ" sz="1800" dirty="0" smtClean="0"/>
              <a:t> </a:t>
            </a:r>
            <a:r>
              <a:rPr lang="cs-CZ" sz="1800" dirty="0" err="1" smtClean="0"/>
              <a:t>high</a:t>
            </a:r>
            <a:r>
              <a:rPr lang="cs-CZ" sz="1800" dirty="0" smtClean="0"/>
              <a:t> </a:t>
            </a:r>
            <a:r>
              <a:rPr lang="cs-CZ" sz="1800" dirty="0" err="1" smtClean="0"/>
              <a:t>resolution</a:t>
            </a:r>
            <a:r>
              <a:rPr lang="cs-CZ" sz="1800" dirty="0" smtClean="0"/>
              <a:t> HD </a:t>
            </a:r>
            <a:r>
              <a:rPr lang="cs-CZ" sz="1800" dirty="0" err="1" smtClean="0"/>
              <a:t>Wallpaper</a:t>
            </a:r>
            <a:r>
              <a:rPr lang="cs-CZ" sz="1800" dirty="0" smtClean="0"/>
              <a:t>. </a:t>
            </a:r>
            <a:r>
              <a:rPr lang="cs-CZ" sz="1800" i="1" dirty="0" err="1" smtClean="0"/>
              <a:t>Prag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das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tanzende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haus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high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resolution</a:t>
            </a:r>
            <a:r>
              <a:rPr lang="cs-CZ" sz="1800" i="1" dirty="0" smtClean="0"/>
              <a:t> HD </a:t>
            </a:r>
            <a:r>
              <a:rPr lang="cs-CZ" sz="1800" i="1" dirty="0" err="1" smtClean="0"/>
              <a:t>Wallpaper</a:t>
            </a:r>
            <a:r>
              <a:rPr lang="cs-CZ" sz="1800" dirty="0" smtClean="0"/>
              <a:t> [online]. 2013 [cit. 2013-01-31]. Dostupné z: http://www.</a:t>
            </a:r>
            <a:r>
              <a:rPr lang="cs-CZ" sz="1800" dirty="0" err="1" smtClean="0"/>
              <a:t>google.de</a:t>
            </a:r>
            <a:r>
              <a:rPr lang="cs-CZ" sz="1800" dirty="0" smtClean="0"/>
              <a:t>/</a:t>
            </a:r>
            <a:r>
              <a:rPr lang="cs-CZ" sz="1800" dirty="0" err="1" smtClean="0"/>
              <a:t>imgres</a:t>
            </a:r>
            <a:r>
              <a:rPr lang="cs-CZ" sz="1800" dirty="0" smtClean="0"/>
              <a:t>?q=</a:t>
            </a:r>
            <a:r>
              <a:rPr lang="cs-CZ" sz="1800" dirty="0" err="1" smtClean="0"/>
              <a:t>Prag</a:t>
            </a:r>
            <a:r>
              <a:rPr lang="cs-CZ" sz="1800" dirty="0" smtClean="0"/>
              <a:t>&amp;</a:t>
            </a:r>
            <a:r>
              <a:rPr lang="cs-CZ" sz="1800" dirty="0" err="1" smtClean="0"/>
              <a:t>hl</a:t>
            </a:r>
            <a:r>
              <a:rPr lang="cs-CZ" sz="1800" dirty="0" smtClean="0"/>
              <a:t>=</a:t>
            </a:r>
            <a:r>
              <a:rPr lang="cs-CZ" sz="1800" dirty="0" err="1" smtClean="0"/>
              <a:t>cs</a:t>
            </a:r>
            <a:r>
              <a:rPr lang="cs-CZ" sz="1800" dirty="0" smtClean="0"/>
              <a:t>&amp;</a:t>
            </a:r>
            <a:r>
              <a:rPr lang="cs-CZ" sz="1800" dirty="0" err="1" smtClean="0"/>
              <a:t>tbo</a:t>
            </a:r>
            <a:r>
              <a:rPr lang="cs-CZ" sz="1800" dirty="0" smtClean="0"/>
              <a:t>=d&amp;</a:t>
            </a:r>
            <a:r>
              <a:rPr lang="cs-CZ" sz="1800" dirty="0" err="1" smtClean="0"/>
              <a:t>biw</a:t>
            </a:r>
            <a:r>
              <a:rPr lang="cs-CZ" sz="1800" dirty="0" smtClean="0"/>
              <a:t>=1280&amp;</a:t>
            </a:r>
            <a:r>
              <a:rPr lang="cs-CZ" sz="1800" dirty="0" err="1" smtClean="0"/>
              <a:t>bih</a:t>
            </a:r>
            <a:r>
              <a:rPr lang="cs-CZ" sz="1800" dirty="0" smtClean="0"/>
              <a:t>=891&amp;</a:t>
            </a:r>
            <a:r>
              <a:rPr lang="cs-CZ" sz="1800" dirty="0" err="1" smtClean="0"/>
              <a:t>tbm</a:t>
            </a:r>
            <a:r>
              <a:rPr lang="cs-CZ" sz="1800" dirty="0" smtClean="0"/>
              <a:t>=</a:t>
            </a:r>
            <a:r>
              <a:rPr lang="cs-CZ" sz="1800" dirty="0" err="1" smtClean="0"/>
              <a:t>isch</a:t>
            </a:r>
            <a:r>
              <a:rPr lang="cs-CZ" sz="1800" dirty="0" smtClean="0"/>
              <a:t>&amp;</a:t>
            </a:r>
            <a:r>
              <a:rPr lang="cs-CZ" sz="1800" dirty="0" err="1" smtClean="0"/>
              <a:t>tbnid</a:t>
            </a:r>
            <a:r>
              <a:rPr lang="cs-CZ" sz="1800" dirty="0" smtClean="0"/>
              <a:t>=</a:t>
            </a:r>
            <a:r>
              <a:rPr lang="cs-CZ" sz="1800" dirty="0" err="1" smtClean="0"/>
              <a:t>IwOxuwFedOHmBM</a:t>
            </a:r>
            <a:r>
              <a:rPr lang="cs-CZ" sz="1800" dirty="0" smtClean="0"/>
              <a:t>:&amp;</a:t>
            </a:r>
            <a:r>
              <a:rPr lang="cs-CZ" sz="1800" dirty="0" err="1" smtClean="0"/>
              <a:t>imgrefurl</a:t>
            </a:r>
            <a:r>
              <a:rPr lang="cs-CZ" sz="1800" dirty="0" smtClean="0"/>
              <a:t>=http://onlyhdwallpapers.com/high-definition-wallpaper/prag-das-tanzende-haus-high-resolution-desktop-hd-wallpaper-438299/&amp;docid=q1X7z7V3Q62nQM&amp;imgurl=http://onlyhdwallpapers.com/wallpaper/prag_das_tanzende_haus_high_resolution_desktop_960x1021_wallpaper-438299.jpg&amp;w=960&amp;h=1021&amp;ei=JigKUZeoEK6A0AWx74GQCg&amp;zoom=1&amp;iact=hc&amp;vpx=720&amp;vpy=300&amp;dur=312&amp;hovh=232&amp;hovw=218&amp;tx=90&amp;ty=133&amp;sig=10550146763067043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r>
              <a:rPr lang="cs-CZ" sz="1000" b="1" dirty="0" err="1" smtClean="0"/>
              <a:t>Ronaldo</a:t>
            </a:r>
            <a:endParaRPr lang="cs-CZ" sz="1000" b="1" dirty="0" smtClean="0"/>
          </a:p>
          <a:p>
            <a:r>
              <a:rPr lang="en-US" sz="1000" dirty="0" smtClean="0"/>
              <a:t>Biography. </a:t>
            </a:r>
            <a:r>
              <a:rPr lang="en-US" sz="1000" i="1" dirty="0" smtClean="0"/>
              <a:t>Biography</a:t>
            </a:r>
            <a:r>
              <a:rPr lang="en-US" sz="1000" dirty="0" smtClean="0"/>
              <a:t> [online]. 2012 [cit. 2013-01-31]. </a:t>
            </a:r>
            <a:r>
              <a:rPr lang="en-US" sz="1000" dirty="0" err="1" smtClean="0"/>
              <a:t>Dostupné</a:t>
            </a:r>
            <a:r>
              <a:rPr lang="en-US" sz="1000" dirty="0" smtClean="0"/>
              <a:t> z: http://www.google.de/imgres?q=Ronaldo&amp;hl=cs&amp;tbo=d&amp;biw=1280&amp;bih=891&amp;tbm=isch&amp;tbnid=3tIxP9GNTTRyVM:&amp;imgrefurl=http://www.cristianoronaldo7.net/biography/&amp;docid=7e3G3T8PvHOpTM&amp;imgurl=http://www.cristianoronaldo7.net/wp-content/uploads/2008/02/cristiano-ronaldo-smile.jpg&amp;w=800&amp;h=600&amp;ei=zykKUdXaCMXmtQbyuoCgAg&amp;zoom=1&amp;iact=hc&amp;vpx=712&amp;vpy=406&amp;dur=126&amp;hovh=194&amp;hovw=259&amp;tx=157&amp;ty=136&amp;sig=105501467630670430479&amp;page=2&amp;tbnh=133&amp;tbnw=171&amp;start=37&amp;ndsp=43&amp;ved=1t:429,r:56,s:0,i:318 </a:t>
            </a:r>
            <a:endParaRPr lang="cs-CZ" sz="1000" dirty="0" smtClean="0"/>
          </a:p>
          <a:p>
            <a:r>
              <a:rPr lang="cs-CZ" sz="1000" b="1" dirty="0" err="1" smtClean="0"/>
              <a:t>Messi</a:t>
            </a:r>
            <a:endParaRPr lang="cs-CZ" sz="1000" b="1" dirty="0" smtClean="0"/>
          </a:p>
          <a:p>
            <a:r>
              <a:rPr lang="cs-CZ" sz="1000" dirty="0" err="1" smtClean="0"/>
              <a:t>Messi</a:t>
            </a:r>
            <a:r>
              <a:rPr lang="cs-CZ" sz="1000" dirty="0" smtClean="0"/>
              <a:t> lepší než Ježíšek, góly naděloval celý rok! Podívejte se na všechny. </a:t>
            </a:r>
            <a:r>
              <a:rPr lang="cs-CZ" sz="1000" i="1" dirty="0" err="1" smtClean="0"/>
              <a:t>Messi</a:t>
            </a:r>
            <a:r>
              <a:rPr lang="cs-CZ" sz="1000" i="1" dirty="0" smtClean="0"/>
              <a:t> lepší než Ježíšek, góly naděloval celý rok! Podívejte se na všechny</a:t>
            </a:r>
            <a:r>
              <a:rPr lang="cs-CZ" sz="1000" dirty="0" smtClean="0"/>
              <a:t> [online]. 2013 [cit. 2013-01-31]. Dostupné z: http://isport.blesk.cz/clanek/fotbal-zahranicni-ligy-spanelsko/135274/messi-lepsi-nez-jezisek-goly-nadeloval-cely-rok-podivejte-se-na-vsechny.html </a:t>
            </a:r>
          </a:p>
          <a:p>
            <a:r>
              <a:rPr lang="cs-CZ" sz="1000" b="1" dirty="0" err="1" smtClean="0"/>
              <a:t>Beckham</a:t>
            </a:r>
            <a:endParaRPr lang="cs-CZ" sz="1000" b="1" dirty="0" smtClean="0"/>
          </a:p>
          <a:p>
            <a:r>
              <a:rPr lang="en-US" sz="1000" dirty="0" smtClean="0"/>
              <a:t>Qatar bid for Becks. </a:t>
            </a:r>
            <a:r>
              <a:rPr lang="en-US" sz="1000" i="1" dirty="0" smtClean="0"/>
              <a:t>Qatar bid for Becks</a:t>
            </a:r>
            <a:r>
              <a:rPr lang="en-US" sz="1000" dirty="0" smtClean="0"/>
              <a:t> [online]. 2010 [cit. 2013-01-31]. </a:t>
            </a:r>
            <a:r>
              <a:rPr lang="en-US" sz="1000" dirty="0" err="1" smtClean="0"/>
              <a:t>Dostupné</a:t>
            </a:r>
            <a:r>
              <a:rPr lang="en-US" sz="1000" dirty="0" smtClean="0"/>
              <a:t> z: http://www.google.de/imgres?q=Beckham&amp;hl=cs&amp;tbo=d&amp;biw=1429&amp;bih=995&amp;tbm=isch&amp;tbnid=t8NAunZxmJAYmM:&amp;imgrefurl=http://www.thesun.co.uk/sol/homepage/sport/football/4733739/David-Beckham-tempted-with-20million-deal-to-star-in-Qatar.html&amp;docid=1WE9YM7eKaQOeM&amp;imgurl=http://img.thesun.co.uk/multimedia/archive/01644/beckham_1644378a.jpg&amp;w=620&amp;h=930&amp;ei=hisKUaCyL-nL0QWZu4GIBQ&amp;zoom=1&amp;iact=rc&amp;dur=93&amp;sig=105501467630670430479&amp;page=1&amp;tbnh=149&amp;tbnw=102&amp;start=0&amp;ndsp=51&amp;ved=1t:429,r:19,s:0,i:143&amp;tx=61&amp;ty=103 </a:t>
            </a:r>
            <a:endParaRPr lang="cs-CZ" sz="1000" dirty="0" smtClean="0"/>
          </a:p>
          <a:p>
            <a:r>
              <a:rPr lang="cs-CZ" sz="1000" b="1" dirty="0" err="1" smtClean="0"/>
              <a:t>Ewa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Farna</a:t>
            </a:r>
            <a:r>
              <a:rPr lang="cs-CZ" sz="1000" b="1" dirty="0" smtClean="0"/>
              <a:t> </a:t>
            </a:r>
            <a:r>
              <a:rPr lang="cs-CZ" sz="1000" dirty="0" smtClean="0"/>
              <a:t>poprvé o rozchodu: </a:t>
            </a:r>
            <a:r>
              <a:rPr lang="cs-CZ" sz="1000" dirty="0" err="1" smtClean="0"/>
              <a:t>Marcuse</a:t>
            </a:r>
            <a:r>
              <a:rPr lang="cs-CZ" sz="1000" dirty="0" smtClean="0"/>
              <a:t> mám pořád ráda. </a:t>
            </a:r>
            <a:r>
              <a:rPr lang="cs-CZ" sz="1000" i="1" dirty="0" err="1" smtClean="0"/>
              <a:t>Ewa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Farna</a:t>
            </a:r>
            <a:r>
              <a:rPr lang="cs-CZ" sz="1000" i="1" dirty="0" smtClean="0"/>
              <a:t> poprvé o rozchodu: </a:t>
            </a:r>
            <a:r>
              <a:rPr lang="cs-CZ" sz="1000" i="1" dirty="0" err="1" smtClean="0"/>
              <a:t>Marcuse</a:t>
            </a:r>
            <a:r>
              <a:rPr lang="cs-CZ" sz="1000" i="1" dirty="0" smtClean="0"/>
              <a:t> mám pořád ráda</a:t>
            </a:r>
            <a:r>
              <a:rPr lang="cs-CZ" sz="1000" dirty="0" smtClean="0"/>
              <a:t> [online]. 2011 [cit. 2013-01-31]. Dostupné z: http://www.</a:t>
            </a:r>
            <a:r>
              <a:rPr lang="cs-CZ" sz="1000" dirty="0" err="1" smtClean="0"/>
              <a:t>google.de</a:t>
            </a:r>
            <a:r>
              <a:rPr lang="cs-CZ" sz="1000" dirty="0" smtClean="0"/>
              <a:t>/</a:t>
            </a:r>
            <a:r>
              <a:rPr lang="cs-CZ" sz="1000" dirty="0" err="1" smtClean="0"/>
              <a:t>imgres</a:t>
            </a:r>
            <a:r>
              <a:rPr lang="cs-CZ" sz="1000" dirty="0" smtClean="0"/>
              <a:t>?q=Eva+</a:t>
            </a:r>
            <a:r>
              <a:rPr lang="cs-CZ" sz="1000" dirty="0" err="1" smtClean="0"/>
              <a:t>Farn</a:t>
            </a:r>
            <a:r>
              <a:rPr lang="cs-CZ" sz="1000" dirty="0" smtClean="0"/>
              <a:t>%C3%A1&amp;start=161&amp;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tbo</a:t>
            </a:r>
            <a:r>
              <a:rPr lang="cs-CZ" sz="1000" dirty="0" smtClean="0"/>
              <a:t>=d&amp;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=1429&amp;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=995&amp;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tbnid</a:t>
            </a:r>
            <a:r>
              <a:rPr lang="cs-CZ" sz="1000" dirty="0" smtClean="0"/>
              <a:t>=</a:t>
            </a:r>
            <a:r>
              <a:rPr lang="cs-CZ" sz="1000" dirty="0" err="1" smtClean="0"/>
              <a:t>dvivedofLZIvDM</a:t>
            </a:r>
            <a:r>
              <a:rPr lang="cs-CZ" sz="1000" dirty="0" smtClean="0"/>
              <a:t>:&amp;</a:t>
            </a:r>
            <a:r>
              <a:rPr lang="cs-CZ" sz="1000" dirty="0" err="1" smtClean="0"/>
              <a:t>imgrefurl</a:t>
            </a:r>
            <a:r>
              <a:rPr lang="cs-CZ" sz="1000" dirty="0" smtClean="0"/>
              <a:t>=http://www.novinky.</a:t>
            </a:r>
            <a:r>
              <a:rPr lang="cs-CZ" sz="1000" dirty="0" err="1" smtClean="0"/>
              <a:t>cz</a:t>
            </a:r>
            <a:r>
              <a:rPr lang="cs-CZ" sz="1000" dirty="0" smtClean="0"/>
              <a:t>/koktejl/223866-</a:t>
            </a:r>
            <a:r>
              <a:rPr lang="cs-CZ" sz="1000" dirty="0" err="1" smtClean="0"/>
              <a:t>ewa</a:t>
            </a:r>
            <a:r>
              <a:rPr lang="cs-CZ" sz="1000" dirty="0" smtClean="0"/>
              <a:t>-</a:t>
            </a:r>
            <a:r>
              <a:rPr lang="cs-CZ" sz="1000" dirty="0" err="1" smtClean="0"/>
              <a:t>farna</a:t>
            </a:r>
            <a:r>
              <a:rPr lang="cs-CZ" sz="1000" dirty="0" smtClean="0"/>
              <a:t>-</a:t>
            </a:r>
            <a:r>
              <a:rPr lang="cs-CZ" sz="1000" dirty="0" err="1" smtClean="0"/>
              <a:t>poprve</a:t>
            </a:r>
            <a:r>
              <a:rPr lang="cs-CZ" sz="1000" dirty="0" smtClean="0"/>
              <a:t>-o-rozchodu-</a:t>
            </a:r>
            <a:r>
              <a:rPr lang="cs-CZ" sz="1000" dirty="0" err="1" smtClean="0"/>
              <a:t>marcuse</a:t>
            </a:r>
            <a:r>
              <a:rPr lang="cs-CZ" sz="1000" dirty="0" smtClean="0"/>
              <a:t>-mam-porad-rada.</a:t>
            </a:r>
            <a:r>
              <a:rPr lang="cs-CZ" sz="1000" dirty="0" err="1" smtClean="0"/>
              <a:t>html</a:t>
            </a:r>
            <a:r>
              <a:rPr lang="cs-CZ" sz="1000" dirty="0" smtClean="0"/>
              <a:t>&amp;</a:t>
            </a:r>
            <a:r>
              <a:rPr lang="cs-CZ" sz="1000" dirty="0" err="1" smtClean="0"/>
              <a:t>docid</a:t>
            </a:r>
            <a:r>
              <a:rPr lang="cs-CZ" sz="1000" dirty="0" smtClean="0"/>
              <a:t>=zmTvXt91WKKn7M&amp;</a:t>
            </a:r>
            <a:r>
              <a:rPr lang="cs-CZ" sz="1000" dirty="0" err="1" smtClean="0"/>
              <a:t>imgurl</a:t>
            </a:r>
            <a:r>
              <a:rPr lang="cs-CZ" sz="1000" dirty="0" smtClean="0"/>
              <a:t>=http://media.novinky.</a:t>
            </a:r>
            <a:r>
              <a:rPr lang="cs-CZ" sz="1000" dirty="0" err="1" smtClean="0"/>
              <a:t>cz</a:t>
            </a:r>
            <a:r>
              <a:rPr lang="cs-CZ" sz="1000" dirty="0" smtClean="0"/>
              <a:t>/684/236849-top_foto1-0s7iw.jpg&amp;w=600&amp;h=338&amp;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=wy4KUYjNF-a40QXR9oCICg&amp;zoom=1&amp;</a:t>
            </a:r>
            <a:r>
              <a:rPr lang="cs-CZ" sz="1000" dirty="0" err="1" smtClean="0"/>
              <a:t>iact</a:t>
            </a:r>
            <a:r>
              <a:rPr lang="cs-CZ" sz="1000" dirty="0" smtClean="0"/>
              <a:t>=</a:t>
            </a:r>
            <a:r>
              <a:rPr lang="cs-CZ" sz="1000" dirty="0" err="1" smtClean="0"/>
              <a:t>rc</a:t>
            </a:r>
            <a:r>
              <a:rPr lang="cs-CZ" sz="1000" dirty="0" smtClean="0"/>
              <a:t>&amp;dur=279&amp;</a:t>
            </a:r>
            <a:r>
              <a:rPr lang="cs-CZ" sz="1000" dirty="0" err="1" smtClean="0"/>
              <a:t>sig</a:t>
            </a:r>
            <a:r>
              <a:rPr lang="cs-CZ" sz="1000" dirty="0" smtClean="0"/>
              <a:t>=105501467630670430479&amp;</a:t>
            </a:r>
            <a:r>
              <a:rPr lang="cs-CZ" sz="1000" dirty="0" err="1" smtClean="0"/>
              <a:t>page</a:t>
            </a:r>
            <a:r>
              <a:rPr lang="cs-CZ" sz="1000" dirty="0" smtClean="0"/>
              <a:t>=4&amp;</a:t>
            </a:r>
            <a:r>
              <a:rPr lang="cs-CZ" sz="1000" dirty="0" err="1" smtClean="0"/>
              <a:t>tbnh</a:t>
            </a:r>
            <a:r>
              <a:rPr lang="cs-CZ" sz="1000" dirty="0" smtClean="0"/>
              <a:t>=139&amp;</a:t>
            </a:r>
            <a:r>
              <a:rPr lang="cs-CZ" sz="1000" dirty="0" err="1" smtClean="0"/>
              <a:t>tbnw</a:t>
            </a:r>
            <a:r>
              <a:rPr lang="cs-CZ" sz="1000" dirty="0" smtClean="0"/>
              <a:t>=238&amp;</a:t>
            </a:r>
            <a:r>
              <a:rPr lang="cs-CZ" sz="1000" dirty="0" err="1" smtClean="0"/>
              <a:t>ndsp</a:t>
            </a:r>
            <a:r>
              <a:rPr lang="cs-CZ" sz="1000" dirty="0" smtClean="0"/>
              <a:t>=59&amp;</a:t>
            </a:r>
            <a:r>
              <a:rPr lang="cs-CZ" sz="1000" dirty="0" err="1" smtClean="0"/>
              <a:t>ved</a:t>
            </a:r>
            <a:r>
              <a:rPr lang="cs-CZ" sz="1000" dirty="0" smtClean="0"/>
              <a:t>=1t:429,r:86,s:100,i:262&amp;</a:t>
            </a:r>
            <a:r>
              <a:rPr lang="cs-CZ" sz="1000" dirty="0" err="1" smtClean="0"/>
              <a:t>tx</a:t>
            </a:r>
            <a:r>
              <a:rPr lang="cs-CZ" sz="1000" dirty="0" smtClean="0"/>
              <a:t>=113&amp;</a:t>
            </a:r>
            <a:r>
              <a:rPr lang="cs-CZ" sz="1000" dirty="0" smtClean="0">
                <a:hlinkClick r:id="rId2" action="ppaction://hlinkfile"/>
              </a:rPr>
              <a:t>ty=91</a:t>
            </a:r>
            <a:endParaRPr lang="cs-CZ" sz="1000" dirty="0" smtClean="0"/>
          </a:p>
          <a:p>
            <a:r>
              <a:rPr lang="cs-CZ" sz="1000" b="1" dirty="0" err="1" smtClean="0"/>
              <a:t>Adele</a:t>
            </a:r>
            <a:endParaRPr lang="cs-CZ" sz="1000" b="1" dirty="0" smtClean="0"/>
          </a:p>
          <a:p>
            <a:r>
              <a:rPr lang="cs-CZ" sz="1000" dirty="0" smtClean="0"/>
              <a:t>ADELE FACE. </a:t>
            </a:r>
            <a:r>
              <a:rPr lang="cs-CZ" sz="1000" i="1" dirty="0" smtClean="0"/>
              <a:t>ADELE FACE</a:t>
            </a:r>
            <a:r>
              <a:rPr lang="cs-CZ" sz="1000" dirty="0" smtClean="0"/>
              <a:t> [online]. 2012 [cit. 2013-01-31]. Dostupné z: http://www.</a:t>
            </a:r>
            <a:r>
              <a:rPr lang="cs-CZ" sz="1000" dirty="0" err="1" smtClean="0"/>
              <a:t>google.de</a:t>
            </a:r>
            <a:r>
              <a:rPr lang="cs-CZ" sz="1000" dirty="0" smtClean="0"/>
              <a:t>/</a:t>
            </a:r>
            <a:r>
              <a:rPr lang="cs-CZ" sz="1000" dirty="0" err="1" smtClean="0"/>
              <a:t>imgres</a:t>
            </a:r>
            <a:r>
              <a:rPr lang="cs-CZ" sz="1000" dirty="0" smtClean="0"/>
              <a:t>?q=</a:t>
            </a:r>
            <a:r>
              <a:rPr lang="cs-CZ" sz="1000" dirty="0" err="1" smtClean="0"/>
              <a:t>adele</a:t>
            </a:r>
            <a:r>
              <a:rPr lang="cs-CZ" sz="1000" dirty="0" smtClean="0"/>
              <a:t>&amp;um=1&amp;</a:t>
            </a:r>
            <a:r>
              <a:rPr lang="cs-CZ" sz="1000" dirty="0" err="1" smtClean="0"/>
              <a:t>hl</a:t>
            </a:r>
            <a:r>
              <a:rPr lang="cs-CZ" sz="1000" dirty="0" smtClean="0"/>
              <a:t>=</a:t>
            </a:r>
            <a:r>
              <a:rPr lang="cs-CZ" sz="1000" dirty="0" err="1" smtClean="0"/>
              <a:t>cs</a:t>
            </a:r>
            <a:r>
              <a:rPr lang="cs-CZ" sz="1000" dirty="0" smtClean="0"/>
              <a:t>&amp;</a:t>
            </a:r>
            <a:r>
              <a:rPr lang="cs-CZ" sz="1000" dirty="0" err="1" smtClean="0"/>
              <a:t>sa</a:t>
            </a:r>
            <a:r>
              <a:rPr lang="cs-CZ" sz="1000" dirty="0" smtClean="0"/>
              <a:t>=N&amp;</a:t>
            </a:r>
            <a:r>
              <a:rPr lang="cs-CZ" sz="1000" dirty="0" err="1" smtClean="0"/>
              <a:t>tbo</a:t>
            </a:r>
            <a:r>
              <a:rPr lang="cs-CZ" sz="1000" dirty="0" smtClean="0"/>
              <a:t>=d&amp;</a:t>
            </a:r>
            <a:r>
              <a:rPr lang="cs-CZ" sz="1000" dirty="0" err="1" smtClean="0"/>
              <a:t>biw</a:t>
            </a:r>
            <a:r>
              <a:rPr lang="cs-CZ" sz="1000" dirty="0" smtClean="0"/>
              <a:t>=1429&amp;</a:t>
            </a:r>
            <a:r>
              <a:rPr lang="cs-CZ" sz="1000" dirty="0" err="1" smtClean="0"/>
              <a:t>bih</a:t>
            </a:r>
            <a:r>
              <a:rPr lang="cs-CZ" sz="1000" dirty="0" smtClean="0"/>
              <a:t>=995&amp;</a:t>
            </a:r>
            <a:r>
              <a:rPr lang="cs-CZ" sz="1000" dirty="0" err="1" smtClean="0"/>
              <a:t>tbm</a:t>
            </a:r>
            <a:r>
              <a:rPr lang="cs-CZ" sz="1000" dirty="0" smtClean="0"/>
              <a:t>=</a:t>
            </a:r>
            <a:r>
              <a:rPr lang="cs-CZ" sz="1000" dirty="0" err="1" smtClean="0"/>
              <a:t>isch</a:t>
            </a:r>
            <a:r>
              <a:rPr lang="cs-CZ" sz="1000" dirty="0" smtClean="0"/>
              <a:t>&amp;</a:t>
            </a:r>
            <a:r>
              <a:rPr lang="cs-CZ" sz="1000" dirty="0" err="1" smtClean="0"/>
              <a:t>tbnid</a:t>
            </a:r>
            <a:r>
              <a:rPr lang="cs-CZ" sz="1000" dirty="0" smtClean="0"/>
              <a:t>=X-05bkRjNG4XjM:&amp;</a:t>
            </a:r>
            <a:r>
              <a:rPr lang="cs-CZ" sz="1000" dirty="0" err="1" smtClean="0"/>
              <a:t>imgrefurl</a:t>
            </a:r>
            <a:r>
              <a:rPr lang="cs-CZ" sz="1000" dirty="0" smtClean="0"/>
              <a:t>=http://www.</a:t>
            </a:r>
            <a:r>
              <a:rPr lang="cs-CZ" sz="1000" dirty="0" err="1" smtClean="0"/>
              <a:t>mrwallpaper.com</a:t>
            </a:r>
            <a:r>
              <a:rPr lang="cs-CZ" sz="1000" dirty="0" smtClean="0"/>
              <a:t>/</a:t>
            </a:r>
            <a:r>
              <a:rPr lang="cs-CZ" sz="1000" dirty="0" err="1" smtClean="0"/>
              <a:t>adele</a:t>
            </a:r>
            <a:r>
              <a:rPr lang="cs-CZ" sz="1000" dirty="0" smtClean="0"/>
              <a:t>-</a:t>
            </a:r>
            <a:r>
              <a:rPr lang="cs-CZ" sz="1000" dirty="0" err="1" smtClean="0"/>
              <a:t>face</a:t>
            </a:r>
            <a:r>
              <a:rPr lang="cs-CZ" sz="1000" dirty="0" smtClean="0"/>
              <a:t>-</a:t>
            </a:r>
            <a:r>
              <a:rPr lang="cs-CZ" sz="1000" dirty="0" err="1" smtClean="0"/>
              <a:t>wallpaper</a:t>
            </a:r>
            <a:r>
              <a:rPr lang="cs-CZ" sz="1000" dirty="0" smtClean="0"/>
              <a:t>/&amp;</a:t>
            </a:r>
            <a:r>
              <a:rPr lang="cs-CZ" sz="1000" dirty="0" err="1" smtClean="0"/>
              <a:t>docid</a:t>
            </a:r>
            <a:r>
              <a:rPr lang="cs-CZ" sz="1000" dirty="0" smtClean="0"/>
              <a:t>=S7m6jEoMTnL0SM&amp;</a:t>
            </a:r>
            <a:r>
              <a:rPr lang="cs-CZ" sz="1000" dirty="0" err="1" smtClean="0"/>
              <a:t>imgurl</a:t>
            </a:r>
            <a:r>
              <a:rPr lang="cs-CZ" sz="1000" dirty="0" smtClean="0"/>
              <a:t>=http://www.</a:t>
            </a:r>
            <a:r>
              <a:rPr lang="cs-CZ" sz="1000" dirty="0" err="1" smtClean="0"/>
              <a:t>mrwallpaper.com</a:t>
            </a:r>
            <a:r>
              <a:rPr lang="cs-CZ" sz="1000" dirty="0" smtClean="0"/>
              <a:t>/</a:t>
            </a:r>
            <a:r>
              <a:rPr lang="cs-CZ" sz="1000" dirty="0" err="1" smtClean="0"/>
              <a:t>wallpapers</a:t>
            </a:r>
            <a:r>
              <a:rPr lang="cs-CZ" sz="1000" dirty="0" smtClean="0"/>
              <a:t>/</a:t>
            </a:r>
            <a:r>
              <a:rPr lang="cs-CZ" sz="1000" dirty="0" err="1" smtClean="0"/>
              <a:t>adele</a:t>
            </a:r>
            <a:r>
              <a:rPr lang="cs-CZ" sz="1000" dirty="0" smtClean="0"/>
              <a:t>-</a:t>
            </a:r>
            <a:r>
              <a:rPr lang="cs-CZ" sz="1000" dirty="0" err="1" smtClean="0"/>
              <a:t>face.jpg</a:t>
            </a:r>
            <a:r>
              <a:rPr lang="cs-CZ" sz="1000" dirty="0" smtClean="0"/>
              <a:t>&amp;w=2560&amp;h=1600&amp;</a:t>
            </a:r>
            <a:r>
              <a:rPr lang="cs-CZ" sz="1000" dirty="0" err="1" smtClean="0"/>
              <a:t>ei</a:t>
            </a:r>
            <a:r>
              <a:rPr lang="cs-CZ" sz="1000" dirty="0" smtClean="0"/>
              <a:t>=xS8KUZq7Msbi4QT98oGwDQ&amp;zoom=1&amp;</a:t>
            </a:r>
            <a:r>
              <a:rPr lang="cs-CZ" sz="1000" dirty="0" err="1" smtClean="0"/>
              <a:t>iact</a:t>
            </a:r>
            <a:r>
              <a:rPr lang="cs-CZ" sz="1000" dirty="0" smtClean="0"/>
              <a:t>=</a:t>
            </a:r>
            <a:r>
              <a:rPr lang="cs-CZ" sz="1000" dirty="0" err="1" smtClean="0"/>
              <a:t>hc</a:t>
            </a:r>
            <a:r>
              <a:rPr lang="cs-CZ" sz="1000" dirty="0" smtClean="0"/>
              <a:t>&amp;</a:t>
            </a:r>
            <a:r>
              <a:rPr lang="cs-CZ" sz="1000" dirty="0" err="1" smtClean="0"/>
              <a:t>vpx</a:t>
            </a:r>
            <a:r>
              <a:rPr lang="cs-CZ" sz="1000" dirty="0" smtClean="0"/>
              <a:t>=199&amp;</a:t>
            </a:r>
            <a:r>
              <a:rPr lang="cs-CZ" sz="1000" dirty="0" err="1" smtClean="0"/>
              <a:t>vpy</a:t>
            </a:r>
            <a:r>
              <a:rPr lang="cs-CZ" sz="1000" dirty="0" smtClean="0"/>
              <a:t>=290&amp;dur=1421&amp;</a:t>
            </a:r>
            <a:r>
              <a:rPr lang="cs-CZ" sz="1000" dirty="0" err="1" smtClean="0"/>
              <a:t>hovh</a:t>
            </a:r>
            <a:r>
              <a:rPr lang="cs-CZ" sz="1000" dirty="0" smtClean="0"/>
              <a:t>=177&amp;</a:t>
            </a:r>
            <a:r>
              <a:rPr lang="cs-CZ" sz="1000" dirty="0" err="1" smtClean="0"/>
              <a:t>hovw</a:t>
            </a:r>
            <a:r>
              <a:rPr lang="cs-CZ" sz="1000" dirty="0" smtClean="0"/>
              <a:t>=284&amp;</a:t>
            </a:r>
            <a:r>
              <a:rPr lang="cs-CZ" sz="1000" dirty="0" err="1" smtClean="0"/>
              <a:t>tx</a:t>
            </a:r>
            <a:r>
              <a:rPr lang="cs-CZ" sz="1000" dirty="0" smtClean="0"/>
              <a:t>=163&amp;ty=138&amp;</a:t>
            </a:r>
            <a:r>
              <a:rPr lang="cs-CZ" sz="1000" dirty="0" err="1" smtClean="0"/>
              <a:t>sig</a:t>
            </a:r>
            <a:r>
              <a:rPr lang="cs-CZ" sz="1000" dirty="0" smtClean="0"/>
              <a:t>=105501467630670430479&amp;</a:t>
            </a:r>
            <a:r>
              <a:rPr lang="cs-CZ" sz="1000" dirty="0" err="1" smtClean="0"/>
              <a:t>page</a:t>
            </a:r>
            <a:r>
              <a:rPr lang="cs-CZ" sz="1000" dirty="0" smtClean="0"/>
              <a:t>=1&amp;</a:t>
            </a:r>
            <a:r>
              <a:rPr lang="cs-CZ" sz="1000" dirty="0" err="1" smtClean="0"/>
              <a:t>tbnh</a:t>
            </a:r>
            <a:r>
              <a:rPr lang="cs-CZ" sz="1000" dirty="0" smtClean="0"/>
              <a:t>=140&amp;</a:t>
            </a:r>
            <a:r>
              <a:rPr lang="cs-CZ" sz="1000" dirty="0" err="1" smtClean="0"/>
              <a:t>tbnw</a:t>
            </a:r>
            <a:r>
              <a:rPr lang="cs-CZ" sz="1000" dirty="0" smtClean="0"/>
              <a:t>=225&amp;start=0&amp;</a:t>
            </a:r>
            <a:r>
              <a:rPr lang="cs-CZ" sz="1000" dirty="0" err="1" smtClean="0"/>
              <a:t>ndsp</a:t>
            </a:r>
            <a:r>
              <a:rPr lang="cs-CZ" sz="1000" dirty="0" smtClean="0"/>
              <a:t>=20&amp;</a:t>
            </a:r>
            <a:r>
              <a:rPr lang="cs-CZ" sz="1000" dirty="0" err="1" smtClean="0"/>
              <a:t>ved</a:t>
            </a:r>
            <a:r>
              <a:rPr lang="cs-CZ" sz="1000" dirty="0" smtClean="0"/>
              <a:t>=1t:429,r:8,s:0,i:106 </a:t>
            </a:r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cs-CZ" dirty="0" smtClean="0"/>
              <a:t>Vzdělávací oblast:	Informační a komunikační technologie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Název a číslo </a:t>
            </a:r>
            <a:r>
              <a:rPr lang="cs-CZ" dirty="0" err="1" smtClean="0"/>
              <a:t>DUMu</a:t>
            </a:r>
            <a:r>
              <a:rPr lang="cs-CZ" dirty="0" smtClean="0"/>
              <a:t>:	</a:t>
            </a:r>
            <a:r>
              <a:rPr lang="cs-CZ" b="1" dirty="0" smtClean="0"/>
              <a:t>Názvy zemí</a:t>
            </a:r>
            <a:r>
              <a:rPr lang="cs-CZ" dirty="0" smtClean="0"/>
              <a:t>; 							</a:t>
            </a:r>
            <a:r>
              <a:rPr lang="cs-CZ" b="1" dirty="0" smtClean="0"/>
              <a:t>VY_32_INOVACE_E3_11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</a:t>
            </a:r>
            <a:r>
              <a:rPr lang="cs-CZ" dirty="0" smtClean="0"/>
              <a:t> 20</a:t>
            </a:r>
          </a:p>
          <a:p>
            <a:pPr>
              <a:buFont typeface="Arial" charset="0"/>
              <a:buNone/>
              <a:defRPr/>
            </a:pP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Anotace:		Názvy evropských zemí a hlavních měst, 				předložka „in“, „nach“, „</a:t>
            </a:r>
            <a:r>
              <a:rPr lang="cs-CZ" dirty="0" err="1" smtClean="0"/>
              <a:t>aus</a:t>
            </a:r>
            <a:r>
              <a:rPr lang="cs-CZ" dirty="0" smtClean="0"/>
              <a:t>“, sloveso „</a:t>
            </a:r>
            <a:r>
              <a:rPr lang="cs-CZ" dirty="0" err="1" smtClean="0"/>
              <a:t>sein</a:t>
            </a:r>
            <a:r>
              <a:rPr lang="cs-CZ" dirty="0" smtClean="0"/>
              <a:t>“ v 			préteritu	 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Třída a datum ověření:	</a:t>
            </a:r>
            <a:r>
              <a:rPr lang="cs-CZ" dirty="0" smtClean="0"/>
              <a:t>2.A;25.9.,</a:t>
            </a:r>
            <a:r>
              <a:rPr lang="cs-CZ" dirty="0" smtClean="0"/>
              <a:t>2012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Autor:			Mgr. Martina </a:t>
            </a:r>
            <a:r>
              <a:rPr lang="cs-CZ" dirty="0" err="1" smtClean="0"/>
              <a:t>Havlasová</a:t>
            </a:r>
            <a:endParaRPr lang="cs-CZ" dirty="0" smtClean="0"/>
          </a:p>
          <a:p>
            <a:pPr>
              <a:buFont typeface="Arial" charset="0"/>
              <a:buNone/>
              <a:defRPr/>
            </a:pPr>
            <a:r>
              <a:rPr lang="cs-CZ" dirty="0" smtClean="0"/>
              <a:t> </a:t>
            </a:r>
          </a:p>
          <a:p>
            <a:pPr>
              <a:buFont typeface="Arial" charset="0"/>
              <a:buNone/>
              <a:defRPr/>
            </a:pPr>
            <a:r>
              <a:rPr lang="cs-CZ" dirty="0" smtClean="0"/>
              <a:t>Registrační číslo	:	CZ.1.07/1.5.00/34.0701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3075" name="Obrázek 0" descr="logolink_OPVK_IPo_PPv3_col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97425"/>
            <a:ext cx="5600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cs-CZ" sz="4000" dirty="0" err="1" smtClean="0">
                <a:latin typeface="Comic Sans MS" pitchFamily="66" charset="0"/>
              </a:rPr>
              <a:t>Ländernamen</a:t>
            </a:r>
            <a:endParaRPr lang="cs-CZ" sz="4000" dirty="0">
              <a:latin typeface="Comic Sans MS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2569840"/>
          </a:xfrm>
        </p:spPr>
        <p:txBody>
          <a:bodyPr>
            <a:noAutofit/>
          </a:bodyPr>
          <a:lstStyle/>
          <a:p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Länder</a:t>
            </a:r>
            <a:r>
              <a:rPr lang="cs-CZ" sz="36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Hauptstädte</a:t>
            </a:r>
            <a:endParaRPr lang="cs-CZ" sz="36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Präposition</a:t>
            </a:r>
            <a:r>
              <a:rPr lang="cs-CZ" sz="3600" dirty="0" smtClean="0">
                <a:solidFill>
                  <a:srgbClr val="002060"/>
                </a:solidFill>
                <a:latin typeface="Comic Sans MS" pitchFamily="66" charset="0"/>
              </a:rPr>
              <a:t> „in“, „nach“, „</a:t>
            </a:r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aus</a:t>
            </a:r>
            <a:r>
              <a:rPr lang="cs-CZ" sz="3600" dirty="0" smtClean="0">
                <a:solidFill>
                  <a:srgbClr val="002060"/>
                </a:solidFill>
                <a:latin typeface="Comic Sans MS" pitchFamily="66" charset="0"/>
              </a:rPr>
              <a:t>“</a:t>
            </a:r>
          </a:p>
          <a:p>
            <a:r>
              <a:rPr lang="cs-CZ" sz="3600" dirty="0" smtClean="0">
                <a:solidFill>
                  <a:srgbClr val="002060"/>
                </a:solidFill>
                <a:latin typeface="Comic Sans MS" pitchFamily="66" charset="0"/>
              </a:rPr>
              <a:t>Verb </a:t>
            </a:r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sein</a:t>
            </a:r>
            <a:r>
              <a:rPr lang="cs-CZ" sz="3600" dirty="0" smtClean="0">
                <a:solidFill>
                  <a:srgbClr val="002060"/>
                </a:solidFill>
                <a:latin typeface="Comic Sans MS" pitchFamily="66" charset="0"/>
              </a:rPr>
              <a:t> - </a:t>
            </a:r>
            <a:r>
              <a:rPr lang="cs-CZ" sz="3600" dirty="0" err="1" smtClean="0">
                <a:solidFill>
                  <a:srgbClr val="002060"/>
                </a:solidFill>
                <a:latin typeface="Comic Sans MS" pitchFamily="66" charset="0"/>
              </a:rPr>
              <a:t>Präteritum</a:t>
            </a:r>
            <a:endParaRPr lang="cs-CZ" sz="36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rgbClr val="C00000"/>
                </a:solidFill>
                <a:latin typeface="Comic Sans MS" pitchFamily="66" charset="0"/>
              </a:rPr>
              <a:t>Europäische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  <a:latin typeface="Comic Sans MS" pitchFamily="66" charset="0"/>
              </a:rPr>
              <a:t>Länder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- </a:t>
            </a:r>
            <a:r>
              <a:rPr lang="cs-CZ" sz="3200" dirty="0" err="1" smtClean="0">
                <a:solidFill>
                  <a:srgbClr val="C00000"/>
                </a:solidFill>
                <a:latin typeface="Comic Sans MS" pitchFamily="66" charset="0"/>
              </a:rPr>
              <a:t>Hauptstädte</a:t>
            </a:r>
            <a:endParaRPr lang="cs-CZ" sz="3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9824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9600" dirty="0" smtClean="0">
                <a:latin typeface="Comic Sans MS" pitchFamily="66" charset="0"/>
              </a:rPr>
              <a:t>1.Belgien 	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2.Bulgarien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3.Dänemark 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4.Deutschland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5.Estland 	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6.Finnland 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7.Frankreich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8.Griechenland  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9.Grossbritanien 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10.Italien 		 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11.Irland 	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12.Lettland 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13.Litauen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14.Luxemburg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15.Malta  	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16.Niederlande 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17.Österreich  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18.Polen  			 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19.Portugal 		</a:t>
            </a:r>
            <a:br>
              <a:rPr lang="cs-CZ" sz="9600" dirty="0" smtClean="0">
                <a:latin typeface="Comic Sans MS" pitchFamily="66" charset="0"/>
              </a:rPr>
            </a:br>
            <a:r>
              <a:rPr lang="cs-CZ" sz="9600" dirty="0" smtClean="0">
                <a:latin typeface="Comic Sans MS" pitchFamily="66" charset="0"/>
              </a:rPr>
              <a:t>20.Rumänien  		 </a:t>
            </a:r>
            <a:br>
              <a:rPr lang="cs-CZ" sz="9600" dirty="0" smtClean="0">
                <a:latin typeface="Comic Sans MS" pitchFamily="66" charset="0"/>
              </a:rPr>
            </a:br>
            <a:endParaRPr lang="cs-CZ" sz="96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67944" y="692696"/>
            <a:ext cx="4361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Brüssel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67944" y="10527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Sofia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67944" y="1340768"/>
            <a:ext cx="270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Kopenhagen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67944" y="162880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Berlin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995936" y="1916832"/>
            <a:ext cx="1034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Tallinn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22048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Helsinki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2564904"/>
            <a:ext cx="194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Paris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2852936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</a:t>
            </a:r>
            <a:r>
              <a:rPr lang="cs-CZ" dirty="0" err="1" smtClean="0">
                <a:latin typeface="Comic Sans MS" pitchFamily="66" charset="0"/>
              </a:rPr>
              <a:t>Athen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923928" y="3140968"/>
            <a:ext cx="335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London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067944" y="3429000"/>
            <a:ext cx="1624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Rom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067944" y="3717032"/>
            <a:ext cx="1696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Dublin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995936" y="4005064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Riga  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067944" y="4293096"/>
            <a:ext cx="2633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Vilnius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067944" y="4581128"/>
            <a:ext cx="20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Luxemburg 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067944" y="4869160"/>
            <a:ext cx="20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La Valletta 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067944" y="5157192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Amsterdam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067944" y="5445224"/>
            <a:ext cx="184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Wien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067944" y="5733256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Warschau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067944" y="6093296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Lissabon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3923928" y="6381328"/>
            <a:ext cx="194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</a:t>
            </a:r>
            <a:r>
              <a:rPr lang="cs-CZ" dirty="0" err="1" smtClean="0">
                <a:latin typeface="Comic Sans MS" pitchFamily="66" charset="0"/>
              </a:rPr>
              <a:t>Bucarest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21.Schweden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22.Slowakei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23.Slowenien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24.Spanien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25.Tschechei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26.Ungarn 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27.Zypern  		</a:t>
            </a:r>
            <a:endParaRPr lang="cs-CZ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2060"/>
                </a:solidFill>
                <a:latin typeface="Comic Sans MS" pitchFamily="66" charset="0"/>
              </a:rPr>
              <a:t>28.</a:t>
            </a:r>
            <a:r>
              <a:rPr lang="cs-CZ" sz="2800" dirty="0" smtClean="0">
                <a:latin typeface="Comic Sans MS" pitchFamily="66" charset="0"/>
              </a:rPr>
              <a:t>Albanien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29.Andorra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30.Bosnien-</a:t>
            </a:r>
            <a:r>
              <a:rPr lang="cs-CZ" sz="2800" dirty="0" err="1" smtClean="0">
                <a:latin typeface="Comic Sans MS" pitchFamily="66" charset="0"/>
              </a:rPr>
              <a:t>Herzegowina</a:t>
            </a:r>
            <a:r>
              <a:rPr lang="cs-CZ" sz="2800" dirty="0" smtClean="0">
                <a:latin typeface="Comic Sans MS" pitchFamily="66" charset="0"/>
              </a:rPr>
              <a:t>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31.Island 	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32.Kroatien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33.Liechtenstein 	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/>
            </a:r>
            <a:br>
              <a:rPr lang="cs-CZ" sz="2800" dirty="0" smtClean="0">
                <a:latin typeface="Comic Sans MS" pitchFamily="66" charset="0"/>
              </a:rPr>
            </a:br>
            <a:endParaRPr lang="cs-CZ" sz="2800" dirty="0">
              <a:latin typeface="Comic Sans MS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427984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Stockholm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211960" y="692696"/>
            <a:ext cx="270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Bratislava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139952" y="1268760"/>
            <a:ext cx="241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 </a:t>
            </a:r>
            <a:r>
              <a:rPr lang="cs-CZ" dirty="0" err="1" smtClean="0">
                <a:latin typeface="Comic Sans MS" pitchFamily="66" charset="0"/>
              </a:rPr>
              <a:t>Ljubljana</a:t>
            </a:r>
            <a:r>
              <a:rPr lang="cs-CZ" dirty="0" smtClean="0">
                <a:latin typeface="Comic Sans MS" pitchFamily="66" charset="0"/>
              </a:rPr>
              <a:t> 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1772816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Madrid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83968" y="2276872"/>
            <a:ext cx="20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</a:t>
            </a:r>
            <a:r>
              <a:rPr lang="cs-CZ" dirty="0" err="1" smtClean="0">
                <a:latin typeface="Comic Sans MS" pitchFamily="66" charset="0"/>
              </a:rPr>
              <a:t>Prag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11960" y="2852936"/>
            <a:ext cx="191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</a:t>
            </a:r>
            <a:r>
              <a:rPr lang="cs-CZ" dirty="0" err="1" smtClean="0">
                <a:latin typeface="Comic Sans MS" pitchFamily="66" charset="0"/>
              </a:rPr>
              <a:t>Budapest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499992" y="33569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</a:t>
            </a:r>
            <a:r>
              <a:rPr lang="cs-CZ" dirty="0" err="1" smtClean="0">
                <a:latin typeface="Comic Sans MS" pitchFamily="66" charset="0"/>
              </a:rPr>
              <a:t>Nikosia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283968" y="38610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Tirana 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211960" y="4293096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Andorra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44008" y="4869160"/>
            <a:ext cx="277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Sarajevo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355976" y="5373216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</a:t>
            </a:r>
            <a:r>
              <a:rPr lang="cs-CZ" dirty="0" err="1" smtClean="0">
                <a:latin typeface="Comic Sans MS" pitchFamily="66" charset="0"/>
              </a:rPr>
              <a:t>Reykjavik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211960" y="5805264"/>
            <a:ext cx="270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Zagreb 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139952" y="6165304"/>
            <a:ext cx="320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 Vaduz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34.Mazedonien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35.Moldavien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36.Monaco 		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37.Montenegro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38.Norwegen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39.Russland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40.San Marino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41.Serbien 	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42.Schweiz 	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43.Türkei 		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44.Ukraine 		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45.Vatikan 		 	</a:t>
            </a:r>
          </a:p>
          <a:p>
            <a:pPr>
              <a:buNone/>
            </a:pPr>
            <a:r>
              <a:rPr lang="cs-CZ" sz="2800" dirty="0" smtClean="0">
                <a:latin typeface="Comic Sans MS" pitchFamily="66" charset="0"/>
              </a:rPr>
              <a:t>46.Weissrussland 		 </a:t>
            </a:r>
            <a:br>
              <a:rPr lang="cs-CZ" sz="2800" dirty="0" smtClean="0">
                <a:latin typeface="Comic Sans MS" pitchFamily="66" charset="0"/>
              </a:rPr>
            </a:b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16016" y="260648"/>
            <a:ext cx="137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Skopje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08304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764704"/>
            <a:ext cx="2956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Chisinau</a:t>
            </a:r>
            <a:r>
              <a:rPr lang="cs-CZ" dirty="0" smtClean="0">
                <a:latin typeface="Comic Sans MS" pitchFamily="66" charset="0"/>
              </a:rPr>
              <a:t> (</a:t>
            </a:r>
            <a:r>
              <a:rPr lang="cs-CZ" dirty="0" err="1" smtClean="0">
                <a:latin typeface="Comic Sans MS" pitchFamily="66" charset="0"/>
              </a:rPr>
              <a:t>Kischinau</a:t>
            </a:r>
            <a:r>
              <a:rPr lang="cs-CZ" dirty="0" smtClean="0">
                <a:latin typeface="Comic Sans MS" pitchFamily="66" charset="0"/>
              </a:rPr>
              <a:t>)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16016" y="1268760"/>
            <a:ext cx="2092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Monaco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1772816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Comic Sans MS" pitchFamily="66" charset="0"/>
              </a:rPr>
              <a:t>Podgorica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44008" y="2276872"/>
            <a:ext cx="1768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Oslo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708920"/>
            <a:ext cx="2272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</a:t>
            </a:r>
            <a:r>
              <a:rPr lang="cs-CZ" dirty="0" err="1" smtClean="0">
                <a:latin typeface="Comic Sans MS" pitchFamily="66" charset="0"/>
              </a:rPr>
              <a:t>Moskau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572000" y="3284984"/>
            <a:ext cx="220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San Marino 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499992" y="3789040"/>
            <a:ext cx="205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</a:t>
            </a:r>
            <a:r>
              <a:rPr lang="cs-CZ" dirty="0" err="1" smtClean="0">
                <a:latin typeface="Comic Sans MS" pitchFamily="66" charset="0"/>
              </a:rPr>
              <a:t>Belgrad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716016" y="4077072"/>
            <a:ext cx="1984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	          Bern 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283968" y="4797152"/>
            <a:ext cx="184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Ankara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355976" y="5229200"/>
            <a:ext cx="166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</a:t>
            </a:r>
            <a:r>
              <a:rPr lang="cs-CZ" dirty="0" err="1" smtClean="0">
                <a:latin typeface="Comic Sans MS" pitchFamily="66" charset="0"/>
              </a:rPr>
              <a:t>Kiew</a:t>
            </a:r>
            <a:r>
              <a:rPr lang="cs-CZ" dirty="0" smtClean="0">
                <a:latin typeface="Comic Sans MS" pitchFamily="66" charset="0"/>
              </a:rPr>
              <a:t> 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139952" y="5805264"/>
            <a:ext cx="2128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 </a:t>
            </a:r>
            <a:r>
              <a:rPr lang="cs-CZ" dirty="0" err="1" smtClean="0">
                <a:latin typeface="Comic Sans MS" pitchFamily="66" charset="0"/>
              </a:rPr>
              <a:t>Vatikan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211960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       Minsk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latin typeface="Comic Sans MS" pitchFamily="66" charset="0"/>
              </a:rPr>
              <a:t>Präpositionen</a:t>
            </a:r>
            <a:r>
              <a:rPr lang="cs-CZ" sz="3200" dirty="0" smtClean="0">
                <a:latin typeface="Comic Sans MS" pitchFamily="66" charset="0"/>
              </a:rPr>
              <a:t> „in“, „nach“ „</a:t>
            </a:r>
            <a:r>
              <a:rPr lang="cs-CZ" sz="3200" dirty="0" err="1" smtClean="0">
                <a:latin typeface="Comic Sans MS" pitchFamily="66" charset="0"/>
              </a:rPr>
              <a:t>aus</a:t>
            </a:r>
            <a:r>
              <a:rPr lang="cs-CZ" sz="3200" dirty="0" smtClean="0">
                <a:latin typeface="Comic Sans MS" pitchFamily="66" charset="0"/>
              </a:rPr>
              <a:t>“</a:t>
            </a:r>
            <a:endParaRPr lang="cs-CZ" sz="3200" dirty="0">
              <a:latin typeface="Comic Sans MS" pitchFamily="66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6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Woher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Wohin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?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Deutschland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Österreich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Tschechien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Tschechien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Tschechien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Tschechien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Italien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Italien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Italien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Italien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Polen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Polen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Polen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Polen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Frankreich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Frankreich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Frankreich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Frankreich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39071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Schweden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Schweden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Schweden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Comic Sans MS" pitchFamily="66" charset="0"/>
                        </a:rPr>
                        <a:t>nach </a:t>
                      </a:r>
                      <a:r>
                        <a:rPr lang="cs-CZ" dirty="0" err="1" smtClean="0">
                          <a:latin typeface="Comic Sans MS" pitchFamily="66" charset="0"/>
                        </a:rPr>
                        <a:t>Schweden</a:t>
                      </a:r>
                      <a:endParaRPr lang="cs-CZ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>
                <a:latin typeface="Comic Sans MS" pitchFamily="66" charset="0"/>
              </a:rPr>
              <a:t>Ausnahmen</a:t>
            </a:r>
            <a:r>
              <a:rPr lang="cs-CZ" sz="3200" b="1" dirty="0" smtClean="0">
                <a:latin typeface="Comic Sans MS" pitchFamily="66" charset="0"/>
              </a:rPr>
              <a:t> – </a:t>
            </a:r>
            <a:r>
              <a:rPr lang="cs-CZ" sz="3200" b="1" dirty="0" err="1" smtClean="0">
                <a:latin typeface="Comic Sans MS" pitchFamily="66" charset="0"/>
              </a:rPr>
              <a:t>manche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Länder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haben</a:t>
            </a:r>
            <a:r>
              <a:rPr lang="cs-CZ" sz="3200" b="1" dirty="0" smtClean="0">
                <a:latin typeface="Comic Sans MS" pitchFamily="66" charset="0"/>
              </a:rPr>
              <a:t> </a:t>
            </a:r>
            <a:r>
              <a:rPr lang="cs-CZ" sz="3200" b="1" dirty="0" err="1" smtClean="0">
                <a:latin typeface="Comic Sans MS" pitchFamily="66" charset="0"/>
              </a:rPr>
              <a:t>Artikel</a:t>
            </a:r>
            <a:r>
              <a:rPr lang="cs-CZ" sz="3200" b="1" dirty="0" smtClean="0">
                <a:latin typeface="Comic Sans MS" pitchFamily="66" charset="0"/>
              </a:rPr>
              <a:t> „</a:t>
            </a:r>
            <a:r>
              <a:rPr lang="cs-CZ" sz="3200" b="1" dirty="0" err="1" smtClean="0">
                <a:latin typeface="Comic Sans MS" pitchFamily="66" charset="0"/>
              </a:rPr>
              <a:t>die</a:t>
            </a:r>
            <a:r>
              <a:rPr lang="cs-CZ" sz="3200" b="1" dirty="0" smtClean="0">
                <a:latin typeface="Comic Sans MS" pitchFamily="66" charset="0"/>
              </a:rPr>
              <a:t>“</a:t>
            </a:r>
            <a:endParaRPr lang="cs-CZ" sz="3200" b="1" dirty="0">
              <a:latin typeface="Comic Sans MS" pitchFamily="66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8568952" cy="385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720080"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Land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Woher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?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Wo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?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Wohin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?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Die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Schweiz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Schweiz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Schweiz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Schweiz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Die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Slowakei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Slowakei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Slowakei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Slowakei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Die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Ukraine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Ukraine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der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Ukraine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Ukraine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Die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Niederlande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Comic Sans MS" pitchFamily="66" charset="0"/>
                        </a:rPr>
                        <a:t>aus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den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Niederlanden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den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Niederlanden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Comic Sans MS" pitchFamily="66" charset="0"/>
                        </a:rPr>
                        <a:t>in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die</a:t>
                      </a:r>
                      <a:r>
                        <a:rPr lang="cs-CZ" sz="20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000" dirty="0" err="1" smtClean="0">
                          <a:latin typeface="Comic Sans MS" pitchFamily="66" charset="0"/>
                        </a:rPr>
                        <a:t>Niederlande</a:t>
                      </a:r>
                      <a:endParaRPr lang="cs-CZ" sz="2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Comic Sans MS" pitchFamily="66" charset="0"/>
              </a:rPr>
              <a:t>Verb „</a:t>
            </a:r>
            <a:r>
              <a:rPr lang="cs-CZ" sz="3200" b="1" dirty="0" err="1" smtClean="0">
                <a:latin typeface="Comic Sans MS" pitchFamily="66" charset="0"/>
              </a:rPr>
              <a:t>sein</a:t>
            </a:r>
            <a:r>
              <a:rPr lang="cs-CZ" sz="3200" b="1" dirty="0" smtClean="0">
                <a:latin typeface="Comic Sans MS" pitchFamily="66" charset="0"/>
              </a:rPr>
              <a:t>“ - </a:t>
            </a:r>
            <a:r>
              <a:rPr lang="cs-CZ" sz="3200" b="1" dirty="0" err="1" smtClean="0">
                <a:latin typeface="Comic Sans MS" pitchFamily="66" charset="0"/>
              </a:rPr>
              <a:t>Präteritum</a:t>
            </a:r>
            <a:endParaRPr lang="cs-CZ" sz="3200" b="1" dirty="0">
              <a:latin typeface="Comic Sans MS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err="1" smtClean="0">
                <a:latin typeface="Comic Sans MS" pitchFamily="66" charset="0"/>
              </a:rPr>
              <a:t>Wo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warst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du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schon</a:t>
            </a:r>
            <a:r>
              <a:rPr lang="cs-CZ" sz="2400" dirty="0" smtClean="0">
                <a:latin typeface="Comic Sans MS" pitchFamily="66" charset="0"/>
              </a:rPr>
              <a:t>? 	</a:t>
            </a:r>
            <a:r>
              <a:rPr lang="cs-CZ" sz="2400" dirty="0" err="1" smtClean="0">
                <a:latin typeface="Comic Sans MS" pitchFamily="66" charset="0"/>
              </a:rPr>
              <a:t>Ich</a:t>
            </a:r>
            <a:r>
              <a:rPr lang="cs-CZ" sz="2400" dirty="0" smtClean="0">
                <a:latin typeface="Comic Sans MS" pitchFamily="66" charset="0"/>
              </a:rPr>
              <a:t> </a:t>
            </a:r>
            <a:r>
              <a:rPr lang="cs-CZ" sz="2400" dirty="0" err="1" smtClean="0">
                <a:latin typeface="Comic Sans MS" pitchFamily="66" charset="0"/>
              </a:rPr>
              <a:t>war</a:t>
            </a:r>
            <a:r>
              <a:rPr lang="cs-CZ" sz="2400" dirty="0" smtClean="0">
                <a:latin typeface="Comic Sans MS" pitchFamily="66" charset="0"/>
              </a:rPr>
              <a:t> in </a:t>
            </a:r>
            <a:r>
              <a:rPr lang="cs-CZ" sz="2400" dirty="0" err="1" smtClean="0">
                <a:latin typeface="Comic Sans MS" pitchFamily="66" charset="0"/>
              </a:rPr>
              <a:t>Deutschland</a:t>
            </a:r>
            <a:r>
              <a:rPr lang="cs-CZ" sz="2400" dirty="0" smtClean="0">
                <a:latin typeface="Comic Sans MS" pitchFamily="66" charset="0"/>
              </a:rPr>
              <a:t>, 				 	in Polen, in der </a:t>
            </a:r>
            <a:r>
              <a:rPr lang="cs-CZ" sz="2400" dirty="0" err="1" smtClean="0">
                <a:latin typeface="Comic Sans MS" pitchFamily="66" charset="0"/>
              </a:rPr>
              <a:t>Schweiz</a:t>
            </a:r>
            <a:r>
              <a:rPr lang="cs-CZ" sz="2400" dirty="0" smtClean="0">
                <a:latin typeface="Comic Sans MS" pitchFamily="66" charset="0"/>
              </a:rPr>
              <a:t>, 					in </a:t>
            </a:r>
            <a:r>
              <a:rPr lang="cs-CZ" sz="2400" dirty="0" err="1" smtClean="0">
                <a:latin typeface="Comic Sans MS" pitchFamily="66" charset="0"/>
              </a:rPr>
              <a:t>Griechenland</a:t>
            </a:r>
            <a:r>
              <a:rPr lang="cs-CZ" sz="2400" dirty="0" smtClean="0">
                <a:latin typeface="Comic Sans MS" pitchFamily="66" charset="0"/>
              </a:rPr>
              <a:t>, in </a:t>
            </a:r>
            <a:r>
              <a:rPr lang="cs-CZ" sz="2400" dirty="0" err="1" smtClean="0">
                <a:latin typeface="Comic Sans MS" pitchFamily="66" charset="0"/>
              </a:rPr>
              <a:t>Kroatien</a:t>
            </a:r>
            <a:r>
              <a:rPr lang="cs-CZ" sz="2400" dirty="0" smtClean="0">
                <a:latin typeface="Comic Sans MS" pitchFamily="66" charset="0"/>
              </a:rPr>
              <a:t>,… . </a:t>
            </a:r>
            <a:endParaRPr lang="cs-CZ" sz="2400" dirty="0">
              <a:latin typeface="Comic Sans MS" pitchFamily="66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11560" y="3068960"/>
          <a:ext cx="7920880" cy="26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333"/>
                <a:gridCol w="4195547"/>
              </a:tblGrid>
              <a:tr h="658872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sein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–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Sg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.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Pl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.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ich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wir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waren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du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warst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ihr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wart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er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>
                          <a:latin typeface="Comic Sans MS" pitchFamily="66" charset="0"/>
                        </a:rPr>
                        <a:t>sie</a:t>
                      </a:r>
                      <a:r>
                        <a:rPr lang="cs-CZ" sz="2800" dirty="0" smtClean="0">
                          <a:latin typeface="Comic Sans MS" pitchFamily="66" charset="0"/>
                        </a:rPr>
                        <a:t> </a:t>
                      </a:r>
                      <a:r>
                        <a:rPr lang="cs-CZ" sz="2800" dirty="0" err="1" smtClean="0">
                          <a:latin typeface="Comic Sans MS" pitchFamily="66" charset="0"/>
                        </a:rPr>
                        <a:t>waren</a:t>
                      </a:r>
                      <a:endParaRPr lang="cs-CZ" sz="28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777</Words>
  <Application>Microsoft Office PowerPoint</Application>
  <PresentationFormat>Předvádění na obrazovce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DUM - Digitální Učební Materiál</vt:lpstr>
      <vt:lpstr>Snímek 2</vt:lpstr>
      <vt:lpstr>Ländernamen</vt:lpstr>
      <vt:lpstr>Europäische Länder - Hauptstädte</vt:lpstr>
      <vt:lpstr>Snímek 5</vt:lpstr>
      <vt:lpstr>Snímek 6</vt:lpstr>
      <vt:lpstr>Präpositionen „in“, „nach“ „aus“</vt:lpstr>
      <vt:lpstr>Ausnahmen – manche Länder haben Artikel „die“</vt:lpstr>
      <vt:lpstr>Verb „sein“ - Präteritum</vt:lpstr>
      <vt:lpstr>Ergänze richtige Präpositionen:</vt:lpstr>
      <vt:lpstr>Antworte auf diese Fragen?</vt:lpstr>
      <vt:lpstr>Welche Städte siehst du auf den Fotos? Warst du dort? Welche Stadt/welches Land möchtest du besuchen?</vt:lpstr>
      <vt:lpstr>Kennst du diese Persönlichkeiten? Woher kommen sie? Was ist ihre Muttersprache?</vt:lpstr>
      <vt:lpstr>Citace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Ländernamen</dc:title>
  <dc:creator>Admin</dc:creator>
  <cp:lastModifiedBy>Admin</cp:lastModifiedBy>
  <cp:revision>40</cp:revision>
  <dcterms:created xsi:type="dcterms:W3CDTF">2012-08-22T08:32:04Z</dcterms:created>
  <dcterms:modified xsi:type="dcterms:W3CDTF">2013-02-17T17:42:44Z</dcterms:modified>
</cp:coreProperties>
</file>