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6" r:id="rId7"/>
    <p:sldId id="269" r:id="rId8"/>
    <p:sldId id="267" r:id="rId9"/>
    <p:sldId id="27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5076E-06A8-43B0-958C-EA28E2A4961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57FB8-A84C-4D6F-821F-4199D5B72E9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Ordinalzahlen</a:t>
            </a:r>
            <a:r>
              <a:rPr lang="cs-CZ" dirty="0" smtClean="0"/>
              <a:t>; 							</a:t>
            </a:r>
            <a:r>
              <a:rPr lang="cs-CZ" b="1" dirty="0" smtClean="0"/>
              <a:t>VY_32_INOVACE_E3_18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Řadové číslovky – 1.,3.,4. pád, používání 			správných koncovek v příslušných pádech, 			správné přečtení dat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</a:t>
            </a:r>
            <a:r>
              <a:rPr lang="cs-CZ" dirty="0" smtClean="0"/>
              <a:t>2.A;19.02</a:t>
            </a:r>
            <a:r>
              <a:rPr lang="cs-CZ" dirty="0" smtClean="0"/>
              <a:t>.,2013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omic Sans MS" pitchFamily="66" charset="0"/>
              </a:rPr>
              <a:t>Ordinalzahlen</a:t>
            </a:r>
            <a:r>
              <a:rPr lang="cs-CZ" dirty="0" smtClean="0">
                <a:latin typeface="Comic Sans MS" pitchFamily="66" charset="0"/>
              </a:rPr>
              <a:t> 1 - 100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Comic Sans MS" pitchFamily="66" charset="0"/>
              </a:rPr>
              <a:t>Ordinalzahlen</a:t>
            </a:r>
            <a:r>
              <a:rPr lang="cs-CZ" dirty="0" smtClean="0">
                <a:latin typeface="Comic Sans MS" pitchFamily="66" charset="0"/>
              </a:rPr>
              <a:t> - Nominativ</a:t>
            </a:r>
          </a:p>
          <a:p>
            <a:pPr algn="ctr"/>
            <a:r>
              <a:rPr lang="cs-CZ" dirty="0" err="1" smtClean="0">
                <a:latin typeface="Comic Sans MS" pitchFamily="66" charset="0"/>
              </a:rPr>
              <a:t>Ordinalzahlen</a:t>
            </a:r>
            <a:r>
              <a:rPr lang="cs-CZ" dirty="0" smtClean="0">
                <a:latin typeface="Comic Sans MS" pitchFamily="66" charset="0"/>
              </a:rPr>
              <a:t> - Dativ</a:t>
            </a:r>
          </a:p>
          <a:p>
            <a:pPr algn="ctr"/>
            <a:r>
              <a:rPr lang="cs-CZ" dirty="0" err="1" smtClean="0">
                <a:latin typeface="Comic Sans MS" pitchFamily="66" charset="0"/>
              </a:rPr>
              <a:t>Ordinalzahlen</a:t>
            </a:r>
            <a:r>
              <a:rPr lang="cs-CZ" dirty="0" smtClean="0">
                <a:latin typeface="Comic Sans MS" pitchFamily="66" charset="0"/>
              </a:rPr>
              <a:t> – </a:t>
            </a:r>
            <a:r>
              <a:rPr lang="cs-CZ" dirty="0" err="1" smtClean="0">
                <a:latin typeface="Comic Sans MS" pitchFamily="66" charset="0"/>
              </a:rPr>
              <a:t>Akkusativ</a:t>
            </a:r>
            <a:endParaRPr lang="cs-CZ" dirty="0" smtClean="0">
              <a:latin typeface="Comic Sans MS" pitchFamily="66" charset="0"/>
            </a:endParaRPr>
          </a:p>
          <a:p>
            <a:pPr algn="ctr"/>
            <a:r>
              <a:rPr lang="cs-CZ" dirty="0" err="1" smtClean="0">
                <a:latin typeface="Comic Sans MS" pitchFamily="66" charset="0"/>
              </a:rPr>
              <a:t>Daten</a:t>
            </a:r>
            <a:r>
              <a:rPr lang="cs-CZ" dirty="0" smtClean="0">
                <a:latin typeface="Comic Sans MS" pitchFamily="66" charset="0"/>
              </a:rPr>
              <a:t> – </a:t>
            </a:r>
            <a:r>
              <a:rPr lang="cs-CZ" dirty="0" err="1" smtClean="0">
                <a:latin typeface="Comic Sans MS" pitchFamily="66" charset="0"/>
              </a:rPr>
              <a:t>lesen</a:t>
            </a:r>
            <a:endParaRPr lang="cs-CZ" dirty="0" smtClean="0">
              <a:latin typeface="Comic Sans MS" pitchFamily="66" charset="0"/>
            </a:endParaRPr>
          </a:p>
          <a:p>
            <a:pPr algn="ctr"/>
            <a:r>
              <a:rPr lang="cs-CZ" dirty="0" err="1" smtClean="0">
                <a:latin typeface="Comic Sans MS" pitchFamily="66" charset="0"/>
              </a:rPr>
              <a:t>Fragen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antworten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Ordinalzahlen</a:t>
            </a:r>
            <a:r>
              <a:rPr lang="cs-CZ" sz="4000" dirty="0" smtClean="0">
                <a:latin typeface="Comic Sans MS" pitchFamily="66" charset="0"/>
              </a:rPr>
              <a:t> – Nominativ</a:t>
            </a:r>
            <a:br>
              <a:rPr lang="cs-CZ" sz="4000" dirty="0" smtClean="0">
                <a:latin typeface="Comic Sans MS" pitchFamily="66" charset="0"/>
              </a:rPr>
            </a:br>
            <a:r>
              <a:rPr lang="cs-CZ" sz="2800" dirty="0" smtClean="0">
                <a:latin typeface="Comic Sans MS" pitchFamily="66" charset="0"/>
              </a:rPr>
              <a:t>1-19        –       - </a:t>
            </a:r>
            <a:r>
              <a:rPr lang="cs-CZ" sz="2800" dirty="0" err="1" smtClean="0">
                <a:latin typeface="Comic Sans MS" pitchFamily="66" charset="0"/>
              </a:rPr>
              <a:t>te</a:t>
            </a:r>
            <a:r>
              <a:rPr lang="cs-CZ" sz="2800" dirty="0" smtClean="0">
                <a:latin typeface="Comic Sans MS" pitchFamily="66" charset="0"/>
              </a:rPr>
              <a:t/>
            </a:r>
            <a:br>
              <a:rPr lang="cs-CZ" sz="2800" dirty="0" smtClean="0">
                <a:latin typeface="Comic Sans MS" pitchFamily="66" charset="0"/>
              </a:rPr>
            </a:br>
            <a:r>
              <a:rPr lang="cs-CZ" sz="2800" dirty="0" smtClean="0">
                <a:latin typeface="Comic Sans MS" pitchFamily="66" charset="0"/>
              </a:rPr>
              <a:t>20-…               -</a:t>
            </a:r>
            <a:r>
              <a:rPr lang="cs-CZ" sz="2800" dirty="0" err="1" smtClean="0">
                <a:latin typeface="Comic Sans MS" pitchFamily="66" charset="0"/>
              </a:rPr>
              <a:t>ste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1. der </a:t>
            </a:r>
            <a:r>
              <a:rPr lang="cs-CZ" sz="2400" b="1" dirty="0" err="1" smtClean="0">
                <a:latin typeface="Comic Sans MS" pitchFamily="66" charset="0"/>
              </a:rPr>
              <a:t>erste</a:t>
            </a:r>
            <a:r>
              <a:rPr lang="cs-CZ" sz="2400" dirty="0" smtClean="0">
                <a:latin typeface="Comic Sans MS" pitchFamily="66" charset="0"/>
              </a:rPr>
              <a:t>	11. der </a:t>
            </a:r>
            <a:r>
              <a:rPr lang="cs-CZ" sz="2400" dirty="0" err="1" smtClean="0">
                <a:latin typeface="Comic Sans MS" pitchFamily="66" charset="0"/>
              </a:rPr>
              <a:t>elfte</a:t>
            </a:r>
            <a:r>
              <a:rPr lang="cs-CZ" sz="2400" dirty="0" smtClean="0">
                <a:latin typeface="Comic Sans MS" pitchFamily="66" charset="0"/>
              </a:rPr>
              <a:t>		 30. der </a:t>
            </a:r>
            <a:r>
              <a:rPr lang="cs-CZ" sz="2400" dirty="0" err="1" smtClean="0">
                <a:latin typeface="Comic Sans MS" pitchFamily="66" charset="0"/>
              </a:rPr>
              <a:t>drei</a:t>
            </a:r>
            <a:r>
              <a:rPr lang="el-GR" sz="2400" dirty="0" smtClean="0">
                <a:latin typeface="Comic Sans MS" pitchFamily="66" charset="0"/>
              </a:rPr>
              <a:t>β</a:t>
            </a:r>
            <a:r>
              <a:rPr lang="cs-CZ" sz="2400" dirty="0" err="1" smtClean="0">
                <a:latin typeface="Comic Sans MS" pitchFamily="66" charset="0"/>
              </a:rPr>
              <a:t>igste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2. der </a:t>
            </a:r>
            <a:r>
              <a:rPr lang="cs-CZ" sz="2400" dirty="0" err="1" smtClean="0">
                <a:latin typeface="Comic Sans MS" pitchFamily="66" charset="0"/>
              </a:rPr>
              <a:t>zweite</a:t>
            </a:r>
            <a:r>
              <a:rPr lang="cs-CZ" sz="2400" dirty="0" smtClean="0">
                <a:latin typeface="Comic Sans MS" pitchFamily="66" charset="0"/>
              </a:rPr>
              <a:t>	12. der </a:t>
            </a:r>
            <a:r>
              <a:rPr lang="cs-CZ" sz="2400" dirty="0" err="1" smtClean="0">
                <a:latin typeface="Comic Sans MS" pitchFamily="66" charset="0"/>
              </a:rPr>
              <a:t>zwölfte</a:t>
            </a:r>
            <a:r>
              <a:rPr lang="cs-CZ" sz="2400" dirty="0" smtClean="0">
                <a:latin typeface="Comic Sans MS" pitchFamily="66" charset="0"/>
              </a:rPr>
              <a:t>	 40. der </a:t>
            </a:r>
            <a:r>
              <a:rPr lang="cs-CZ" sz="2400" dirty="0" err="1" smtClean="0">
                <a:latin typeface="Comic Sans MS" pitchFamily="66" charset="0"/>
              </a:rPr>
              <a:t>vierzigste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3. der </a:t>
            </a:r>
            <a:r>
              <a:rPr lang="cs-CZ" sz="2400" b="1" dirty="0" err="1" smtClean="0">
                <a:latin typeface="Comic Sans MS" pitchFamily="66" charset="0"/>
              </a:rPr>
              <a:t>dritte</a:t>
            </a:r>
            <a:r>
              <a:rPr lang="cs-CZ" sz="2400" dirty="0" smtClean="0">
                <a:latin typeface="Comic Sans MS" pitchFamily="66" charset="0"/>
              </a:rPr>
              <a:t>	13. der </a:t>
            </a:r>
            <a:r>
              <a:rPr lang="cs-CZ" sz="2400" dirty="0" err="1" smtClean="0">
                <a:latin typeface="Comic Sans MS" pitchFamily="66" charset="0"/>
              </a:rPr>
              <a:t>dreizehnte</a:t>
            </a:r>
            <a:r>
              <a:rPr lang="cs-CZ" sz="2400" dirty="0" smtClean="0">
                <a:latin typeface="Comic Sans MS" pitchFamily="66" charset="0"/>
              </a:rPr>
              <a:t>	 60.der </a:t>
            </a:r>
            <a:r>
              <a:rPr lang="cs-CZ" sz="2400" dirty="0" err="1" smtClean="0">
                <a:latin typeface="Comic Sans MS" pitchFamily="66" charset="0"/>
              </a:rPr>
              <a:t>sechzigste</a:t>
            </a:r>
            <a:r>
              <a:rPr lang="cs-CZ" sz="2400" dirty="0" smtClean="0">
                <a:latin typeface="Comic Sans MS" pitchFamily="66" charset="0"/>
              </a:rPr>
              <a:t>	</a:t>
            </a:r>
          </a:p>
          <a:p>
            <a:r>
              <a:rPr lang="cs-CZ" sz="2400" dirty="0" smtClean="0">
                <a:latin typeface="Comic Sans MS" pitchFamily="66" charset="0"/>
              </a:rPr>
              <a:t>4. der </a:t>
            </a:r>
            <a:r>
              <a:rPr lang="cs-CZ" sz="2400" dirty="0" err="1" smtClean="0">
                <a:latin typeface="Comic Sans MS" pitchFamily="66" charset="0"/>
              </a:rPr>
              <a:t>vierte</a:t>
            </a:r>
            <a:r>
              <a:rPr lang="cs-CZ" sz="2400" dirty="0" smtClean="0">
                <a:latin typeface="Comic Sans MS" pitchFamily="66" charset="0"/>
              </a:rPr>
              <a:t>	14. der </a:t>
            </a:r>
            <a:r>
              <a:rPr lang="cs-CZ" sz="2400" dirty="0" err="1" smtClean="0">
                <a:latin typeface="Comic Sans MS" pitchFamily="66" charset="0"/>
              </a:rPr>
              <a:t>vierzehnte</a:t>
            </a:r>
            <a:r>
              <a:rPr lang="cs-CZ" sz="2400" dirty="0" smtClean="0">
                <a:latin typeface="Comic Sans MS" pitchFamily="66" charset="0"/>
              </a:rPr>
              <a:t>	 70. der </a:t>
            </a:r>
            <a:r>
              <a:rPr lang="cs-CZ" sz="2400" dirty="0" err="1" smtClean="0">
                <a:latin typeface="Comic Sans MS" pitchFamily="66" charset="0"/>
              </a:rPr>
              <a:t>siebzigste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5. der </a:t>
            </a:r>
            <a:r>
              <a:rPr lang="cs-CZ" sz="2400" dirty="0" err="1" smtClean="0">
                <a:latin typeface="Comic Sans MS" pitchFamily="66" charset="0"/>
              </a:rPr>
              <a:t>fünfte</a:t>
            </a:r>
            <a:r>
              <a:rPr lang="cs-CZ" sz="2400" dirty="0" smtClean="0">
                <a:latin typeface="Comic Sans MS" pitchFamily="66" charset="0"/>
              </a:rPr>
              <a:t>	15. der </a:t>
            </a:r>
            <a:r>
              <a:rPr lang="cs-CZ" sz="2400" dirty="0" err="1" smtClean="0">
                <a:latin typeface="Comic Sans MS" pitchFamily="66" charset="0"/>
              </a:rPr>
              <a:t>fünfzehnte</a:t>
            </a:r>
            <a:r>
              <a:rPr lang="cs-CZ" sz="2400" dirty="0" smtClean="0">
                <a:latin typeface="Comic Sans MS" pitchFamily="66" charset="0"/>
              </a:rPr>
              <a:t>	 100. der </a:t>
            </a:r>
            <a:r>
              <a:rPr lang="cs-CZ" sz="2400" dirty="0" err="1" smtClean="0">
                <a:latin typeface="Comic Sans MS" pitchFamily="66" charset="0"/>
              </a:rPr>
              <a:t>hunderste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6. der </a:t>
            </a:r>
            <a:r>
              <a:rPr lang="cs-CZ" sz="2400" dirty="0" err="1" smtClean="0">
                <a:latin typeface="Comic Sans MS" pitchFamily="66" charset="0"/>
              </a:rPr>
              <a:t>sechste</a:t>
            </a:r>
            <a:r>
              <a:rPr lang="cs-CZ" sz="2400" dirty="0" smtClean="0">
                <a:latin typeface="Comic Sans MS" pitchFamily="66" charset="0"/>
              </a:rPr>
              <a:t>	16. der </a:t>
            </a:r>
            <a:r>
              <a:rPr lang="cs-CZ" sz="2400" dirty="0" err="1" smtClean="0">
                <a:latin typeface="Comic Sans MS" pitchFamily="66" charset="0"/>
              </a:rPr>
              <a:t>sechzehnte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7. der </a:t>
            </a:r>
            <a:r>
              <a:rPr lang="cs-CZ" sz="2400" b="1" dirty="0" err="1" smtClean="0">
                <a:latin typeface="Comic Sans MS" pitchFamily="66" charset="0"/>
              </a:rPr>
              <a:t>siebte</a:t>
            </a:r>
            <a:r>
              <a:rPr lang="cs-CZ" sz="2400" dirty="0" smtClean="0">
                <a:latin typeface="Comic Sans MS" pitchFamily="66" charset="0"/>
              </a:rPr>
              <a:t>	17. der </a:t>
            </a:r>
            <a:r>
              <a:rPr lang="cs-CZ" sz="2400" dirty="0" err="1" smtClean="0">
                <a:latin typeface="Comic Sans MS" pitchFamily="66" charset="0"/>
              </a:rPr>
              <a:t>siebzehnte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8. der </a:t>
            </a:r>
            <a:r>
              <a:rPr lang="cs-CZ" sz="2400" dirty="0" err="1" smtClean="0">
                <a:latin typeface="Comic Sans MS" pitchFamily="66" charset="0"/>
              </a:rPr>
              <a:t>achte</a:t>
            </a:r>
            <a:r>
              <a:rPr lang="cs-CZ" sz="2400" dirty="0" smtClean="0">
                <a:latin typeface="Comic Sans MS" pitchFamily="66" charset="0"/>
              </a:rPr>
              <a:t>	18. der </a:t>
            </a:r>
            <a:r>
              <a:rPr lang="cs-CZ" sz="2400" dirty="0" err="1" smtClean="0">
                <a:latin typeface="Comic Sans MS" pitchFamily="66" charset="0"/>
              </a:rPr>
              <a:t>achtzehnte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9. der </a:t>
            </a:r>
            <a:r>
              <a:rPr lang="cs-CZ" sz="2400" dirty="0" err="1" smtClean="0">
                <a:latin typeface="Comic Sans MS" pitchFamily="66" charset="0"/>
              </a:rPr>
              <a:t>neunte</a:t>
            </a:r>
            <a:r>
              <a:rPr lang="cs-CZ" sz="2400" dirty="0" smtClean="0">
                <a:latin typeface="Comic Sans MS" pitchFamily="66" charset="0"/>
              </a:rPr>
              <a:t>	19. der </a:t>
            </a:r>
            <a:r>
              <a:rPr lang="cs-CZ" sz="2400" dirty="0" err="1" smtClean="0">
                <a:latin typeface="Comic Sans MS" pitchFamily="66" charset="0"/>
              </a:rPr>
              <a:t>neunzehnte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10 der </a:t>
            </a:r>
            <a:r>
              <a:rPr lang="cs-CZ" sz="2400" dirty="0" err="1" smtClean="0">
                <a:latin typeface="Comic Sans MS" pitchFamily="66" charset="0"/>
              </a:rPr>
              <a:t>zehnte</a:t>
            </a:r>
            <a:r>
              <a:rPr lang="cs-CZ" sz="2400" dirty="0" smtClean="0">
                <a:latin typeface="Comic Sans MS" pitchFamily="66" charset="0"/>
              </a:rPr>
              <a:t>	20.der </a:t>
            </a:r>
            <a:r>
              <a:rPr lang="cs-CZ" sz="2400" dirty="0" err="1" smtClean="0">
                <a:latin typeface="Comic Sans MS" pitchFamily="66" charset="0"/>
              </a:rPr>
              <a:t>zwanzigste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211960" y="692696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211960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Ordinalzahlen</a:t>
            </a:r>
            <a:r>
              <a:rPr lang="cs-CZ" sz="4000" dirty="0" smtClean="0">
                <a:latin typeface="Comic Sans MS" pitchFamily="66" charset="0"/>
              </a:rPr>
              <a:t> – Dativ</a:t>
            </a:r>
            <a:br>
              <a:rPr lang="cs-CZ" sz="4000" dirty="0" smtClean="0">
                <a:latin typeface="Comic Sans MS" pitchFamily="66" charset="0"/>
              </a:rPr>
            </a:br>
            <a:r>
              <a:rPr lang="cs-CZ" sz="2800" dirty="0" smtClean="0">
                <a:latin typeface="Comic Sans MS" pitchFamily="66" charset="0"/>
              </a:rPr>
              <a:t>1-19                      	 	</a:t>
            </a:r>
            <a:r>
              <a:rPr lang="cs-CZ" sz="2800" dirty="0" err="1" smtClean="0">
                <a:latin typeface="Comic Sans MS" pitchFamily="66" charset="0"/>
              </a:rPr>
              <a:t>am</a:t>
            </a:r>
            <a:r>
              <a:rPr lang="cs-CZ" sz="2800" dirty="0" smtClean="0">
                <a:latin typeface="Comic Sans MS" pitchFamily="66" charset="0"/>
              </a:rPr>
              <a:t> - ten</a:t>
            </a:r>
            <a:br>
              <a:rPr lang="cs-CZ" sz="2800" dirty="0" smtClean="0">
                <a:latin typeface="Comic Sans MS" pitchFamily="66" charset="0"/>
              </a:rPr>
            </a:br>
            <a:r>
              <a:rPr lang="cs-CZ" sz="2800" dirty="0" smtClean="0">
                <a:latin typeface="Comic Sans MS" pitchFamily="66" charset="0"/>
              </a:rPr>
              <a:t>   20 -…                       	 </a:t>
            </a:r>
            <a:r>
              <a:rPr lang="cs-CZ" sz="2800" dirty="0" err="1" smtClean="0">
                <a:latin typeface="Comic Sans MS" pitchFamily="66" charset="0"/>
              </a:rPr>
              <a:t>am</a:t>
            </a:r>
            <a:r>
              <a:rPr lang="cs-CZ" sz="2800" dirty="0" smtClean="0">
                <a:latin typeface="Comic Sans MS" pitchFamily="66" charset="0"/>
              </a:rPr>
              <a:t> -sten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 </a:t>
            </a:r>
            <a:r>
              <a:rPr lang="cs-CZ" sz="2400" b="1" dirty="0" err="1" smtClean="0">
                <a:latin typeface="Comic Sans MS" pitchFamily="66" charset="0"/>
              </a:rPr>
              <a:t>ersten</a:t>
            </a:r>
            <a:r>
              <a:rPr lang="cs-CZ" sz="2400" dirty="0" smtClean="0">
                <a:latin typeface="Comic Sans MS" pitchFamily="66" charset="0"/>
              </a:rPr>
              <a:t>	11.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elften</a:t>
            </a:r>
            <a:r>
              <a:rPr lang="cs-CZ" sz="2400" dirty="0" smtClean="0">
                <a:latin typeface="Comic Sans MS" pitchFamily="66" charset="0"/>
              </a:rPr>
              <a:t>		 30.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drei</a:t>
            </a:r>
            <a:r>
              <a:rPr lang="el-GR" sz="2400" dirty="0" smtClean="0">
                <a:latin typeface="Comic Sans MS" pitchFamily="66" charset="0"/>
              </a:rPr>
              <a:t>β</a:t>
            </a:r>
            <a:r>
              <a:rPr lang="cs-CZ" sz="2400" dirty="0" err="1" smtClean="0">
                <a:latin typeface="Comic Sans MS" pitchFamily="66" charset="0"/>
              </a:rPr>
              <a:t>igsten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2.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zweiten</a:t>
            </a:r>
            <a:r>
              <a:rPr lang="cs-CZ" sz="2400" dirty="0" smtClean="0">
                <a:latin typeface="Comic Sans MS" pitchFamily="66" charset="0"/>
              </a:rPr>
              <a:t>	12.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zwölften</a:t>
            </a:r>
            <a:r>
              <a:rPr lang="cs-CZ" sz="2400" dirty="0" smtClean="0">
                <a:latin typeface="Comic Sans MS" pitchFamily="66" charset="0"/>
              </a:rPr>
              <a:t>	 40.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vierzigsten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3.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 </a:t>
            </a:r>
            <a:r>
              <a:rPr lang="cs-CZ" sz="2400" b="1" dirty="0" err="1" smtClean="0">
                <a:latin typeface="Comic Sans MS" pitchFamily="66" charset="0"/>
              </a:rPr>
              <a:t>dritten</a:t>
            </a:r>
            <a:r>
              <a:rPr lang="cs-CZ" sz="2400" dirty="0" smtClean="0">
                <a:latin typeface="Comic Sans MS" pitchFamily="66" charset="0"/>
              </a:rPr>
              <a:t>	13.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dreizehnten</a:t>
            </a:r>
            <a:r>
              <a:rPr lang="cs-CZ" sz="2400" dirty="0" smtClean="0">
                <a:latin typeface="Comic Sans MS" pitchFamily="66" charset="0"/>
              </a:rPr>
              <a:t>	 60.am </a:t>
            </a:r>
            <a:r>
              <a:rPr lang="cs-CZ" sz="2400" dirty="0" err="1" smtClean="0">
                <a:latin typeface="Comic Sans MS" pitchFamily="66" charset="0"/>
              </a:rPr>
              <a:t>sechzigsten</a:t>
            </a:r>
            <a:r>
              <a:rPr lang="cs-CZ" sz="2400" dirty="0" smtClean="0">
                <a:latin typeface="Comic Sans MS" pitchFamily="66" charset="0"/>
              </a:rPr>
              <a:t>	</a:t>
            </a:r>
          </a:p>
          <a:p>
            <a:r>
              <a:rPr lang="cs-CZ" sz="2400" dirty="0" smtClean="0">
                <a:latin typeface="Comic Sans MS" pitchFamily="66" charset="0"/>
              </a:rPr>
              <a:t>4.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 </a:t>
            </a:r>
            <a:r>
              <a:rPr lang="cs-CZ" sz="2400" dirty="0" err="1" smtClean="0">
                <a:latin typeface="Comic Sans MS" pitchFamily="66" charset="0"/>
              </a:rPr>
              <a:t>vierten</a:t>
            </a:r>
            <a:r>
              <a:rPr lang="cs-CZ" sz="2400" dirty="0" smtClean="0">
                <a:latin typeface="Comic Sans MS" pitchFamily="66" charset="0"/>
              </a:rPr>
              <a:t>	14.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vierzehnten</a:t>
            </a:r>
            <a:r>
              <a:rPr lang="cs-CZ" sz="2400" dirty="0" smtClean="0">
                <a:latin typeface="Comic Sans MS" pitchFamily="66" charset="0"/>
              </a:rPr>
              <a:t>	 70.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siebzigsten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5.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 </a:t>
            </a:r>
            <a:r>
              <a:rPr lang="cs-CZ" sz="2400" dirty="0" err="1" smtClean="0">
                <a:latin typeface="Comic Sans MS" pitchFamily="66" charset="0"/>
              </a:rPr>
              <a:t>fünften</a:t>
            </a:r>
            <a:r>
              <a:rPr lang="cs-CZ" sz="2400" dirty="0" smtClean="0">
                <a:latin typeface="Comic Sans MS" pitchFamily="66" charset="0"/>
              </a:rPr>
              <a:t>	15.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fünfzehnten</a:t>
            </a:r>
            <a:r>
              <a:rPr lang="cs-CZ" sz="2400" dirty="0" smtClean="0">
                <a:latin typeface="Comic Sans MS" pitchFamily="66" charset="0"/>
              </a:rPr>
              <a:t>	 100.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hundersten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6.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sechsten</a:t>
            </a:r>
            <a:r>
              <a:rPr lang="cs-CZ" sz="2400" dirty="0" smtClean="0">
                <a:latin typeface="Comic Sans MS" pitchFamily="66" charset="0"/>
              </a:rPr>
              <a:t>	16.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sechzehnten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7.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siebten</a:t>
            </a:r>
            <a:r>
              <a:rPr lang="cs-CZ" sz="2400" dirty="0" smtClean="0">
                <a:latin typeface="Comic Sans MS" pitchFamily="66" charset="0"/>
              </a:rPr>
              <a:t>	17.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siebzehnten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8.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achten</a:t>
            </a:r>
            <a:r>
              <a:rPr lang="cs-CZ" sz="2400" dirty="0" smtClean="0">
                <a:latin typeface="Comic Sans MS" pitchFamily="66" charset="0"/>
              </a:rPr>
              <a:t>	18.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achtzehnten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9.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neunten</a:t>
            </a:r>
            <a:r>
              <a:rPr lang="cs-CZ" sz="2400" dirty="0" smtClean="0">
                <a:latin typeface="Comic Sans MS" pitchFamily="66" charset="0"/>
              </a:rPr>
              <a:t>	19.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neunzehnten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10 </a:t>
            </a:r>
            <a:r>
              <a:rPr lang="cs-CZ" sz="2400" dirty="0" err="1" smtClean="0">
                <a:latin typeface="Comic Sans MS" pitchFamily="66" charset="0"/>
              </a:rPr>
              <a:t>am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zehnten</a:t>
            </a:r>
            <a:r>
              <a:rPr lang="cs-CZ" sz="2400" dirty="0" smtClean="0">
                <a:latin typeface="Comic Sans MS" pitchFamily="66" charset="0"/>
              </a:rPr>
              <a:t>	20.am </a:t>
            </a:r>
            <a:r>
              <a:rPr lang="cs-CZ" sz="2400" dirty="0" err="1" smtClean="0">
                <a:latin typeface="Comic Sans MS" pitchFamily="66" charset="0"/>
              </a:rPr>
              <a:t>zwanzigsten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211960" y="692696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211960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Ordinalzahlen</a:t>
            </a:r>
            <a:r>
              <a:rPr lang="cs-CZ" sz="4000" dirty="0" smtClean="0">
                <a:latin typeface="Comic Sans MS" pitchFamily="66" charset="0"/>
              </a:rPr>
              <a:t> – </a:t>
            </a:r>
            <a:r>
              <a:rPr lang="cs-CZ" sz="4000" dirty="0" err="1" smtClean="0">
                <a:latin typeface="Comic Sans MS" pitchFamily="66" charset="0"/>
              </a:rPr>
              <a:t>Akkusativ</a:t>
            </a:r>
            <a:r>
              <a:rPr lang="cs-CZ" sz="4000" dirty="0" smtClean="0">
                <a:latin typeface="Comic Sans MS" pitchFamily="66" charset="0"/>
              </a:rPr>
              <a:t/>
            </a:r>
            <a:br>
              <a:rPr lang="cs-CZ" sz="4000" dirty="0" smtClean="0">
                <a:latin typeface="Comic Sans MS" pitchFamily="66" charset="0"/>
              </a:rPr>
            </a:br>
            <a:r>
              <a:rPr lang="cs-CZ" sz="2800" dirty="0" smtClean="0">
                <a:latin typeface="Comic Sans MS" pitchFamily="66" charset="0"/>
              </a:rPr>
              <a:t>1-19                          den - ten</a:t>
            </a:r>
            <a:br>
              <a:rPr lang="cs-CZ" sz="2800" dirty="0" smtClean="0">
                <a:latin typeface="Comic Sans MS" pitchFamily="66" charset="0"/>
              </a:rPr>
            </a:br>
            <a:r>
              <a:rPr lang="cs-CZ" sz="2800" dirty="0" smtClean="0">
                <a:latin typeface="Comic Sans MS" pitchFamily="66" charset="0"/>
              </a:rPr>
              <a:t>   20 -…        -            den -sten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1. den  </a:t>
            </a:r>
            <a:r>
              <a:rPr lang="cs-CZ" sz="2400" b="1" dirty="0" err="1" smtClean="0">
                <a:latin typeface="Comic Sans MS" pitchFamily="66" charset="0"/>
              </a:rPr>
              <a:t>ersten</a:t>
            </a:r>
            <a:r>
              <a:rPr lang="cs-CZ" sz="2400" dirty="0" smtClean="0">
                <a:latin typeface="Comic Sans MS" pitchFamily="66" charset="0"/>
              </a:rPr>
              <a:t>	11. den </a:t>
            </a:r>
            <a:r>
              <a:rPr lang="cs-CZ" sz="2400" dirty="0" err="1" smtClean="0">
                <a:latin typeface="Comic Sans MS" pitchFamily="66" charset="0"/>
              </a:rPr>
              <a:t>elften</a:t>
            </a:r>
            <a:r>
              <a:rPr lang="cs-CZ" sz="2400" dirty="0" smtClean="0">
                <a:latin typeface="Comic Sans MS" pitchFamily="66" charset="0"/>
              </a:rPr>
              <a:t>	   30. den </a:t>
            </a:r>
            <a:r>
              <a:rPr lang="cs-CZ" sz="2400" dirty="0" err="1" smtClean="0">
                <a:latin typeface="Comic Sans MS" pitchFamily="66" charset="0"/>
              </a:rPr>
              <a:t>drei</a:t>
            </a:r>
            <a:r>
              <a:rPr lang="el-GR" sz="2400" dirty="0" smtClean="0">
                <a:latin typeface="Comic Sans MS" pitchFamily="66" charset="0"/>
              </a:rPr>
              <a:t>β</a:t>
            </a:r>
            <a:r>
              <a:rPr lang="cs-CZ" sz="2400" dirty="0" err="1" smtClean="0">
                <a:latin typeface="Comic Sans MS" pitchFamily="66" charset="0"/>
              </a:rPr>
              <a:t>igsten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2. den </a:t>
            </a:r>
            <a:r>
              <a:rPr lang="cs-CZ" sz="2400" dirty="0" err="1" smtClean="0">
                <a:latin typeface="Comic Sans MS" pitchFamily="66" charset="0"/>
              </a:rPr>
              <a:t>zweiten</a:t>
            </a:r>
            <a:r>
              <a:rPr lang="cs-CZ" sz="2400" dirty="0" smtClean="0">
                <a:latin typeface="Comic Sans MS" pitchFamily="66" charset="0"/>
              </a:rPr>
              <a:t>	12. den </a:t>
            </a:r>
            <a:r>
              <a:rPr lang="cs-CZ" sz="2400" dirty="0" err="1" smtClean="0">
                <a:latin typeface="Comic Sans MS" pitchFamily="66" charset="0"/>
              </a:rPr>
              <a:t>zwölften</a:t>
            </a:r>
            <a:r>
              <a:rPr lang="cs-CZ" sz="2400" dirty="0" smtClean="0">
                <a:latin typeface="Comic Sans MS" pitchFamily="66" charset="0"/>
              </a:rPr>
              <a:t>	   40. den </a:t>
            </a:r>
            <a:r>
              <a:rPr lang="cs-CZ" sz="2400" dirty="0" err="1" smtClean="0">
                <a:latin typeface="Comic Sans MS" pitchFamily="66" charset="0"/>
              </a:rPr>
              <a:t>vierzigsten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3. den  </a:t>
            </a:r>
            <a:r>
              <a:rPr lang="cs-CZ" sz="2400" b="1" dirty="0" err="1" smtClean="0">
                <a:latin typeface="Comic Sans MS" pitchFamily="66" charset="0"/>
              </a:rPr>
              <a:t>dritten</a:t>
            </a:r>
            <a:r>
              <a:rPr lang="cs-CZ" sz="2400" dirty="0" smtClean="0">
                <a:latin typeface="Comic Sans MS" pitchFamily="66" charset="0"/>
              </a:rPr>
              <a:t>	13. den </a:t>
            </a:r>
            <a:r>
              <a:rPr lang="cs-CZ" sz="2400" dirty="0" err="1" smtClean="0">
                <a:latin typeface="Comic Sans MS" pitchFamily="66" charset="0"/>
              </a:rPr>
              <a:t>dreizehnten</a:t>
            </a:r>
            <a:r>
              <a:rPr lang="cs-CZ" sz="2400" dirty="0" smtClean="0">
                <a:latin typeface="Comic Sans MS" pitchFamily="66" charset="0"/>
              </a:rPr>
              <a:t>   60.den </a:t>
            </a:r>
            <a:r>
              <a:rPr lang="cs-CZ" sz="2400" dirty="0" err="1" smtClean="0">
                <a:latin typeface="Comic Sans MS" pitchFamily="66" charset="0"/>
              </a:rPr>
              <a:t>sechzigsten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4. den  </a:t>
            </a:r>
            <a:r>
              <a:rPr lang="cs-CZ" sz="2400" dirty="0" err="1" smtClean="0">
                <a:latin typeface="Comic Sans MS" pitchFamily="66" charset="0"/>
              </a:rPr>
              <a:t>vierten</a:t>
            </a:r>
            <a:r>
              <a:rPr lang="cs-CZ" sz="2400" dirty="0" smtClean="0">
                <a:latin typeface="Comic Sans MS" pitchFamily="66" charset="0"/>
              </a:rPr>
              <a:t>	14. den </a:t>
            </a:r>
            <a:r>
              <a:rPr lang="cs-CZ" sz="2400" dirty="0" err="1" smtClean="0">
                <a:latin typeface="Comic Sans MS" pitchFamily="66" charset="0"/>
              </a:rPr>
              <a:t>vierzehnten</a:t>
            </a:r>
            <a:r>
              <a:rPr lang="cs-CZ" sz="2400" dirty="0" smtClean="0">
                <a:latin typeface="Comic Sans MS" pitchFamily="66" charset="0"/>
              </a:rPr>
              <a:t>   70. den </a:t>
            </a:r>
            <a:r>
              <a:rPr lang="cs-CZ" sz="2400" dirty="0" err="1" smtClean="0">
                <a:latin typeface="Comic Sans MS" pitchFamily="66" charset="0"/>
              </a:rPr>
              <a:t>siebzigsten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5. den  </a:t>
            </a:r>
            <a:r>
              <a:rPr lang="cs-CZ" sz="2400" dirty="0" err="1" smtClean="0">
                <a:latin typeface="Comic Sans MS" pitchFamily="66" charset="0"/>
              </a:rPr>
              <a:t>fünften</a:t>
            </a:r>
            <a:r>
              <a:rPr lang="cs-CZ" sz="2400" dirty="0" smtClean="0">
                <a:latin typeface="Comic Sans MS" pitchFamily="66" charset="0"/>
              </a:rPr>
              <a:t>	15. den </a:t>
            </a:r>
            <a:r>
              <a:rPr lang="cs-CZ" sz="2400" dirty="0" err="1" smtClean="0">
                <a:latin typeface="Comic Sans MS" pitchFamily="66" charset="0"/>
              </a:rPr>
              <a:t>fünfzehnten</a:t>
            </a:r>
            <a:r>
              <a:rPr lang="cs-CZ" sz="2400" dirty="0" smtClean="0">
                <a:latin typeface="Comic Sans MS" pitchFamily="66" charset="0"/>
              </a:rPr>
              <a:t>  100. den </a:t>
            </a:r>
            <a:r>
              <a:rPr lang="cs-CZ" sz="2400" dirty="0" err="1" smtClean="0">
                <a:latin typeface="Comic Sans MS" pitchFamily="66" charset="0"/>
              </a:rPr>
              <a:t>hundersten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6. den </a:t>
            </a:r>
            <a:r>
              <a:rPr lang="cs-CZ" sz="2400" dirty="0" err="1" smtClean="0">
                <a:latin typeface="Comic Sans MS" pitchFamily="66" charset="0"/>
              </a:rPr>
              <a:t>sechsten</a:t>
            </a:r>
            <a:r>
              <a:rPr lang="cs-CZ" sz="2400" dirty="0" smtClean="0">
                <a:latin typeface="Comic Sans MS" pitchFamily="66" charset="0"/>
              </a:rPr>
              <a:t>	16. den </a:t>
            </a:r>
            <a:r>
              <a:rPr lang="cs-CZ" sz="2400" dirty="0" err="1" smtClean="0">
                <a:latin typeface="Comic Sans MS" pitchFamily="66" charset="0"/>
              </a:rPr>
              <a:t>sechzehnten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7. den </a:t>
            </a:r>
            <a:r>
              <a:rPr lang="cs-CZ" sz="2400" b="1" dirty="0" err="1" smtClean="0">
                <a:latin typeface="Comic Sans MS" pitchFamily="66" charset="0"/>
              </a:rPr>
              <a:t>siebten</a:t>
            </a:r>
            <a:r>
              <a:rPr lang="cs-CZ" sz="2400" dirty="0" smtClean="0">
                <a:latin typeface="Comic Sans MS" pitchFamily="66" charset="0"/>
              </a:rPr>
              <a:t>	17. den </a:t>
            </a:r>
            <a:r>
              <a:rPr lang="cs-CZ" sz="2400" dirty="0" err="1" smtClean="0">
                <a:latin typeface="Comic Sans MS" pitchFamily="66" charset="0"/>
              </a:rPr>
              <a:t>siebzehnten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8. den </a:t>
            </a:r>
            <a:r>
              <a:rPr lang="cs-CZ" sz="2400" dirty="0" err="1" smtClean="0">
                <a:latin typeface="Comic Sans MS" pitchFamily="66" charset="0"/>
              </a:rPr>
              <a:t>achten</a:t>
            </a:r>
            <a:r>
              <a:rPr lang="cs-CZ" sz="2400" dirty="0" smtClean="0">
                <a:latin typeface="Comic Sans MS" pitchFamily="66" charset="0"/>
              </a:rPr>
              <a:t>	18. den </a:t>
            </a:r>
            <a:r>
              <a:rPr lang="cs-CZ" sz="2400" dirty="0" err="1" smtClean="0">
                <a:latin typeface="Comic Sans MS" pitchFamily="66" charset="0"/>
              </a:rPr>
              <a:t>achtzehnten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9. den </a:t>
            </a:r>
            <a:r>
              <a:rPr lang="cs-CZ" sz="2400" dirty="0" err="1" smtClean="0">
                <a:latin typeface="Comic Sans MS" pitchFamily="66" charset="0"/>
              </a:rPr>
              <a:t>neunten</a:t>
            </a:r>
            <a:r>
              <a:rPr lang="cs-CZ" sz="2400" dirty="0" smtClean="0">
                <a:latin typeface="Comic Sans MS" pitchFamily="66" charset="0"/>
              </a:rPr>
              <a:t>	19. den </a:t>
            </a:r>
            <a:r>
              <a:rPr lang="cs-CZ" sz="2400" dirty="0" err="1" smtClean="0">
                <a:latin typeface="Comic Sans MS" pitchFamily="66" charset="0"/>
              </a:rPr>
              <a:t>neunzehnten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10 den </a:t>
            </a:r>
            <a:r>
              <a:rPr lang="cs-CZ" sz="2400" dirty="0" err="1" smtClean="0">
                <a:latin typeface="Comic Sans MS" pitchFamily="66" charset="0"/>
              </a:rPr>
              <a:t>zehnten</a:t>
            </a:r>
            <a:r>
              <a:rPr lang="cs-CZ" sz="2400" dirty="0" smtClean="0">
                <a:latin typeface="Comic Sans MS" pitchFamily="66" charset="0"/>
              </a:rPr>
              <a:t>	20.den </a:t>
            </a:r>
            <a:r>
              <a:rPr lang="cs-CZ" sz="2400" dirty="0" err="1" smtClean="0">
                <a:latin typeface="Comic Sans MS" pitchFamily="66" charset="0"/>
              </a:rPr>
              <a:t>zwanzigsten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211960" y="692696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211960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b="1" dirty="0" err="1" smtClean="0">
                <a:latin typeface="Comic Sans MS" pitchFamily="66" charset="0"/>
              </a:rPr>
              <a:t>Schreibe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diese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Daten</a:t>
            </a:r>
            <a:r>
              <a:rPr lang="cs-CZ" sz="4000" b="1" dirty="0" smtClean="0">
                <a:latin typeface="Comic Sans MS" pitchFamily="66" charset="0"/>
              </a:rPr>
              <a:t>: 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Franklin Gothic Medium" pitchFamily="34" charset="0"/>
              <a:buAutoNum type="arabicParenR"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24.4. </a:t>
            </a:r>
          </a:p>
          <a:p>
            <a:pPr marL="514350" indent="-514350">
              <a:buFont typeface="Franklin Gothic Medium" pitchFamily="34" charset="0"/>
              <a:buAutoNum type="arabicParenR"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5.6</a:t>
            </a:r>
          </a:p>
          <a:p>
            <a:pPr marL="514350" indent="-514350">
              <a:buFont typeface="Franklin Gothic Medium" pitchFamily="34" charset="0"/>
              <a:buAutoNum type="arabicParenR"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8.9</a:t>
            </a:r>
          </a:p>
          <a:p>
            <a:pPr marL="514350" indent="-514350">
              <a:buNone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4)	1. 3.</a:t>
            </a:r>
          </a:p>
          <a:p>
            <a:pPr marL="514350" indent="-514350">
              <a:buAutoNum type="arabicParenR" startAt="5"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7. 8.</a:t>
            </a:r>
          </a:p>
          <a:p>
            <a:pPr marL="514350" indent="-514350">
              <a:buAutoNum type="arabicParenR" startAt="5"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13.5.</a:t>
            </a:r>
          </a:p>
          <a:p>
            <a:pPr marL="514350" indent="-514350">
              <a:buAutoNum type="arabicParenR" startAt="5"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12.12.</a:t>
            </a:r>
          </a:p>
          <a:p>
            <a:pPr marL="514350" indent="-514350">
              <a:buAutoNum type="arabicParenR" startAt="5"/>
            </a:pPr>
            <a:r>
              <a:rPr lang="cs-CZ" sz="2400" b="1" dirty="0" smtClean="0">
                <a:solidFill>
                  <a:srgbClr val="1F5F1F"/>
                </a:solidFill>
                <a:latin typeface="Comic Sans MS" pitchFamily="66" charset="0"/>
              </a:rPr>
              <a:t>11.2.</a:t>
            </a:r>
          </a:p>
          <a:p>
            <a:pPr marL="514350" indent="-514350">
              <a:buFont typeface="Franklin Gothic Medium" pitchFamily="34" charset="0"/>
              <a:buAutoNum type="arabicParenR"/>
            </a:pPr>
            <a:endParaRPr lang="cs-CZ" sz="2400" b="1" dirty="0" smtClean="0">
              <a:solidFill>
                <a:srgbClr val="1F5F1F"/>
              </a:solidFill>
            </a:endParaRPr>
          </a:p>
          <a:p>
            <a:pPr marL="514350" indent="-514350">
              <a:buFont typeface="Franklin Gothic Medium" pitchFamily="34" charset="0"/>
              <a:buAutoNum type="arabicParenR"/>
            </a:pPr>
            <a:endParaRPr lang="cs-CZ" sz="2400" dirty="0" smtClean="0">
              <a:solidFill>
                <a:srgbClr val="1F5F1F"/>
              </a:solidFill>
            </a:endParaRPr>
          </a:p>
          <a:p>
            <a:pPr marL="514350" indent="-514350">
              <a:buFont typeface="Franklin Gothic Medium" pitchFamily="34" charset="0"/>
              <a:buAutoNum type="arabicParenR"/>
            </a:pPr>
            <a:endParaRPr lang="cs-CZ" sz="2400" dirty="0" smtClean="0">
              <a:solidFill>
                <a:srgbClr val="1F5F1F"/>
              </a:solidFill>
            </a:endParaRPr>
          </a:p>
          <a:p>
            <a:pPr marL="514350" indent="-514350">
              <a:buFont typeface="Franklin Gothic Medium" pitchFamily="34" charset="0"/>
              <a:buAutoNum type="arabicParenR"/>
            </a:pPr>
            <a:endParaRPr lang="cs-CZ" sz="2400" dirty="0" smtClean="0">
              <a:solidFill>
                <a:srgbClr val="1F5F1F"/>
              </a:solidFill>
            </a:endParaRPr>
          </a:p>
          <a:p>
            <a:pPr marL="514350" indent="-514350">
              <a:buFont typeface="Franklin Gothic Medium" pitchFamily="34" charset="0"/>
              <a:buAutoNum type="arabicParenR"/>
            </a:pPr>
            <a:endParaRPr lang="en-US" sz="2400" dirty="0" smtClean="0">
              <a:solidFill>
                <a:srgbClr val="1F5F1F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050904" cy="4525963"/>
          </a:xfrm>
        </p:spPr>
        <p:txBody>
          <a:bodyPr>
            <a:normAutofit/>
          </a:bodyPr>
          <a:lstStyle/>
          <a:p>
            <a:pPr marL="514350" indent="-514350">
              <a:buFont typeface="Franklin Gothic Medium" pitchFamily="34" charset="0"/>
              <a:buAutoNum type="arabicParenR"/>
            </a:pPr>
            <a:r>
              <a:rPr lang="cs-CZ" sz="2400" b="1" dirty="0" smtClean="0">
                <a:latin typeface="Comic Sans MS" pitchFamily="66" charset="0"/>
              </a:rPr>
              <a:t>der </a:t>
            </a:r>
            <a:r>
              <a:rPr lang="cs-CZ" sz="2400" b="1" dirty="0" err="1" smtClean="0">
                <a:latin typeface="Comic Sans MS" pitchFamily="66" charset="0"/>
              </a:rPr>
              <a:t>vierundzwanzigste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April</a:t>
            </a:r>
            <a:endParaRPr lang="cs-CZ" sz="2400" b="1" dirty="0" smtClean="0">
              <a:latin typeface="Comic Sans MS" pitchFamily="66" charset="0"/>
            </a:endParaRPr>
          </a:p>
          <a:p>
            <a:pPr marL="514350" indent="-514350">
              <a:buFont typeface="Franklin Gothic Medium" pitchFamily="34" charset="0"/>
              <a:buAutoNum type="arabicParenR"/>
            </a:pPr>
            <a:r>
              <a:rPr lang="cs-CZ" sz="2400" b="1" dirty="0" smtClean="0">
                <a:latin typeface="Comic Sans MS" pitchFamily="66" charset="0"/>
              </a:rPr>
              <a:t>der </a:t>
            </a:r>
            <a:r>
              <a:rPr lang="cs-CZ" sz="2400" b="1" dirty="0" err="1" smtClean="0">
                <a:latin typeface="Comic Sans MS" pitchFamily="66" charset="0"/>
              </a:rPr>
              <a:t>fünfte</a:t>
            </a:r>
            <a:r>
              <a:rPr lang="cs-CZ" sz="2400" b="1" dirty="0" smtClean="0">
                <a:latin typeface="Comic Sans MS" pitchFamily="66" charset="0"/>
              </a:rPr>
              <a:t> Juni</a:t>
            </a:r>
          </a:p>
          <a:p>
            <a:pPr marL="514350" indent="-514350">
              <a:buNone/>
            </a:pPr>
            <a:r>
              <a:rPr lang="cs-CZ" sz="2400" b="1" dirty="0" smtClean="0">
                <a:latin typeface="Comic Sans MS" pitchFamily="66" charset="0"/>
              </a:rPr>
              <a:t>3)  der </a:t>
            </a:r>
            <a:r>
              <a:rPr lang="cs-CZ" sz="2400" b="1" dirty="0" err="1" smtClean="0">
                <a:latin typeface="Comic Sans MS" pitchFamily="66" charset="0"/>
              </a:rPr>
              <a:t>achte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September</a:t>
            </a:r>
            <a:endParaRPr lang="cs-CZ" sz="2400" b="1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cs-CZ" sz="2400" b="1" dirty="0" smtClean="0">
                <a:latin typeface="Comic Sans MS" pitchFamily="66" charset="0"/>
              </a:rPr>
              <a:t>4)	der </a:t>
            </a:r>
            <a:r>
              <a:rPr lang="cs-CZ" sz="2400" b="1" dirty="0" err="1" smtClean="0">
                <a:latin typeface="Comic Sans MS" pitchFamily="66" charset="0"/>
              </a:rPr>
              <a:t>erste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März</a:t>
            </a:r>
            <a:endParaRPr lang="cs-CZ" sz="2400" b="1" dirty="0" smtClean="0">
              <a:latin typeface="Comic Sans MS" pitchFamily="66" charset="0"/>
            </a:endParaRPr>
          </a:p>
          <a:p>
            <a:pPr marL="514350" indent="-514350">
              <a:buFont typeface="Franklin Gothic Medium" pitchFamily="34" charset="0"/>
              <a:buAutoNum type="arabicParenR" startAt="5"/>
            </a:pPr>
            <a:r>
              <a:rPr lang="cs-CZ" sz="2400" b="1" dirty="0" smtClean="0">
                <a:latin typeface="Comic Sans MS" pitchFamily="66" charset="0"/>
              </a:rPr>
              <a:t>der </a:t>
            </a:r>
            <a:r>
              <a:rPr lang="cs-CZ" sz="2400" b="1" dirty="0" err="1" smtClean="0">
                <a:latin typeface="Comic Sans MS" pitchFamily="66" charset="0"/>
              </a:rPr>
              <a:t>siebte</a:t>
            </a:r>
            <a:r>
              <a:rPr lang="cs-CZ" sz="2400" b="1" dirty="0" smtClean="0">
                <a:latin typeface="Comic Sans MS" pitchFamily="66" charset="0"/>
              </a:rPr>
              <a:t> August</a:t>
            </a:r>
          </a:p>
          <a:p>
            <a:pPr marL="514350" indent="-514350">
              <a:buFont typeface="Franklin Gothic Medium" pitchFamily="34" charset="0"/>
              <a:buAutoNum type="arabicParenR" startAt="5"/>
            </a:pPr>
            <a:r>
              <a:rPr lang="cs-CZ" sz="2400" b="1" dirty="0" smtClean="0">
                <a:latin typeface="Comic Sans MS" pitchFamily="66" charset="0"/>
              </a:rPr>
              <a:t>der </a:t>
            </a:r>
            <a:r>
              <a:rPr lang="cs-CZ" sz="2400" b="1" dirty="0" err="1" smtClean="0">
                <a:latin typeface="Comic Sans MS" pitchFamily="66" charset="0"/>
              </a:rPr>
              <a:t>dreizehnte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Mai</a:t>
            </a:r>
            <a:endParaRPr lang="cs-CZ" sz="2400" b="1" dirty="0" smtClean="0">
              <a:latin typeface="Comic Sans MS" pitchFamily="66" charset="0"/>
            </a:endParaRPr>
          </a:p>
          <a:p>
            <a:pPr marL="514350" indent="-514350">
              <a:buFont typeface="Franklin Gothic Medium" pitchFamily="34" charset="0"/>
              <a:buAutoNum type="arabicParenR" startAt="5"/>
            </a:pPr>
            <a:r>
              <a:rPr lang="cs-CZ" sz="2400" b="1" dirty="0" smtClean="0">
                <a:latin typeface="Comic Sans MS" pitchFamily="66" charset="0"/>
              </a:rPr>
              <a:t>der </a:t>
            </a:r>
            <a:r>
              <a:rPr lang="cs-CZ" sz="2400" b="1" dirty="0" err="1" smtClean="0">
                <a:latin typeface="Comic Sans MS" pitchFamily="66" charset="0"/>
              </a:rPr>
              <a:t>zwölfte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Dezember</a:t>
            </a:r>
            <a:endParaRPr lang="cs-CZ" sz="2400" b="1" dirty="0" smtClean="0">
              <a:latin typeface="Comic Sans MS" pitchFamily="66" charset="0"/>
            </a:endParaRPr>
          </a:p>
          <a:p>
            <a:pPr marL="514350" indent="-514350">
              <a:buFont typeface="Franklin Gothic Medium" pitchFamily="34" charset="0"/>
              <a:buAutoNum type="arabicParenR" startAt="5"/>
            </a:pPr>
            <a:r>
              <a:rPr lang="cs-CZ" sz="2400" b="1" dirty="0" smtClean="0">
                <a:latin typeface="Comic Sans MS" pitchFamily="66" charset="0"/>
              </a:rPr>
              <a:t>der </a:t>
            </a:r>
            <a:r>
              <a:rPr lang="cs-CZ" sz="2400" b="1" dirty="0" err="1" smtClean="0">
                <a:latin typeface="Comic Sans MS" pitchFamily="66" charset="0"/>
              </a:rPr>
              <a:t>elfte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Februar</a:t>
            </a:r>
            <a:endParaRPr lang="en-US" sz="2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b="1" dirty="0" err="1" smtClean="0">
                <a:latin typeface="Comic Sans MS" pitchFamily="66" charset="0"/>
              </a:rPr>
              <a:t>Ordinalzahlen</a:t>
            </a:r>
            <a:r>
              <a:rPr lang="cs-CZ" sz="4000" b="1" dirty="0" smtClean="0">
                <a:latin typeface="Comic Sans MS" pitchFamily="66" charset="0"/>
              </a:rPr>
              <a:t> – </a:t>
            </a:r>
            <a:r>
              <a:rPr lang="cs-CZ" sz="4000" b="1" dirty="0" err="1" smtClean="0">
                <a:latin typeface="Comic Sans MS" pitchFamily="66" charset="0"/>
              </a:rPr>
              <a:t>Antworte</a:t>
            </a:r>
            <a:r>
              <a:rPr lang="cs-CZ" sz="4000" b="1" dirty="0" smtClean="0">
                <a:latin typeface="Comic Sans MS" pitchFamily="66" charset="0"/>
              </a:rPr>
              <a:t>: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4464496" cy="5001419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endParaRPr lang="cs-CZ" sz="2400" i="1" dirty="0" smtClean="0"/>
          </a:p>
          <a:p>
            <a:pPr>
              <a:buFont typeface="Wingdings 2" pitchFamily="18" charset="2"/>
              <a:buNone/>
              <a:defRPr/>
            </a:pPr>
            <a:endParaRPr lang="cs-CZ" sz="2400" b="1" dirty="0" smtClean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err="1" smtClean="0">
                <a:solidFill>
                  <a:srgbClr val="C00000"/>
                </a:solidFill>
              </a:rPr>
              <a:t>Wann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feiert</a:t>
            </a:r>
            <a:r>
              <a:rPr lang="cs-CZ" sz="2400" b="1" dirty="0" smtClean="0">
                <a:solidFill>
                  <a:srgbClr val="C00000"/>
                </a:solidFill>
              </a:rPr>
              <a:t> man </a:t>
            </a:r>
            <a:r>
              <a:rPr lang="cs-CZ" sz="2400" b="1" dirty="0" err="1" smtClean="0">
                <a:solidFill>
                  <a:srgbClr val="C00000"/>
                </a:solidFill>
              </a:rPr>
              <a:t>Weihnachten</a:t>
            </a:r>
            <a:r>
              <a:rPr lang="cs-CZ" sz="2400" b="1" dirty="0" smtClean="0">
                <a:solidFill>
                  <a:srgbClr val="C00000"/>
                </a:solidFill>
              </a:rPr>
              <a:t>?	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err="1" smtClean="0">
                <a:solidFill>
                  <a:srgbClr val="C00000"/>
                </a:solidFill>
              </a:rPr>
              <a:t>Wann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feiert</a:t>
            </a:r>
            <a:r>
              <a:rPr lang="cs-CZ" sz="2400" b="1" dirty="0" smtClean="0">
                <a:solidFill>
                  <a:srgbClr val="C00000"/>
                </a:solidFill>
              </a:rPr>
              <a:t> man </a:t>
            </a:r>
            <a:r>
              <a:rPr lang="cs-CZ" sz="2400" b="1" dirty="0" err="1" smtClean="0">
                <a:solidFill>
                  <a:srgbClr val="C00000"/>
                </a:solidFill>
              </a:rPr>
              <a:t>Silvester</a:t>
            </a:r>
            <a:r>
              <a:rPr lang="cs-CZ" sz="2400" b="1" dirty="0" smtClean="0">
                <a:solidFill>
                  <a:srgbClr val="C00000"/>
                </a:solidFill>
              </a:rPr>
              <a:t>?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err="1" smtClean="0">
                <a:solidFill>
                  <a:srgbClr val="C00000"/>
                </a:solidFill>
              </a:rPr>
              <a:t>Wann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bist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du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geboren</a:t>
            </a:r>
            <a:r>
              <a:rPr lang="cs-CZ" sz="2400" b="1" dirty="0" smtClean="0">
                <a:solidFill>
                  <a:srgbClr val="C00000"/>
                </a:solidFill>
              </a:rPr>
              <a:t>?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Der </a:t>
            </a:r>
            <a:r>
              <a:rPr lang="cs-CZ" sz="2400" b="1" dirty="0" err="1" smtClean="0">
                <a:solidFill>
                  <a:srgbClr val="C00000"/>
                </a:solidFill>
              </a:rPr>
              <a:t>Wievielte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haben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wir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heute</a:t>
            </a:r>
            <a:r>
              <a:rPr lang="cs-CZ" sz="2400" b="1" dirty="0" smtClean="0">
                <a:solidFill>
                  <a:srgbClr val="C00000"/>
                </a:solidFill>
              </a:rPr>
              <a:t>?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Den </a:t>
            </a:r>
            <a:r>
              <a:rPr lang="cs-CZ" sz="2400" b="1" dirty="0" err="1" smtClean="0">
                <a:solidFill>
                  <a:srgbClr val="C00000"/>
                </a:solidFill>
              </a:rPr>
              <a:t>Wievielten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haben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wir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morgen</a:t>
            </a:r>
            <a:r>
              <a:rPr lang="cs-CZ" sz="2400" b="1" dirty="0" smtClean="0">
                <a:solidFill>
                  <a:srgbClr val="C00000"/>
                </a:solidFill>
              </a:rPr>
              <a:t>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067944" y="1124744"/>
            <a:ext cx="5076056" cy="5001419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endParaRPr lang="cs-CZ" sz="2400" b="1" dirty="0" smtClean="0"/>
          </a:p>
          <a:p>
            <a:pPr>
              <a:buFont typeface="Wingdings 2" pitchFamily="18" charset="2"/>
              <a:buNone/>
              <a:defRPr/>
            </a:pPr>
            <a:endParaRPr lang="cs-CZ" sz="2400" i="1" dirty="0" smtClean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err="1" smtClean="0"/>
              <a:t>Am</a:t>
            </a:r>
            <a:r>
              <a:rPr lang="cs-CZ" sz="2400" b="1" dirty="0" smtClean="0"/>
              <a:t> 24.,25.,26.12. </a:t>
            </a:r>
            <a:r>
              <a:rPr lang="cs-CZ" sz="2400" b="1" dirty="0" err="1" smtClean="0"/>
              <a:t>feiert</a:t>
            </a:r>
            <a:r>
              <a:rPr lang="cs-CZ" sz="2400" b="1" dirty="0" smtClean="0"/>
              <a:t> man </a:t>
            </a:r>
            <a:r>
              <a:rPr lang="cs-CZ" sz="2400" b="1" dirty="0" err="1" smtClean="0"/>
              <a:t>Weihnachten</a:t>
            </a:r>
            <a:r>
              <a:rPr lang="cs-CZ" sz="2400" b="1" dirty="0" smtClean="0"/>
              <a:t>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Am</a:t>
            </a:r>
            <a:r>
              <a:rPr lang="cs-CZ" sz="2400" b="1" dirty="0" smtClean="0"/>
              <a:t> 31.12. </a:t>
            </a:r>
            <a:r>
              <a:rPr lang="cs-CZ" sz="2400" b="1" dirty="0" err="1" smtClean="0"/>
              <a:t>feiert</a:t>
            </a:r>
            <a:r>
              <a:rPr lang="cs-CZ" sz="2400" b="1" dirty="0" smtClean="0"/>
              <a:t> man </a:t>
            </a:r>
            <a:r>
              <a:rPr lang="cs-CZ" sz="2400" b="1" dirty="0" err="1" smtClean="0"/>
              <a:t>Silvester</a:t>
            </a:r>
            <a:r>
              <a:rPr lang="cs-CZ" sz="2400" b="1" dirty="0" smtClean="0"/>
              <a:t>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err="1" smtClean="0"/>
              <a:t>Ich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bin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am</a:t>
            </a:r>
            <a:r>
              <a:rPr lang="cs-CZ" sz="2400" b="1" dirty="0" smtClean="0"/>
              <a:t>…ten(sten)...</a:t>
            </a:r>
            <a:r>
              <a:rPr lang="cs-CZ" sz="2400" b="1" dirty="0" err="1" smtClean="0"/>
              <a:t>geboren</a:t>
            </a:r>
            <a:r>
              <a:rPr lang="cs-CZ" sz="2400" b="1" dirty="0" smtClean="0"/>
              <a:t>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400" b="1" dirty="0" err="1" smtClean="0"/>
              <a:t>Heute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ist</a:t>
            </a:r>
            <a:r>
              <a:rPr lang="cs-CZ" sz="2400" b="1" dirty="0" smtClean="0"/>
              <a:t> der…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(</a:t>
            </a:r>
            <a:r>
              <a:rPr lang="cs-CZ" sz="2400" b="1" dirty="0" err="1" smtClean="0"/>
              <a:t>ste</a:t>
            </a:r>
            <a:r>
              <a:rPr lang="cs-CZ" sz="2400" b="1" dirty="0" smtClean="0"/>
              <a:t>)…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cs-CZ" sz="2400" b="1" dirty="0" smtClean="0"/>
          </a:p>
          <a:p>
            <a:pPr marL="457200" indent="-457200">
              <a:buNone/>
              <a:defRPr/>
            </a:pPr>
            <a:r>
              <a:rPr lang="cs-CZ" sz="2400" b="1" dirty="0" smtClean="0"/>
              <a:t>5) </a:t>
            </a:r>
            <a:r>
              <a:rPr lang="cs-CZ" sz="2400" b="1" dirty="0" err="1" smtClean="0"/>
              <a:t>Morgen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haben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wir</a:t>
            </a:r>
            <a:r>
              <a:rPr lang="cs-CZ" sz="2400" b="1" dirty="0" smtClean="0"/>
              <a:t> den…ten(sten).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Benutze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richtige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Endungen</a:t>
            </a:r>
            <a:r>
              <a:rPr lang="cs-CZ" sz="4000" dirty="0" smtClean="0">
                <a:latin typeface="Comic Sans MS" pitchFamily="66" charset="0"/>
              </a:rPr>
              <a:t>: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latin typeface="Comic Sans MS" pitchFamily="66" charset="0"/>
              </a:rPr>
              <a:t>der 18.Januar</a:t>
            </a:r>
          </a:p>
          <a:p>
            <a:pPr marL="514350" indent="-514350">
              <a:buAutoNum type="arabicPeriod"/>
            </a:pPr>
            <a:endParaRPr lang="cs-CZ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b="1" dirty="0" smtClean="0">
                <a:latin typeface="Comic Sans MS" pitchFamily="66" charset="0"/>
              </a:rPr>
              <a:t>2. </a:t>
            </a:r>
            <a:r>
              <a:rPr lang="cs-CZ" dirty="0" err="1" smtClean="0">
                <a:latin typeface="Comic Sans MS" pitchFamily="66" charset="0"/>
              </a:rPr>
              <a:t>am</a:t>
            </a:r>
            <a:r>
              <a:rPr lang="cs-CZ" dirty="0" smtClean="0">
                <a:latin typeface="Comic Sans MS" pitchFamily="66" charset="0"/>
              </a:rPr>
              <a:t> 3. 7.</a:t>
            </a:r>
          </a:p>
          <a:p>
            <a:pPr>
              <a:buNone/>
            </a:pPr>
            <a:endParaRPr lang="cs-CZ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b="1" dirty="0" smtClean="0">
                <a:latin typeface="Comic Sans MS" pitchFamily="66" charset="0"/>
              </a:rPr>
              <a:t>3. </a:t>
            </a:r>
            <a:r>
              <a:rPr lang="cs-CZ" dirty="0" smtClean="0">
                <a:latin typeface="Comic Sans MS" pitchFamily="66" charset="0"/>
              </a:rPr>
              <a:t>5.8-12.8.</a:t>
            </a:r>
          </a:p>
          <a:p>
            <a:endParaRPr lang="cs-CZ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b="1" dirty="0" smtClean="0">
                <a:latin typeface="Comic Sans MS" pitchFamily="66" charset="0"/>
              </a:rPr>
              <a:t>4. </a:t>
            </a:r>
            <a:r>
              <a:rPr lang="cs-CZ" dirty="0" smtClean="0">
                <a:latin typeface="Comic Sans MS" pitchFamily="66" charset="0"/>
              </a:rPr>
              <a:t>1. 12.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latin typeface="Comic Sans MS" pitchFamily="66" charset="0"/>
              </a:rPr>
              <a:t>5. </a:t>
            </a:r>
            <a:r>
              <a:rPr lang="cs-CZ" dirty="0" err="1" smtClean="0">
                <a:latin typeface="Comic Sans MS" pitchFamily="66" charset="0"/>
              </a:rPr>
              <a:t>am</a:t>
            </a:r>
            <a:r>
              <a:rPr lang="cs-CZ" dirty="0" smtClean="0">
                <a:latin typeface="Comic Sans MS" pitchFamily="66" charset="0"/>
              </a:rPr>
              <a:t> 29.7.</a:t>
            </a:r>
          </a:p>
          <a:p>
            <a:endParaRPr lang="cs-CZ" sz="3000" dirty="0" smtClean="0"/>
          </a:p>
          <a:p>
            <a:endParaRPr lang="cs-CZ" sz="3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580112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latin typeface="Comic Sans MS" pitchFamily="66" charset="0"/>
              </a:rPr>
              <a:t>der </a:t>
            </a:r>
            <a:r>
              <a:rPr lang="cs-CZ" dirty="0" err="1" smtClean="0">
                <a:latin typeface="Comic Sans MS" pitchFamily="66" charset="0"/>
              </a:rPr>
              <a:t>achtzehnte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Januar</a:t>
            </a:r>
            <a:endParaRPr lang="cs-CZ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cs-CZ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2. </a:t>
            </a:r>
            <a:r>
              <a:rPr lang="cs-CZ" dirty="0" err="1" smtClean="0">
                <a:latin typeface="Comic Sans MS" pitchFamily="66" charset="0"/>
              </a:rPr>
              <a:t>am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dritten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Juli</a:t>
            </a:r>
            <a:endParaRPr lang="cs-CZ" dirty="0" smtClean="0">
              <a:latin typeface="Comic Sans MS" pitchFamily="66" charset="0"/>
            </a:endParaRPr>
          </a:p>
          <a:p>
            <a:pPr>
              <a:buNone/>
            </a:pPr>
            <a:endParaRPr lang="cs-CZ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3. </a:t>
            </a:r>
            <a:r>
              <a:rPr lang="cs-CZ" dirty="0" err="1" smtClean="0">
                <a:latin typeface="Comic Sans MS" pitchFamily="66" charset="0"/>
              </a:rPr>
              <a:t>vom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fünften</a:t>
            </a:r>
            <a:r>
              <a:rPr lang="cs-CZ" dirty="0" smtClean="0">
                <a:latin typeface="Comic Sans MS" pitchFamily="66" charset="0"/>
              </a:rPr>
              <a:t> August bis </a:t>
            </a:r>
            <a:r>
              <a:rPr lang="cs-CZ" dirty="0" err="1" smtClean="0">
                <a:latin typeface="Comic Sans MS" pitchFamily="66" charset="0"/>
              </a:rPr>
              <a:t>zum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zwölften</a:t>
            </a:r>
            <a:r>
              <a:rPr lang="cs-CZ" dirty="0" smtClean="0">
                <a:latin typeface="Comic Sans MS" pitchFamily="66" charset="0"/>
              </a:rPr>
              <a:t> August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4. der </a:t>
            </a:r>
            <a:r>
              <a:rPr lang="cs-CZ" dirty="0" err="1" smtClean="0">
                <a:latin typeface="Comic Sans MS" pitchFamily="66" charset="0"/>
              </a:rPr>
              <a:t>erste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Dezember</a:t>
            </a:r>
            <a:endParaRPr lang="cs-CZ" smtClean="0">
              <a:latin typeface="Comic Sans MS" pitchFamily="66" charset="0"/>
            </a:endParaRPr>
          </a:p>
          <a:p>
            <a:pPr>
              <a:buNone/>
            </a:pPr>
            <a:endParaRPr lang="cs-CZ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5. </a:t>
            </a:r>
            <a:r>
              <a:rPr lang="cs-CZ" dirty="0" err="1" smtClean="0">
                <a:latin typeface="Comic Sans MS" pitchFamily="66" charset="0"/>
              </a:rPr>
              <a:t>am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neunundzwanzigsten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Juli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179</Words>
  <Application>Microsoft Office PowerPoint</Application>
  <PresentationFormat>Předvádění na obrazovce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DUM - Digitální Učební Materiál</vt:lpstr>
      <vt:lpstr>Snímek 2</vt:lpstr>
      <vt:lpstr>Ordinalzahlen 1 - 100</vt:lpstr>
      <vt:lpstr>Ordinalzahlen – Nominativ 1-19        –       - te 20-…               -ste</vt:lpstr>
      <vt:lpstr>Ordinalzahlen – Dativ 1-19                         am - ten    20 -…                         am -sten</vt:lpstr>
      <vt:lpstr>Ordinalzahlen – Akkusativ 1-19                          den - ten    20 -…        -            den -sten</vt:lpstr>
      <vt:lpstr>Schreibe diese Daten: </vt:lpstr>
      <vt:lpstr>Ordinalzahlen – Antworte:</vt:lpstr>
      <vt:lpstr>Benutze richtige Endungen: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- Digitální Učební Materiál</dc:title>
  <dc:creator>Admin</dc:creator>
  <cp:lastModifiedBy>Admin</cp:lastModifiedBy>
  <cp:revision>15</cp:revision>
  <dcterms:created xsi:type="dcterms:W3CDTF">2013-02-04T16:24:01Z</dcterms:created>
  <dcterms:modified xsi:type="dcterms:W3CDTF">2013-02-17T17:54:39Z</dcterms:modified>
</cp:coreProperties>
</file>