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68" r:id="rId6"/>
    <p:sldId id="258" r:id="rId7"/>
    <p:sldId id="259" r:id="rId8"/>
    <p:sldId id="260" r:id="rId9"/>
    <p:sldId id="261" r:id="rId10"/>
    <p:sldId id="266" r:id="rId11"/>
    <p:sldId id="269" r:id="rId12"/>
    <p:sldId id="263" r:id="rId13"/>
    <p:sldId id="26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A86-8890-483A-8C99-496091AA61A6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313A-5A8B-422D-A0AE-AF87C2D6FC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eber.de/sixcms/media.php/36/tga2L03-tes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abnehme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04248" y="3068960"/>
            <a:ext cx="2162175" cy="216217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latin typeface="Comic Sans MS" pitchFamily="66" charset="0"/>
              </a:rPr>
              <a:t>3.</a:t>
            </a:r>
            <a:r>
              <a:rPr lang="de-DE" sz="2400" b="1" dirty="0" smtClean="0">
                <a:latin typeface="Comic Sans MS" pitchFamily="66" charset="0"/>
              </a:rPr>
              <a:t>Wenn ich zwischen zwei Verkehrsmitteln wählen muss,</a:t>
            </a:r>
          </a:p>
          <a:p>
            <a:r>
              <a:rPr lang="de-DE" sz="2400" dirty="0" smtClean="0">
                <a:latin typeface="Comic Sans MS" pitchFamily="66" charset="0"/>
              </a:rPr>
              <a:t>(1 Punkt) dann stresst mich das so, dass ich lieber zu Fuß gehe.</a:t>
            </a:r>
          </a:p>
          <a:p>
            <a:r>
              <a:rPr lang="de-DE" sz="2400" dirty="0" smtClean="0">
                <a:latin typeface="Comic Sans MS" pitchFamily="66" charset="0"/>
              </a:rPr>
              <a:t>(2 Punkte) dann entscheide ich mich für das schnellere, aber unbequemere.</a:t>
            </a:r>
          </a:p>
          <a:p>
            <a:r>
              <a:rPr lang="de-DE" sz="2400" dirty="0" smtClean="0">
                <a:latin typeface="Comic Sans MS" pitchFamily="66" charset="0"/>
              </a:rPr>
              <a:t>(3 Punkte) dann entscheide ich mich für das bequemere, aber langsamere.</a:t>
            </a:r>
            <a:endParaRPr lang="cs-CZ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400" b="1" dirty="0" smtClean="0">
                <a:latin typeface="Comic Sans MS" pitchFamily="66" charset="0"/>
              </a:rPr>
              <a:t>4.</a:t>
            </a:r>
            <a:r>
              <a:rPr lang="de-DE" sz="2400" b="1" dirty="0" smtClean="0">
                <a:latin typeface="Comic Sans MS" pitchFamily="66" charset="0"/>
              </a:rPr>
              <a:t>Wenn man schon Sport treiben muss,</a:t>
            </a:r>
          </a:p>
          <a:p>
            <a:r>
              <a:rPr lang="de-DE" sz="2400" dirty="0" smtClean="0">
                <a:latin typeface="Comic Sans MS" pitchFamily="66" charset="0"/>
              </a:rPr>
              <a:t>(1 Punkt) dann sollte man höchstens einmal pro Woche Billard spielen.</a:t>
            </a:r>
          </a:p>
          <a:p>
            <a:r>
              <a:rPr lang="de-DE" sz="2400" dirty="0" smtClean="0">
                <a:latin typeface="Comic Sans MS" pitchFamily="66" charset="0"/>
              </a:rPr>
              <a:t>(2 Punkte) dann sollte man täglich mindestens eine Stunde joggen.</a:t>
            </a:r>
          </a:p>
          <a:p>
            <a:r>
              <a:rPr lang="de-DE" sz="2400" dirty="0" smtClean="0">
                <a:latin typeface="Comic Sans MS" pitchFamily="66" charset="0"/>
              </a:rPr>
              <a:t>(3 Punkte) dann sollte man zweimal pro Woche Rad fahren.</a:t>
            </a:r>
            <a:endParaRPr lang="cs-CZ" sz="2400" b="1" dirty="0" smtClean="0">
              <a:latin typeface="Comic Sans MS" pitchFamily="66" charset="0"/>
            </a:endParaRPr>
          </a:p>
          <a:p>
            <a:r>
              <a:rPr lang="de-DE" sz="2400" dirty="0" smtClean="0">
                <a:latin typeface="Comic Sans MS" pitchFamily="66" charset="0"/>
              </a:rPr>
              <a:t>(3 Punkte) dann telefoniere ich in Zukunft weniger.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dirty="0" smtClean="0">
                <a:latin typeface="Comic Sans MS" pitchFamily="66" charset="0"/>
              </a:rPr>
              <a:t>5.</a:t>
            </a:r>
            <a:r>
              <a:rPr lang="de-DE" sz="3400" b="1" dirty="0" smtClean="0">
                <a:latin typeface="Comic Sans MS" pitchFamily="66" charset="0"/>
              </a:rPr>
              <a:t>Was? Telefonieren mit dem Handy ist gesundheitsschädlich!?</a:t>
            </a:r>
            <a:endParaRPr lang="cs-CZ" sz="3400" b="1" dirty="0" smtClean="0">
              <a:latin typeface="Comic Sans MS" pitchFamily="66" charset="0"/>
            </a:endParaRPr>
          </a:p>
          <a:p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das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wirklich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stimmt</a:t>
            </a:r>
            <a:r>
              <a:rPr lang="cs-CZ" sz="3400" dirty="0" smtClean="0">
                <a:latin typeface="Comic Sans MS" pitchFamily="66" charset="0"/>
              </a:rPr>
              <a:t>,</a:t>
            </a:r>
          </a:p>
          <a:p>
            <a:r>
              <a:rPr lang="de-DE" sz="3400" dirty="0" smtClean="0">
                <a:latin typeface="Comic Sans MS" pitchFamily="66" charset="0"/>
              </a:rPr>
              <a:t>(1 Punkt) dann telefoniere ich nie wieder.</a:t>
            </a:r>
          </a:p>
          <a:p>
            <a:r>
              <a:rPr lang="de-DE" sz="3400" dirty="0" smtClean="0">
                <a:latin typeface="Comic Sans MS" pitchFamily="66" charset="0"/>
              </a:rPr>
              <a:t>(2 Punkte) dann ist es mir auch egal.</a:t>
            </a:r>
          </a:p>
          <a:p>
            <a:r>
              <a:rPr lang="de-DE" sz="3400" dirty="0" smtClean="0">
                <a:latin typeface="Comic Sans MS" pitchFamily="66" charset="0"/>
              </a:rPr>
              <a:t>(3 Punkte) dann telefoniere ich in Zukunft weniger.</a:t>
            </a:r>
            <a:endParaRPr lang="cs-CZ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b="1" dirty="0" smtClean="0">
                <a:latin typeface="Comic Sans MS" pitchFamily="66" charset="0"/>
              </a:rPr>
              <a:t>6.</a:t>
            </a:r>
            <a:r>
              <a:rPr lang="de-DE" sz="3400" b="1" dirty="0" smtClean="0">
                <a:latin typeface="Comic Sans MS" pitchFamily="66" charset="0"/>
              </a:rPr>
              <a:t>Wenn drei Leute zur gleichen Zeit etwas von mir wollen,</a:t>
            </a:r>
          </a:p>
          <a:p>
            <a:r>
              <a:rPr lang="de-DE" sz="3400" dirty="0" smtClean="0">
                <a:latin typeface="Comic Sans MS" pitchFamily="66" charset="0"/>
              </a:rPr>
              <a:t>(1 Punkt) dann stresst mich das so sehr, dass ich weinen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muss</a:t>
            </a:r>
            <a:r>
              <a:rPr lang="cs-CZ" sz="3400" dirty="0" smtClean="0">
                <a:latin typeface="Comic Sans MS" pitchFamily="66" charset="0"/>
              </a:rPr>
              <a:t>.</a:t>
            </a:r>
          </a:p>
          <a:p>
            <a:r>
              <a:rPr lang="de-DE" sz="3400" dirty="0" smtClean="0">
                <a:latin typeface="Comic Sans MS" pitchFamily="66" charset="0"/>
              </a:rPr>
              <a:t>2 Punkte) dann mache ich das Wichtigste zuerst.</a:t>
            </a:r>
          </a:p>
          <a:p>
            <a:r>
              <a:rPr lang="de-DE" sz="3400" dirty="0" smtClean="0">
                <a:latin typeface="Comic Sans MS" pitchFamily="66" charset="0"/>
              </a:rPr>
              <a:t>(3 Punkte) dann freue ich mich, dass ich so wichtig bi</a:t>
            </a:r>
            <a:r>
              <a:rPr lang="cs-CZ" sz="3400" dirty="0" smtClean="0">
                <a:latin typeface="Comic Sans MS" pitchFamily="66" charset="0"/>
              </a:rPr>
              <a:t>n.</a:t>
            </a:r>
          </a:p>
          <a:p>
            <a:pPr>
              <a:buNone/>
            </a:pPr>
            <a:r>
              <a:rPr lang="cs-CZ" sz="3400" b="1" dirty="0" smtClean="0">
                <a:latin typeface="Comic Sans MS" pitchFamily="66" charset="0"/>
              </a:rPr>
              <a:t>7. </a:t>
            </a:r>
            <a:r>
              <a:rPr lang="de-DE" sz="3400" b="1" dirty="0" smtClean="0">
                <a:latin typeface="Comic Sans MS" pitchFamily="66" charset="0"/>
              </a:rPr>
              <a:t>Zum Thema „Fisch“ ist mein erster Gedanke,</a:t>
            </a:r>
          </a:p>
          <a:p>
            <a:r>
              <a:rPr lang="de-DE" sz="3400" dirty="0" smtClean="0">
                <a:latin typeface="Comic Sans MS" pitchFamily="66" charset="0"/>
              </a:rPr>
              <a:t>(1 Punkt) dass er oft auch Giftstoffe enthält.</a:t>
            </a:r>
          </a:p>
          <a:p>
            <a:r>
              <a:rPr lang="de-DE" sz="3400" dirty="0" smtClean="0">
                <a:latin typeface="Comic Sans MS" pitchFamily="66" charset="0"/>
              </a:rPr>
              <a:t>(2 Punkte) dass er gesund ist und wenig Kalorien hat.</a:t>
            </a:r>
            <a:endParaRPr lang="cs-CZ" sz="3400" dirty="0" smtClean="0">
              <a:latin typeface="Comic Sans MS" pitchFamily="66" charset="0"/>
            </a:endParaRPr>
          </a:p>
          <a:p>
            <a:r>
              <a:rPr lang="de-DE" sz="3400" dirty="0" smtClean="0">
                <a:latin typeface="Comic Sans MS" pitchFamily="66" charset="0"/>
              </a:rPr>
              <a:t>(3 Punkte) dass er prima schmeckt.</a:t>
            </a:r>
            <a:endParaRPr lang="cs-CZ" sz="3400" dirty="0" smtClean="0">
              <a:latin typeface="Comic Sans MS" pitchFamily="66" charset="0"/>
            </a:endParaRPr>
          </a:p>
          <a:p>
            <a:endParaRPr lang="cs-CZ" sz="3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374650" y="128588"/>
            <a:ext cx="8589838" cy="6540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b="1" dirty="0" smtClean="0">
                <a:latin typeface="Comic Sans MS" pitchFamily="66" charset="0"/>
              </a:rPr>
              <a:t>	</a:t>
            </a:r>
            <a:r>
              <a:rPr lang="cs-CZ" sz="2000" b="1" dirty="0" err="1" smtClean="0">
                <a:latin typeface="Comic Sans MS" pitchFamily="66" charset="0"/>
              </a:rPr>
              <a:t>Auswertung</a:t>
            </a:r>
            <a:endParaRPr lang="cs-CZ" sz="2000" b="1" dirty="0" smtClean="0">
              <a:latin typeface="Comic Sans MS" pitchFamily="66" charset="0"/>
            </a:endParaRPr>
          </a:p>
          <a:p>
            <a:r>
              <a:rPr lang="cs-CZ" sz="2000" b="1" dirty="0" smtClean="0">
                <a:latin typeface="Comic Sans MS" pitchFamily="66" charset="0"/>
              </a:rPr>
              <a:t>7 – 9 Punkte</a:t>
            </a:r>
          </a:p>
          <a:p>
            <a:r>
              <a:rPr lang="de-DE" sz="2000" dirty="0" smtClean="0">
                <a:latin typeface="Comic Sans MS" pitchFamily="66" charset="0"/>
              </a:rPr>
              <a:t>Sie sind zu ängstlich und sorgen sich viel zu sehr um Ihre Gesundheit. Wenn</a:t>
            </a:r>
          </a:p>
          <a:p>
            <a:r>
              <a:rPr lang="de-DE" sz="2000" dirty="0" smtClean="0">
                <a:latin typeface="Comic Sans MS" pitchFamily="66" charset="0"/>
              </a:rPr>
              <a:t>Sie 100 Jahre alt werden wollen, sollten Sie schon ein bisschen „cooler“ sein</a:t>
            </a:r>
          </a:p>
          <a:p>
            <a:r>
              <a:rPr lang="de-DE" sz="2000" dirty="0" smtClean="0">
                <a:latin typeface="Comic Sans MS" pitchFamily="66" charset="0"/>
              </a:rPr>
              <a:t>und sich nicht gleich über alles aufregen. Tun Sie lieber etwas für Ihren Körper!</a:t>
            </a:r>
          </a:p>
          <a:p>
            <a:r>
              <a:rPr lang="de-DE" sz="2000" dirty="0" smtClean="0">
                <a:latin typeface="Comic Sans MS" pitchFamily="66" charset="0"/>
              </a:rPr>
              <a:t>Essen Sie weniger und treiben Sie mehr Sport!</a:t>
            </a:r>
          </a:p>
          <a:p>
            <a:r>
              <a:rPr lang="cs-CZ" sz="2000" b="1" dirty="0" smtClean="0">
                <a:latin typeface="Comic Sans MS" pitchFamily="66" charset="0"/>
              </a:rPr>
              <a:t>10 – 18 Punkte</a:t>
            </a:r>
          </a:p>
          <a:p>
            <a:r>
              <a:rPr lang="de-DE" sz="2000" dirty="0" smtClean="0">
                <a:latin typeface="Comic Sans MS" pitchFamily="66" charset="0"/>
              </a:rPr>
              <a:t>Tja, Sie leben ziemlich normal, so wie die meisten Menschen. Das heißt, dass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de-DE" sz="2000" dirty="0" smtClean="0">
                <a:latin typeface="Comic Sans MS" pitchFamily="66" charset="0"/>
              </a:rPr>
              <a:t>Sie manchmal schon etwas mehr für Ihre Gesundheit tun sollten. Ab</a:t>
            </a:r>
            <a:r>
              <a:rPr lang="cs-CZ" sz="2000" dirty="0" err="1" smtClean="0">
                <a:latin typeface="Comic Sans MS" pitchFamily="66" charset="0"/>
              </a:rPr>
              <a:t>er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cs-CZ" sz="2000" dirty="0" err="1" smtClean="0">
                <a:latin typeface="Comic Sans MS" pitchFamily="66" charset="0"/>
              </a:rPr>
              <a:t>keine</a:t>
            </a:r>
            <a:r>
              <a:rPr lang="cs-CZ" sz="2000" dirty="0" smtClean="0">
                <a:latin typeface="Comic Sans MS" pitchFamily="66" charset="0"/>
              </a:rPr>
              <a:t> </a:t>
            </a:r>
            <a:r>
              <a:rPr lang="de-DE" sz="2000" dirty="0" smtClean="0">
                <a:latin typeface="Comic Sans MS" pitchFamily="66" charset="0"/>
              </a:rPr>
              <a:t>Sorge, im Prinzip sind Sie schon auf dem richtigen Weg.</a:t>
            </a:r>
          </a:p>
          <a:p>
            <a:r>
              <a:rPr lang="cs-CZ" sz="2000" b="1" dirty="0" smtClean="0">
                <a:latin typeface="Comic Sans MS" pitchFamily="66" charset="0"/>
              </a:rPr>
              <a:t>19 – 21 Punkte</a:t>
            </a:r>
          </a:p>
          <a:p>
            <a:r>
              <a:rPr lang="de-DE" sz="2000" dirty="0" smtClean="0">
                <a:latin typeface="Comic Sans MS" pitchFamily="66" charset="0"/>
              </a:rPr>
              <a:t>Sie kann man wohl gar nicht aus der Ruhe bringen, was? Wenn Sie mit</a:t>
            </a:r>
            <a:r>
              <a:rPr lang="cs-CZ" sz="2000" dirty="0" smtClean="0">
                <a:latin typeface="Comic Sans MS" pitchFamily="66" charset="0"/>
              </a:rPr>
              <a:t> Stress </a:t>
            </a:r>
            <a:r>
              <a:rPr lang="de-DE" sz="2000" dirty="0" smtClean="0">
                <a:latin typeface="Comic Sans MS" pitchFamily="66" charset="0"/>
              </a:rPr>
              <a:t>weiter so gut umgehen und immer das richtige Maß beim Essen und beim</a:t>
            </a:r>
          </a:p>
          <a:p>
            <a:r>
              <a:rPr lang="de-DE" sz="2000" dirty="0" smtClean="0">
                <a:latin typeface="Comic Sans MS" pitchFamily="66" charset="0"/>
              </a:rPr>
              <a:t>Sport halten, dann haben Sie die besten Chancen, sehr alt zu werden.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Citace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err="1" smtClean="0">
                <a:latin typeface="Comic Sans MS" pitchFamily="66" charset="0"/>
              </a:rPr>
              <a:t>Tangram</a:t>
            </a:r>
            <a:r>
              <a:rPr lang="cs-CZ" sz="1400" dirty="0" smtClean="0">
                <a:latin typeface="Comic Sans MS" pitchFamily="66" charset="0"/>
              </a:rPr>
              <a:t> </a:t>
            </a:r>
            <a:r>
              <a:rPr lang="cs-CZ" sz="1400" dirty="0" err="1" smtClean="0">
                <a:latin typeface="Comic Sans MS" pitchFamily="66" charset="0"/>
              </a:rPr>
              <a:t>aktuell</a:t>
            </a:r>
            <a:r>
              <a:rPr lang="cs-CZ" sz="1400" dirty="0" smtClean="0">
                <a:latin typeface="Comic Sans MS" pitchFamily="66" charset="0"/>
              </a:rPr>
              <a:t> A2/1, s.12</a:t>
            </a:r>
          </a:p>
          <a:p>
            <a:r>
              <a:rPr lang="cs-CZ" sz="1400" dirty="0" smtClean="0"/>
              <a:t>DALLAPIAZZA, Rosa-Maria; SCHÖNHERR, Til. </a:t>
            </a:r>
            <a:r>
              <a:rPr lang="cs-CZ" sz="1400" i="1" dirty="0" err="1" smtClean="0"/>
              <a:t>Tangram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aktuell</a:t>
            </a:r>
            <a:r>
              <a:rPr lang="cs-CZ" sz="1400" i="1" dirty="0" smtClean="0"/>
              <a:t> 2</a:t>
            </a:r>
            <a:r>
              <a:rPr lang="cs-CZ" sz="1400" dirty="0" smtClean="0"/>
              <a:t>. </a:t>
            </a:r>
            <a:r>
              <a:rPr lang="cs-CZ" sz="1400" dirty="0" err="1" smtClean="0"/>
              <a:t>Ismaning</a:t>
            </a:r>
            <a:r>
              <a:rPr lang="cs-CZ" sz="1400" dirty="0" smtClean="0"/>
              <a:t>, </a:t>
            </a:r>
            <a:r>
              <a:rPr lang="cs-CZ" sz="1400" dirty="0" err="1" smtClean="0"/>
              <a:t>deutschland</a:t>
            </a:r>
            <a:r>
              <a:rPr lang="cs-CZ" sz="1400" dirty="0" smtClean="0"/>
              <a:t>: </a:t>
            </a:r>
            <a:r>
              <a:rPr lang="cs-CZ" sz="1400" dirty="0" err="1" smtClean="0"/>
              <a:t>Hueber</a:t>
            </a:r>
            <a:r>
              <a:rPr lang="cs-CZ" sz="1400" dirty="0" smtClean="0"/>
              <a:t> </a:t>
            </a:r>
            <a:r>
              <a:rPr lang="cs-CZ" sz="1400" dirty="0" err="1" smtClean="0"/>
              <a:t>Verlag</a:t>
            </a:r>
            <a:r>
              <a:rPr lang="cs-CZ" sz="1400" dirty="0" smtClean="0"/>
              <a:t>, 2005, ISBN 978-3-19-001816-1</a:t>
            </a:r>
          </a:p>
          <a:p>
            <a:r>
              <a:rPr lang="cs-CZ" sz="1400" dirty="0" smtClean="0"/>
              <a:t>DALLAPIAZZA, Rosa-Maria. </a:t>
            </a:r>
            <a:r>
              <a:rPr lang="cs-CZ" sz="1400" i="1" dirty="0" err="1" smtClean="0"/>
              <a:t>Persönlichkeitstest</a:t>
            </a:r>
            <a:r>
              <a:rPr lang="cs-CZ" sz="1400" dirty="0" smtClean="0"/>
              <a:t> [online]. [cit. 9.2.2013]. Dostupný na WWW: </a:t>
            </a:r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hueber.de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sixcms</a:t>
            </a:r>
            <a:r>
              <a:rPr lang="cs-CZ" sz="1400" dirty="0" smtClean="0">
                <a:hlinkClick r:id="rId2"/>
              </a:rPr>
              <a:t>/media.</a:t>
            </a:r>
            <a:r>
              <a:rPr lang="cs-CZ" sz="1400" dirty="0" err="1" smtClean="0">
                <a:hlinkClick r:id="rId2"/>
              </a:rPr>
              <a:t>php</a:t>
            </a:r>
            <a:r>
              <a:rPr lang="cs-CZ" sz="1400" dirty="0" smtClean="0">
                <a:hlinkClick r:id="rId2"/>
              </a:rPr>
              <a:t>/36/tga2L03-test.</a:t>
            </a:r>
            <a:r>
              <a:rPr lang="cs-CZ" sz="1400" dirty="0" err="1" smtClean="0">
                <a:hlinkClick r:id="rId2"/>
              </a:rPr>
              <a:t>pdf</a:t>
            </a:r>
            <a:endParaRPr lang="cs-CZ" sz="1400" dirty="0" smtClean="0"/>
          </a:p>
          <a:p>
            <a:r>
              <a:rPr lang="cs-CZ" sz="1400" b="1" dirty="0" err="1" smtClean="0"/>
              <a:t>Gify</a:t>
            </a:r>
            <a:r>
              <a:rPr lang="cs-CZ" sz="1400" b="1" dirty="0" smtClean="0"/>
              <a:t>-</a:t>
            </a:r>
            <a:r>
              <a:rPr lang="cs-CZ" sz="1400" b="1" dirty="0" err="1" smtClean="0"/>
              <a:t>Nena</a:t>
            </a:r>
            <a:r>
              <a:rPr lang="cs-CZ" sz="1400" dirty="0" smtClean="0"/>
              <a:t>. </a:t>
            </a:r>
            <a:r>
              <a:rPr lang="cs-CZ" sz="1400" i="1" dirty="0" err="1" smtClean="0"/>
              <a:t>Gify</a:t>
            </a:r>
            <a:r>
              <a:rPr lang="cs-CZ" sz="1400" i="1" dirty="0" smtClean="0"/>
              <a:t>-</a:t>
            </a:r>
            <a:r>
              <a:rPr lang="cs-CZ" sz="1400" i="1" dirty="0" err="1" smtClean="0"/>
              <a:t>Nena</a:t>
            </a:r>
            <a:r>
              <a:rPr lang="cs-CZ" sz="1400" dirty="0" smtClean="0"/>
              <a:t> [online]. 2012 [cit. 2013-02-07]. Dostupné z: http://www.</a:t>
            </a:r>
            <a:r>
              <a:rPr lang="cs-CZ" sz="1400" dirty="0" err="1" smtClean="0"/>
              <a:t>gify.nou.cz</a:t>
            </a:r>
            <a:r>
              <a:rPr lang="cs-CZ" sz="1400" dirty="0" smtClean="0"/>
              <a:t>/ </a:t>
            </a:r>
            <a:r>
              <a:rPr lang="de-DE" sz="1400" dirty="0" smtClean="0"/>
              <a:t> 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 </a:t>
            </a:r>
          </a:p>
          <a:p>
            <a:endParaRPr lang="cs-CZ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err="1" smtClean="0"/>
              <a:t>Nebensätze</a:t>
            </a:r>
            <a:r>
              <a:rPr lang="cs-CZ" dirty="0" smtClean="0"/>
              <a:t>; 							</a:t>
            </a:r>
            <a:r>
              <a:rPr lang="cs-CZ" b="1" dirty="0" smtClean="0"/>
              <a:t>VY_32_INOVACE_E3_14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Slovosled ve vedlejších větách se spojkami 			„protože“, „ačkoliv“, „když“, dokončování 			souvětí		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3.A;30.11.,2012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/>
          </a:bodyPr>
          <a:lstStyle/>
          <a:p>
            <a:r>
              <a:rPr lang="cs-CZ" sz="5300" b="1" u="sng" dirty="0" err="1" smtClean="0">
                <a:solidFill>
                  <a:srgbClr val="002060"/>
                </a:solidFill>
                <a:latin typeface="Comic Sans MS" pitchFamily="66" charset="0"/>
              </a:rPr>
              <a:t>Nebensätze</a:t>
            </a:r>
            <a:r>
              <a:rPr lang="cs-CZ" sz="5300" b="1" dirty="0" smtClean="0">
                <a:latin typeface="Comic Sans MS" pitchFamily="66" charset="0"/>
              </a:rPr>
              <a:t/>
            </a:r>
            <a:br>
              <a:rPr lang="cs-CZ" sz="5300" b="1" dirty="0" smtClean="0">
                <a:latin typeface="Comic Sans MS" pitchFamily="66" charset="0"/>
              </a:rPr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344816" cy="3600400"/>
          </a:xfrm>
        </p:spPr>
        <p:txBody>
          <a:bodyPr>
            <a:noAutofit/>
          </a:bodyPr>
          <a:lstStyle/>
          <a:p>
            <a:pPr algn="l"/>
            <a:r>
              <a:rPr lang="cs-CZ" sz="3600" b="1" dirty="0" smtClean="0">
                <a:latin typeface="Comic Sans MS" pitchFamily="66" charset="0"/>
              </a:rPr>
              <a:t>- </a:t>
            </a:r>
            <a:r>
              <a:rPr lang="cs-CZ" sz="3600" b="1" dirty="0" err="1" smtClean="0">
                <a:latin typeface="Comic Sans MS" pitchFamily="66" charset="0"/>
              </a:rPr>
              <a:t>Zusammengesetzter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Satz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smtClean="0">
                <a:latin typeface="Comic Sans MS" pitchFamily="66" charset="0"/>
              </a:rPr>
              <a:t>- </a:t>
            </a:r>
            <a:r>
              <a:rPr lang="cs-CZ" sz="3600" b="1" dirty="0" err="1" smtClean="0">
                <a:latin typeface="Comic Sans MS" pitchFamily="66" charset="0"/>
              </a:rPr>
              <a:t>Wortstellung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im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Nebensatz</a:t>
            </a:r>
            <a:r>
              <a:rPr lang="cs-CZ" sz="3600" b="1" dirty="0" smtClean="0">
                <a:latin typeface="Comic Sans MS" pitchFamily="66" charset="0"/>
              </a:rPr>
              <a:t>     	(</a:t>
            </a:r>
            <a:r>
              <a:rPr lang="cs-CZ" sz="3600" b="1" dirty="0" err="1" smtClean="0">
                <a:latin typeface="Comic Sans MS" pitchFamily="66" charset="0"/>
              </a:rPr>
              <a:t>weil</a:t>
            </a:r>
            <a:r>
              <a:rPr lang="cs-CZ" sz="3600" b="1" dirty="0" smtClean="0">
                <a:latin typeface="Comic Sans MS" pitchFamily="66" charset="0"/>
              </a:rPr>
              <a:t>, </a:t>
            </a:r>
            <a:r>
              <a:rPr lang="cs-CZ" sz="3600" b="1" dirty="0" err="1" smtClean="0">
                <a:latin typeface="Comic Sans MS" pitchFamily="66" charset="0"/>
              </a:rPr>
              <a:t>wenn</a:t>
            </a:r>
            <a:r>
              <a:rPr lang="cs-CZ" sz="3600" b="1" dirty="0" smtClean="0">
                <a:latin typeface="Comic Sans MS" pitchFamily="66" charset="0"/>
              </a:rPr>
              <a:t>, </a:t>
            </a:r>
            <a:r>
              <a:rPr lang="cs-CZ" sz="3600" b="1" dirty="0" err="1" smtClean="0">
                <a:latin typeface="Comic Sans MS" pitchFamily="66" charset="0"/>
              </a:rPr>
              <a:t>obwohl</a:t>
            </a:r>
            <a:r>
              <a:rPr lang="cs-CZ" sz="3600" b="1" dirty="0" smtClean="0">
                <a:latin typeface="Comic Sans MS" pitchFamily="66" charset="0"/>
              </a:rPr>
              <a:t>) </a:t>
            </a:r>
            <a:br>
              <a:rPr lang="cs-CZ" sz="3600" b="1" dirty="0" smtClean="0">
                <a:latin typeface="Comic Sans MS" pitchFamily="66" charset="0"/>
              </a:rPr>
            </a:br>
            <a:r>
              <a:rPr lang="cs-CZ" sz="3600" b="1" dirty="0" smtClean="0">
                <a:latin typeface="Comic Sans MS" pitchFamily="66" charset="0"/>
              </a:rPr>
              <a:t>- Test:“</a:t>
            </a:r>
            <a:r>
              <a:rPr lang="cs-CZ" sz="3600" b="1" dirty="0" err="1" smtClean="0">
                <a:latin typeface="Comic Sans MS" pitchFamily="66" charset="0"/>
              </a:rPr>
              <a:t>Werden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Sie</a:t>
            </a:r>
            <a:r>
              <a:rPr lang="cs-CZ" sz="3600" b="1" dirty="0" smtClean="0">
                <a:latin typeface="Comic Sans MS" pitchFamily="66" charset="0"/>
              </a:rPr>
              <a:t> 100?“</a:t>
            </a:r>
            <a:endParaRPr lang="cs-CZ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sz="4000" b="1" dirty="0" err="1" smtClean="0">
                <a:latin typeface="Comic Sans MS" pitchFamily="66" charset="0"/>
              </a:rPr>
              <a:t>Nebensätze</a:t>
            </a:r>
            <a:r>
              <a:rPr lang="cs-CZ" sz="4000" b="1" dirty="0" smtClean="0">
                <a:latin typeface="Comic Sans MS" pitchFamily="66" charset="0"/>
              </a:rPr>
              <a:t>:</a:t>
            </a:r>
            <a:endParaRPr lang="cs-CZ" sz="2400" b="1" dirty="0" smtClean="0">
              <a:latin typeface="Comic Sans MS" pitchFamily="66" charset="0"/>
            </a:endParaRPr>
          </a:p>
          <a:p>
            <a:endParaRPr lang="cs-CZ" sz="2400" b="1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Sätze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mit</a:t>
            </a:r>
            <a:r>
              <a:rPr lang="cs-CZ" dirty="0" smtClean="0">
                <a:latin typeface="Comic Sans MS" pitchFamily="66" charset="0"/>
              </a:rPr>
              <a:t> „</a:t>
            </a:r>
            <a:r>
              <a:rPr lang="cs-CZ" dirty="0" err="1" smtClean="0">
                <a:latin typeface="Comic Sans MS" pitchFamily="66" charset="0"/>
              </a:rPr>
              <a:t>weil</a:t>
            </a:r>
            <a:r>
              <a:rPr lang="cs-CZ" dirty="0" smtClean="0">
                <a:latin typeface="Comic Sans MS" pitchFamily="66" charset="0"/>
              </a:rPr>
              <a:t>“, „</a:t>
            </a:r>
            <a:r>
              <a:rPr lang="cs-CZ" dirty="0" err="1" smtClean="0">
                <a:latin typeface="Comic Sans MS" pitchFamily="66" charset="0"/>
              </a:rPr>
              <a:t>obwohl</a:t>
            </a:r>
            <a:r>
              <a:rPr lang="cs-CZ" dirty="0" smtClean="0">
                <a:latin typeface="Comic Sans MS" pitchFamily="66" charset="0"/>
              </a:rPr>
              <a:t>“, „</a:t>
            </a:r>
            <a:r>
              <a:rPr lang="cs-CZ" dirty="0" err="1" smtClean="0">
                <a:latin typeface="Comic Sans MS" pitchFamily="66" charset="0"/>
              </a:rPr>
              <a:t>wenn</a:t>
            </a:r>
            <a:r>
              <a:rPr lang="cs-CZ" dirty="0" smtClean="0">
                <a:latin typeface="Comic Sans MS" pitchFamily="66" charset="0"/>
              </a:rPr>
              <a:t>“ </a:t>
            </a:r>
            <a:r>
              <a:rPr lang="cs-CZ" dirty="0" err="1" smtClean="0">
                <a:latin typeface="Comic Sans MS" pitchFamily="66" charset="0"/>
              </a:rPr>
              <a:t>sind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Nebensätze</a:t>
            </a:r>
            <a:r>
              <a:rPr lang="cs-CZ" dirty="0" smtClean="0">
                <a:latin typeface="Comic Sans MS" pitchFamily="66" charset="0"/>
              </a:rPr>
              <a:t>. </a:t>
            </a:r>
            <a:r>
              <a:rPr lang="cs-CZ" dirty="0" err="1" smtClean="0">
                <a:latin typeface="Comic Sans MS" pitchFamily="66" charset="0"/>
              </a:rPr>
              <a:t>Zwischen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Hauptsatz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und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Nebensatz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steht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ein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Komma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smtClean="0">
                <a:latin typeface="Comic Sans MS" pitchFamily="66" charset="0"/>
              </a:rPr>
              <a:t>In </a:t>
            </a:r>
            <a:r>
              <a:rPr lang="cs-CZ" dirty="0" err="1" smtClean="0">
                <a:latin typeface="Comic Sans MS" pitchFamily="66" charset="0"/>
              </a:rPr>
              <a:t>Sätzen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mit</a:t>
            </a:r>
            <a:r>
              <a:rPr lang="cs-CZ" dirty="0" smtClean="0">
                <a:latin typeface="Comic Sans MS" pitchFamily="66" charset="0"/>
              </a:rPr>
              <a:t> „</a:t>
            </a:r>
            <a:r>
              <a:rPr lang="cs-CZ" dirty="0" err="1" smtClean="0">
                <a:latin typeface="Comic Sans MS" pitchFamily="66" charset="0"/>
              </a:rPr>
              <a:t>weil</a:t>
            </a:r>
            <a:r>
              <a:rPr lang="cs-CZ" dirty="0" smtClean="0">
                <a:latin typeface="Comic Sans MS" pitchFamily="66" charset="0"/>
              </a:rPr>
              <a:t>“, „</a:t>
            </a:r>
            <a:r>
              <a:rPr lang="cs-CZ" dirty="0" err="1" smtClean="0">
                <a:latin typeface="Comic Sans MS" pitchFamily="66" charset="0"/>
              </a:rPr>
              <a:t>obwohl</a:t>
            </a:r>
            <a:r>
              <a:rPr lang="cs-CZ" dirty="0" smtClean="0">
                <a:latin typeface="Comic Sans MS" pitchFamily="66" charset="0"/>
              </a:rPr>
              <a:t>“, oder „</a:t>
            </a:r>
            <a:r>
              <a:rPr lang="cs-CZ" dirty="0" err="1" smtClean="0">
                <a:latin typeface="Comic Sans MS" pitchFamily="66" charset="0"/>
              </a:rPr>
              <a:t>wenn</a:t>
            </a:r>
            <a:r>
              <a:rPr lang="cs-CZ" dirty="0" smtClean="0">
                <a:latin typeface="Comic Sans MS" pitchFamily="66" charset="0"/>
              </a:rPr>
              <a:t>“  </a:t>
            </a:r>
            <a:r>
              <a:rPr lang="cs-CZ" dirty="0" err="1" smtClean="0">
                <a:latin typeface="Comic Sans MS" pitchFamily="66" charset="0"/>
              </a:rPr>
              <a:t>steht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das</a:t>
            </a:r>
            <a:r>
              <a:rPr lang="cs-CZ" dirty="0" smtClean="0">
                <a:latin typeface="Comic Sans MS" pitchFamily="66" charset="0"/>
              </a:rPr>
              <a:t> Verb </a:t>
            </a:r>
            <a:r>
              <a:rPr lang="cs-CZ" dirty="0" err="1" smtClean="0">
                <a:latin typeface="Comic Sans MS" pitchFamily="66" charset="0"/>
              </a:rPr>
              <a:t>immer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Ende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endParaRPr lang="cs-CZ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Manchmal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gibt</a:t>
            </a:r>
            <a:r>
              <a:rPr lang="cs-CZ" dirty="0" smtClean="0">
                <a:latin typeface="Comic Sans MS" pitchFamily="66" charset="0"/>
              </a:rPr>
              <a:t> es </a:t>
            </a:r>
            <a:r>
              <a:rPr lang="cs-CZ" b="1" dirty="0" err="1" smtClean="0">
                <a:latin typeface="Comic Sans MS" pitchFamily="66" charset="0"/>
              </a:rPr>
              <a:t>zwei</a:t>
            </a:r>
            <a:r>
              <a:rPr lang="cs-CZ" b="1" dirty="0" smtClean="0">
                <a:latin typeface="Comic Sans MS" pitchFamily="66" charset="0"/>
              </a:rPr>
              <a:t> Verben </a:t>
            </a:r>
            <a:r>
              <a:rPr lang="cs-CZ" dirty="0" smtClean="0">
                <a:latin typeface="Comic Sans MS" pitchFamily="66" charset="0"/>
              </a:rPr>
              <a:t>(</a:t>
            </a:r>
            <a:r>
              <a:rPr lang="cs-CZ" dirty="0" err="1" smtClean="0">
                <a:latin typeface="Comic Sans MS" pitchFamily="66" charset="0"/>
              </a:rPr>
              <a:t>Modalverb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und</a:t>
            </a:r>
            <a:r>
              <a:rPr lang="cs-CZ" dirty="0" smtClean="0">
                <a:latin typeface="Comic Sans MS" pitchFamily="66" charset="0"/>
              </a:rPr>
              <a:t> Verb </a:t>
            </a:r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Infinitiv), </a:t>
            </a:r>
            <a:r>
              <a:rPr lang="cs-CZ" dirty="0" err="1" smtClean="0">
                <a:latin typeface="Comic Sans MS" pitchFamily="66" charset="0"/>
              </a:rPr>
              <a:t>dann</a:t>
            </a:r>
            <a:r>
              <a:rPr lang="cs-CZ" dirty="0" smtClean="0">
                <a:latin typeface="Comic Sans MS" pitchFamily="66" charset="0"/>
              </a:rPr>
              <a:t> stehen </a:t>
            </a:r>
            <a:r>
              <a:rPr lang="cs-CZ" dirty="0" err="1" smtClean="0">
                <a:latin typeface="Comic Sans MS" pitchFamily="66" charset="0"/>
              </a:rPr>
              <a:t>beide</a:t>
            </a:r>
            <a:r>
              <a:rPr lang="cs-CZ" dirty="0" smtClean="0">
                <a:latin typeface="Comic Sans MS" pitchFamily="66" charset="0"/>
              </a:rPr>
              <a:t> Verben </a:t>
            </a:r>
            <a:r>
              <a:rPr lang="cs-CZ" dirty="0" err="1" smtClean="0">
                <a:latin typeface="Comic Sans MS" pitchFamily="66" charset="0"/>
              </a:rPr>
              <a:t>am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Satzende</a:t>
            </a:r>
            <a:r>
              <a:rPr lang="cs-CZ" dirty="0" smtClean="0">
                <a:latin typeface="Comic Sans MS" pitchFamily="66" charset="0"/>
              </a:rPr>
              <a:t> : </a:t>
            </a:r>
            <a:r>
              <a:rPr lang="cs-CZ" b="1" dirty="0" err="1" smtClean="0">
                <a:latin typeface="Comic Sans MS" pitchFamily="66" charset="0"/>
              </a:rPr>
              <a:t>zuerst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das</a:t>
            </a:r>
            <a:r>
              <a:rPr lang="cs-CZ" b="1" dirty="0" smtClean="0">
                <a:latin typeface="Comic Sans MS" pitchFamily="66" charset="0"/>
              </a:rPr>
              <a:t> Verb </a:t>
            </a:r>
            <a:r>
              <a:rPr lang="cs-CZ" b="1" dirty="0" err="1" smtClean="0">
                <a:latin typeface="Comic Sans MS" pitchFamily="66" charset="0"/>
              </a:rPr>
              <a:t>im</a:t>
            </a:r>
            <a:r>
              <a:rPr lang="cs-CZ" b="1" dirty="0" smtClean="0">
                <a:latin typeface="Comic Sans MS" pitchFamily="66" charset="0"/>
              </a:rPr>
              <a:t> Infinitiv, </a:t>
            </a:r>
            <a:r>
              <a:rPr lang="cs-CZ" b="1" dirty="0" err="1" smtClean="0">
                <a:latin typeface="Comic Sans MS" pitchFamily="66" charset="0"/>
              </a:rPr>
              <a:t>dann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das</a:t>
            </a:r>
            <a:r>
              <a:rPr lang="cs-CZ" b="1" dirty="0" smtClean="0">
                <a:latin typeface="Comic Sans MS" pitchFamily="66" charset="0"/>
              </a:rPr>
              <a:t> </a:t>
            </a:r>
            <a:r>
              <a:rPr lang="cs-CZ" b="1" dirty="0" err="1" smtClean="0">
                <a:latin typeface="Comic Sans MS" pitchFamily="66" charset="0"/>
              </a:rPr>
              <a:t>Modalverb</a:t>
            </a:r>
            <a:r>
              <a:rPr lang="cs-CZ" b="1" dirty="0" smtClean="0">
                <a:latin typeface="Comic Sans MS" pitchFamily="66" charset="0"/>
              </a:rPr>
              <a:t>.</a:t>
            </a:r>
          </a:p>
          <a:p>
            <a:endParaRPr lang="cs-CZ" b="1" dirty="0" smtClean="0">
              <a:latin typeface="Comic Sans MS" pitchFamily="66" charset="0"/>
            </a:endParaRPr>
          </a:p>
          <a:p>
            <a:r>
              <a:rPr lang="cs-CZ" dirty="0" err="1" smtClean="0">
                <a:latin typeface="Comic Sans MS" pitchFamily="66" charset="0"/>
              </a:rPr>
              <a:t>Das</a:t>
            </a:r>
            <a:r>
              <a:rPr lang="cs-CZ" dirty="0" smtClean="0">
                <a:latin typeface="Comic Sans MS" pitchFamily="66" charset="0"/>
              </a:rPr>
              <a:t> Subjekt </a:t>
            </a:r>
            <a:r>
              <a:rPr lang="cs-CZ" dirty="0" err="1" smtClean="0">
                <a:latin typeface="Comic Sans MS" pitchFamily="66" charset="0"/>
              </a:rPr>
              <a:t>steht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immer</a:t>
            </a:r>
            <a:r>
              <a:rPr lang="cs-CZ" dirty="0" smtClean="0">
                <a:latin typeface="Comic Sans MS" pitchFamily="66" charset="0"/>
              </a:rPr>
              <a:t> direkt </a:t>
            </a:r>
            <a:r>
              <a:rPr lang="cs-CZ" dirty="0" err="1" smtClean="0">
                <a:latin typeface="Comic Sans MS" pitchFamily="66" charset="0"/>
              </a:rPr>
              <a:t>hinter</a:t>
            </a:r>
            <a:r>
              <a:rPr lang="cs-CZ" dirty="0" smtClean="0">
                <a:latin typeface="Comic Sans MS" pitchFamily="66" charset="0"/>
              </a:rPr>
              <a:t> „</a:t>
            </a:r>
            <a:r>
              <a:rPr lang="cs-CZ" dirty="0" err="1" smtClean="0">
                <a:latin typeface="Comic Sans MS" pitchFamily="66" charset="0"/>
              </a:rPr>
              <a:t>weil</a:t>
            </a:r>
            <a:r>
              <a:rPr lang="cs-CZ" dirty="0" smtClean="0">
                <a:latin typeface="Comic Sans MS" pitchFamily="66" charset="0"/>
              </a:rPr>
              <a:t>“, „</a:t>
            </a:r>
            <a:r>
              <a:rPr lang="cs-CZ" dirty="0" err="1" smtClean="0">
                <a:latin typeface="Comic Sans MS" pitchFamily="66" charset="0"/>
              </a:rPr>
              <a:t>obwohl</a:t>
            </a:r>
            <a:r>
              <a:rPr lang="cs-CZ" dirty="0" smtClean="0">
                <a:latin typeface="Comic Sans MS" pitchFamily="66" charset="0"/>
              </a:rPr>
              <a:t>“, „</a:t>
            </a:r>
            <a:r>
              <a:rPr lang="cs-CZ" dirty="0" err="1" smtClean="0">
                <a:latin typeface="Comic Sans MS" pitchFamily="66" charset="0"/>
              </a:rPr>
              <a:t>wenn</a:t>
            </a:r>
            <a:r>
              <a:rPr lang="cs-CZ" dirty="0" smtClean="0">
                <a:latin typeface="Comic Sans MS" pitchFamily="66" charset="0"/>
              </a:rPr>
              <a:t>“.</a:t>
            </a:r>
          </a:p>
          <a:p>
            <a:endParaRPr lang="cs-CZ" dirty="0">
              <a:latin typeface="Comic Sans MS" pitchFamily="66" charset="0"/>
            </a:endParaRPr>
          </a:p>
        </p:txBody>
      </p:sp>
      <p:pic>
        <p:nvPicPr>
          <p:cNvPr id="6" name="Obrázek 5" descr="smajlíc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16632"/>
            <a:ext cx="64770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endParaRPr lang="cs-CZ" sz="2000" dirty="0">
              <a:latin typeface="Comic Sans MS" pitchFamily="66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231675"/>
          <a:ext cx="7776864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0761"/>
                <a:gridCol w="3616103"/>
              </a:tblGrid>
              <a:tr h="541381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Hauptsatz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Nebensatz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13906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Er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hat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kein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Geld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,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er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arbeitslos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ist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.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549047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Junge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Leute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bleiben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im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Elternhaus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,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obwohl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sie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genug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Geld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für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eigene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Wohnung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haben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.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53391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Ich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habe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nicht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gewusst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,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dass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sie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im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Krankenhaus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war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.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81477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Du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bist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nicht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gekommen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,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du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nach Amerika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geflogen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bist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.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81477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Sie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findet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keine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gute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Comic Sans MS" pitchFamily="66" charset="0"/>
                        </a:rPr>
                        <a:t>Arbeit</a:t>
                      </a:r>
                      <a:r>
                        <a:rPr lang="cs-CZ" sz="2400" baseline="0" dirty="0" smtClean="0">
                          <a:latin typeface="Comic Sans MS" pitchFamily="66" charset="0"/>
                        </a:rPr>
                        <a:t>,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Comic Sans MS" pitchFamily="66" charset="0"/>
                        </a:rPr>
                        <a:t>obwohl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sie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gute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Ausbildung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400" dirty="0" err="1" smtClean="0">
                          <a:latin typeface="Comic Sans MS" pitchFamily="66" charset="0"/>
                        </a:rPr>
                        <a:t>hat</a:t>
                      </a:r>
                      <a:r>
                        <a:rPr lang="cs-CZ" sz="2400" dirty="0" smtClean="0">
                          <a:latin typeface="Comic Sans MS" pitchFamily="66" charset="0"/>
                        </a:rPr>
                        <a:t>.</a:t>
                      </a:r>
                      <a:endParaRPr lang="cs-CZ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Obrázek 5" descr="smajlíc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16632"/>
            <a:ext cx="647700" cy="50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7046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err="1" smtClean="0">
                <a:latin typeface="Comic Sans MS" pitchFamily="66" charset="0"/>
              </a:rPr>
              <a:t>Ergänze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diese</a:t>
            </a:r>
            <a:r>
              <a:rPr lang="cs-CZ" sz="3600" b="1" dirty="0" smtClean="0">
                <a:latin typeface="Comic Sans MS" pitchFamily="66" charset="0"/>
              </a:rPr>
              <a:t> </a:t>
            </a:r>
            <a:r>
              <a:rPr lang="cs-CZ" sz="3600" b="1" dirty="0" err="1" smtClean="0">
                <a:latin typeface="Comic Sans MS" pitchFamily="66" charset="0"/>
              </a:rPr>
              <a:t>Sätze</a:t>
            </a:r>
            <a:r>
              <a:rPr lang="cs-CZ" sz="3600" b="1" dirty="0" smtClean="0">
                <a:latin typeface="Comic Sans MS" pitchFamily="66" charset="0"/>
              </a:rPr>
              <a:t>:</a:t>
            </a:r>
          </a:p>
          <a:p>
            <a:endParaRPr lang="cs-CZ" sz="2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1.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hatte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keine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Zeit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weil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2.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bin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auf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die</a:t>
            </a:r>
            <a:r>
              <a:rPr lang="cs-CZ" sz="2600" dirty="0" smtClean="0">
                <a:latin typeface="Comic Sans MS" pitchFamily="66" charset="0"/>
              </a:rPr>
              <a:t> Party </a:t>
            </a:r>
            <a:r>
              <a:rPr lang="cs-CZ" sz="2600" dirty="0" err="1" smtClean="0">
                <a:latin typeface="Comic Sans MS" pitchFamily="66" charset="0"/>
              </a:rPr>
              <a:t>gekommen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obwohl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3. </a:t>
            </a:r>
            <a:r>
              <a:rPr lang="cs-CZ" sz="2600" dirty="0" err="1" smtClean="0">
                <a:latin typeface="Comic Sans MS" pitchFamily="66" charset="0"/>
              </a:rPr>
              <a:t>Wir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sind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zu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Hause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geblieben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weil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4. </a:t>
            </a:r>
            <a:r>
              <a:rPr lang="cs-CZ" sz="2600" dirty="0" err="1" smtClean="0">
                <a:latin typeface="Comic Sans MS" pitchFamily="66" charset="0"/>
              </a:rPr>
              <a:t>Er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hat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nicht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gewusst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dass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5. Petra </a:t>
            </a:r>
            <a:r>
              <a:rPr lang="cs-CZ" sz="2600" dirty="0" err="1" smtClean="0">
                <a:latin typeface="Comic Sans MS" pitchFamily="66" charset="0"/>
              </a:rPr>
              <a:t>kann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sehr</a:t>
            </a:r>
            <a:r>
              <a:rPr lang="cs-CZ" sz="2600" dirty="0" smtClean="0">
                <a:latin typeface="Comic Sans MS" pitchFamily="66" charset="0"/>
              </a:rPr>
              <a:t> gut </a:t>
            </a:r>
            <a:r>
              <a:rPr lang="cs-CZ" sz="2600" dirty="0" err="1" smtClean="0">
                <a:latin typeface="Comic Sans MS" pitchFamily="66" charset="0"/>
              </a:rPr>
              <a:t>Englisch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sprechen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weil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6. </a:t>
            </a:r>
            <a:r>
              <a:rPr lang="cs-CZ" sz="2600" dirty="0" err="1" smtClean="0">
                <a:latin typeface="Comic Sans MS" pitchFamily="66" charset="0"/>
              </a:rPr>
              <a:t>Wir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sind</a:t>
            </a:r>
            <a:r>
              <a:rPr lang="cs-CZ" sz="2600" dirty="0" smtClean="0">
                <a:latin typeface="Comic Sans MS" pitchFamily="66" charset="0"/>
              </a:rPr>
              <a:t> nach </a:t>
            </a:r>
            <a:r>
              <a:rPr lang="cs-CZ" sz="2600" dirty="0" err="1" smtClean="0">
                <a:latin typeface="Comic Sans MS" pitchFamily="66" charset="0"/>
              </a:rPr>
              <a:t>Hause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zurückgekommen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obwohl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7. </a:t>
            </a:r>
            <a:r>
              <a:rPr lang="cs-CZ" sz="2600" dirty="0" err="1" smtClean="0">
                <a:latin typeface="Comic Sans MS" pitchFamily="66" charset="0"/>
              </a:rPr>
              <a:t>Er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will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nicht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kommen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obwohl</a:t>
            </a:r>
            <a:r>
              <a:rPr lang="cs-CZ" sz="2600" dirty="0" smtClean="0">
                <a:latin typeface="Comic Sans MS" pitchFamily="66" charset="0"/>
              </a:rPr>
              <a:t> 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8.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habe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dir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gesagt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dass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9. </a:t>
            </a:r>
            <a:r>
              <a:rPr lang="cs-CZ" sz="2600" dirty="0" err="1" smtClean="0">
                <a:latin typeface="Comic Sans MS" pitchFamily="66" charset="0"/>
              </a:rPr>
              <a:t>Morgen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gehe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nicht</a:t>
            </a:r>
            <a:r>
              <a:rPr lang="cs-CZ" sz="2600" dirty="0" smtClean="0">
                <a:latin typeface="Comic Sans MS" pitchFamily="66" charset="0"/>
              </a:rPr>
              <a:t> in </a:t>
            </a:r>
            <a:r>
              <a:rPr lang="cs-CZ" sz="2600" dirty="0" err="1" smtClean="0">
                <a:latin typeface="Comic Sans MS" pitchFamily="66" charset="0"/>
              </a:rPr>
              <a:t>die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Schule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weil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ich</a:t>
            </a:r>
            <a:r>
              <a:rPr lang="cs-CZ" sz="2600" dirty="0" smtClean="0">
                <a:latin typeface="Comic Sans MS" pitchFamily="66" charset="0"/>
              </a:rPr>
              <a:t>…</a:t>
            </a:r>
          </a:p>
          <a:p>
            <a:pPr>
              <a:buNone/>
            </a:pPr>
            <a:r>
              <a:rPr lang="cs-CZ" sz="2600" dirty="0" smtClean="0">
                <a:latin typeface="Comic Sans MS" pitchFamily="66" charset="0"/>
              </a:rPr>
              <a:t>10. </a:t>
            </a:r>
            <a:r>
              <a:rPr lang="cs-CZ" sz="2600" dirty="0" err="1" smtClean="0">
                <a:latin typeface="Comic Sans MS" pitchFamily="66" charset="0"/>
              </a:rPr>
              <a:t>Herr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Maier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arbeitet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als</a:t>
            </a:r>
            <a:r>
              <a:rPr lang="cs-CZ" sz="2600" dirty="0" smtClean="0">
                <a:latin typeface="Comic Sans MS" pitchFamily="66" charset="0"/>
              </a:rPr>
              <a:t> </a:t>
            </a:r>
            <a:r>
              <a:rPr lang="cs-CZ" sz="2600" dirty="0" err="1" smtClean="0">
                <a:latin typeface="Comic Sans MS" pitchFamily="66" charset="0"/>
              </a:rPr>
              <a:t>Maurer</a:t>
            </a:r>
            <a:r>
              <a:rPr lang="cs-CZ" sz="2600" dirty="0" smtClean="0">
                <a:latin typeface="Comic Sans MS" pitchFamily="66" charset="0"/>
              </a:rPr>
              <a:t>, </a:t>
            </a:r>
            <a:r>
              <a:rPr lang="cs-CZ" sz="2600" dirty="0" err="1" smtClean="0">
                <a:latin typeface="Comic Sans MS" pitchFamily="66" charset="0"/>
              </a:rPr>
              <a:t>obwohl</a:t>
            </a:r>
            <a:r>
              <a:rPr lang="cs-CZ" sz="2600" dirty="0" smtClean="0">
                <a:latin typeface="Comic Sans MS" pitchFamily="66" charset="0"/>
              </a:rPr>
              <a:t> …</a:t>
            </a:r>
          </a:p>
          <a:p>
            <a:endParaRPr lang="cs-CZ" sz="26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3265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 smtClean="0">
                <a:latin typeface="Comic Sans MS" pitchFamily="66" charset="0"/>
              </a:rPr>
              <a:t>Die </a:t>
            </a:r>
            <a:r>
              <a:rPr lang="cs-CZ" sz="3100" b="1" dirty="0" err="1" smtClean="0">
                <a:latin typeface="Comic Sans MS" pitchFamily="66" charset="0"/>
              </a:rPr>
              <a:t>Satzanfänge</a:t>
            </a:r>
            <a:endParaRPr lang="cs-CZ" sz="3100" b="1" dirty="0" smtClean="0">
              <a:latin typeface="Comic Sans MS" pitchFamily="66" charset="0"/>
            </a:endParaRPr>
          </a:p>
          <a:p>
            <a:r>
              <a:rPr lang="de-DE" sz="3100" b="1" dirty="0" smtClean="0">
                <a:latin typeface="Comic Sans MS" pitchFamily="66" charset="0"/>
              </a:rPr>
              <a:t>Jeder </a:t>
            </a:r>
            <a:r>
              <a:rPr lang="cs-CZ" sz="3100" b="1" dirty="0" smtClean="0">
                <a:latin typeface="Comic Sans MS" pitchFamily="66" charset="0"/>
              </a:rPr>
              <a:t>Student</a:t>
            </a:r>
            <a:r>
              <a:rPr lang="de-DE" sz="3100" b="1" dirty="0" smtClean="0">
                <a:latin typeface="Comic Sans MS" pitchFamily="66" charset="0"/>
              </a:rPr>
              <a:t> wählt einen Satzanfang, wirft den Ball</a:t>
            </a:r>
          </a:p>
          <a:p>
            <a:pPr>
              <a:buNone/>
            </a:pPr>
            <a:r>
              <a:rPr lang="cs-CZ" sz="3100" b="1" dirty="0" smtClean="0">
                <a:latin typeface="Comic Sans MS" pitchFamily="66" charset="0"/>
              </a:rPr>
              <a:t>	</a:t>
            </a:r>
            <a:r>
              <a:rPr lang="de-DE" sz="3100" b="1" dirty="0" smtClean="0">
                <a:latin typeface="Comic Sans MS" pitchFamily="66" charset="0"/>
              </a:rPr>
              <a:t>einem anderen </a:t>
            </a:r>
            <a:r>
              <a:rPr lang="cs-CZ" sz="3100" b="1" dirty="0" err="1" smtClean="0">
                <a:latin typeface="Comic Sans MS" pitchFamily="66" charset="0"/>
              </a:rPr>
              <a:t>Studenten</a:t>
            </a:r>
            <a:r>
              <a:rPr lang="cs-CZ" sz="3100" b="1" dirty="0" smtClean="0">
                <a:latin typeface="Comic Sans MS" pitchFamily="66" charset="0"/>
              </a:rPr>
              <a:t> </a:t>
            </a:r>
            <a:r>
              <a:rPr lang="de-DE" sz="3100" b="1" dirty="0" smtClean="0">
                <a:latin typeface="Comic Sans MS" pitchFamily="66" charset="0"/>
              </a:rPr>
              <a:t>zu. Dieser</a:t>
            </a:r>
            <a:r>
              <a:rPr lang="cs-CZ" sz="3100" b="1" dirty="0" smtClean="0">
                <a:latin typeface="Comic Sans MS" pitchFamily="66" charset="0"/>
              </a:rPr>
              <a:t> Student</a:t>
            </a:r>
            <a:r>
              <a:rPr lang="de-DE" sz="3100" b="1" dirty="0" smtClean="0">
                <a:latin typeface="Comic Sans MS" pitchFamily="66" charset="0"/>
              </a:rPr>
              <a:t> wiederholt den Satzanfang und führt den Satz zu Ende. Danach</a:t>
            </a:r>
            <a:r>
              <a:rPr lang="cs-CZ" sz="3100" b="1" dirty="0" smtClean="0">
                <a:latin typeface="Comic Sans MS" pitchFamily="66" charset="0"/>
              </a:rPr>
              <a:t> </a:t>
            </a:r>
            <a:r>
              <a:rPr lang="de-DE" sz="3100" b="1" dirty="0" smtClean="0">
                <a:latin typeface="Comic Sans MS" pitchFamily="66" charset="0"/>
              </a:rPr>
              <a:t>liest dieser </a:t>
            </a:r>
            <a:r>
              <a:rPr lang="cs-CZ" sz="3100" b="1" dirty="0" smtClean="0">
                <a:latin typeface="Comic Sans MS" pitchFamily="66" charset="0"/>
              </a:rPr>
              <a:t>Student</a:t>
            </a:r>
            <a:r>
              <a:rPr lang="de-DE" sz="3100" b="1" dirty="0" smtClean="0">
                <a:latin typeface="Comic Sans MS" pitchFamily="66" charset="0"/>
              </a:rPr>
              <a:t> einen anderen Satzanfang vor und wirft den Ball an einen anderen </a:t>
            </a:r>
            <a:r>
              <a:rPr lang="cs-CZ" sz="3100" b="1" dirty="0" err="1" smtClean="0">
                <a:latin typeface="Comic Sans MS" pitchFamily="66" charset="0"/>
              </a:rPr>
              <a:t>Studenten</a:t>
            </a:r>
            <a:r>
              <a:rPr lang="de-DE" sz="3100" b="1" dirty="0" smtClean="0">
                <a:latin typeface="Comic Sans MS" pitchFamily="66" charset="0"/>
              </a:rPr>
              <a:t> usw.</a:t>
            </a:r>
            <a:endParaRPr lang="cs-CZ" sz="3100" b="1" dirty="0" smtClean="0">
              <a:latin typeface="Comic Sans MS" pitchFamily="66" charset="0"/>
            </a:endParaRPr>
          </a:p>
          <a:p>
            <a:endParaRPr lang="cs-CZ" sz="31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1. </a:t>
            </a:r>
            <a:r>
              <a:rPr lang="de-DE" sz="3400" dirty="0" smtClean="0">
                <a:latin typeface="Comic Sans MS" pitchFamily="66" charset="0"/>
              </a:rPr>
              <a:t>Ich mache ein großes Fest, wenn … .</a:t>
            </a:r>
            <a:endParaRPr lang="cs-CZ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2. </a:t>
            </a:r>
            <a:r>
              <a:rPr lang="de-DE" sz="3400" dirty="0" smtClean="0">
                <a:latin typeface="Comic Sans MS" pitchFamily="66" charset="0"/>
              </a:rPr>
              <a:t>Ich bin immer sauer, wenn … .</a:t>
            </a:r>
            <a:endParaRPr lang="cs-CZ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3. </a:t>
            </a:r>
            <a:r>
              <a:rPr lang="de-DE" sz="3400" dirty="0" smtClean="0">
                <a:latin typeface="Comic Sans MS" pitchFamily="66" charset="0"/>
              </a:rPr>
              <a:t>Wenn ich meine Hausaufgaben vergessen habe, … .</a:t>
            </a:r>
            <a:endParaRPr lang="cs-CZ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4. </a:t>
            </a:r>
            <a:r>
              <a:rPr lang="cs-CZ" sz="3400" dirty="0" err="1" smtClean="0">
                <a:latin typeface="Comic Sans MS" pitchFamily="66" charset="0"/>
              </a:rPr>
              <a:t>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bin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glücklich</a:t>
            </a:r>
            <a:r>
              <a:rPr lang="cs-CZ" sz="3400" dirty="0" smtClean="0">
                <a:latin typeface="Comic Sans MS" pitchFamily="66" charset="0"/>
              </a:rPr>
              <a:t>, </a:t>
            </a:r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5. </a:t>
            </a:r>
            <a:r>
              <a:rPr lang="cs-CZ" sz="3400" dirty="0" err="1" smtClean="0">
                <a:latin typeface="Comic Sans MS" pitchFamily="66" charset="0"/>
              </a:rPr>
              <a:t>Weißt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du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eigentlich</a:t>
            </a:r>
            <a:r>
              <a:rPr lang="cs-CZ" sz="3400" dirty="0" smtClean="0">
                <a:latin typeface="Comic Sans MS" pitchFamily="66" charset="0"/>
              </a:rPr>
              <a:t>, </a:t>
            </a:r>
            <a:r>
              <a:rPr lang="cs-CZ" sz="3400" dirty="0" err="1" smtClean="0">
                <a:latin typeface="Comic Sans MS" pitchFamily="66" charset="0"/>
              </a:rPr>
              <a:t>dass</a:t>
            </a:r>
            <a:r>
              <a:rPr lang="cs-CZ" sz="3400" dirty="0" smtClean="0">
                <a:latin typeface="Comic Sans MS" pitchFamily="66" charset="0"/>
              </a:rPr>
              <a:t>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6. </a:t>
            </a:r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traurig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bin</a:t>
            </a:r>
            <a:r>
              <a:rPr lang="cs-CZ" sz="3400" dirty="0" smtClean="0">
                <a:latin typeface="Comic Sans MS" pitchFamily="66" charset="0"/>
              </a:rPr>
              <a:t>,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7. </a:t>
            </a:r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Husten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habe</a:t>
            </a:r>
            <a:r>
              <a:rPr lang="cs-CZ" sz="3400" dirty="0" smtClean="0">
                <a:latin typeface="Comic Sans MS" pitchFamily="66" charset="0"/>
              </a:rPr>
              <a:t>,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8. </a:t>
            </a:r>
            <a:r>
              <a:rPr lang="cs-CZ" sz="3400" dirty="0" err="1" smtClean="0">
                <a:latin typeface="Comic Sans MS" pitchFamily="66" charset="0"/>
              </a:rPr>
              <a:t>Glauben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Sie</a:t>
            </a:r>
            <a:r>
              <a:rPr lang="cs-CZ" sz="3400" dirty="0" smtClean="0">
                <a:latin typeface="Comic Sans MS" pitchFamily="66" charset="0"/>
              </a:rPr>
              <a:t>, </a:t>
            </a:r>
            <a:r>
              <a:rPr lang="cs-CZ" sz="3400" dirty="0" err="1" smtClean="0">
                <a:latin typeface="Comic Sans MS" pitchFamily="66" charset="0"/>
              </a:rPr>
              <a:t>dass</a:t>
            </a:r>
            <a:r>
              <a:rPr lang="cs-CZ" sz="3400" dirty="0" smtClean="0">
                <a:latin typeface="Comic Sans MS" pitchFamily="66" charset="0"/>
              </a:rPr>
              <a:t> … ?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9. </a:t>
            </a:r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es </a:t>
            </a:r>
            <a:r>
              <a:rPr lang="cs-CZ" sz="3400" dirty="0" err="1" smtClean="0">
                <a:latin typeface="Comic Sans MS" pitchFamily="66" charset="0"/>
              </a:rPr>
              <a:t>regnet</a:t>
            </a:r>
            <a:r>
              <a:rPr lang="cs-CZ" sz="3400" dirty="0" smtClean="0">
                <a:latin typeface="Comic Sans MS" pitchFamily="66" charset="0"/>
              </a:rPr>
              <a:t>,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10. </a:t>
            </a:r>
            <a:r>
              <a:rPr lang="de-DE" sz="3400" dirty="0" smtClean="0">
                <a:latin typeface="Comic Sans MS" pitchFamily="66" charset="0"/>
              </a:rPr>
              <a:t>Wenn ich viel Stress habe, … .</a:t>
            </a:r>
            <a:endParaRPr lang="cs-CZ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11. </a:t>
            </a:r>
            <a:r>
              <a:rPr lang="cs-CZ" sz="3400" dirty="0" err="1" smtClean="0">
                <a:latin typeface="Comic Sans MS" pitchFamily="66" charset="0"/>
              </a:rPr>
              <a:t>Wenn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nervös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bin</a:t>
            </a:r>
            <a:r>
              <a:rPr lang="cs-CZ" sz="3400" dirty="0" smtClean="0">
                <a:latin typeface="Comic Sans MS" pitchFamily="66" charset="0"/>
              </a:rPr>
              <a:t>, … .</a:t>
            </a:r>
          </a:p>
          <a:p>
            <a:pPr>
              <a:buNone/>
            </a:pPr>
            <a:r>
              <a:rPr lang="cs-CZ" sz="3400" dirty="0" smtClean="0">
                <a:latin typeface="Comic Sans MS" pitchFamily="66" charset="0"/>
              </a:rPr>
              <a:t>12. </a:t>
            </a:r>
            <a:r>
              <a:rPr lang="cs-CZ" sz="3400" dirty="0" err="1" smtClean="0">
                <a:latin typeface="Comic Sans MS" pitchFamily="66" charset="0"/>
              </a:rPr>
              <a:t>Ich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habe</a:t>
            </a:r>
            <a:r>
              <a:rPr lang="cs-CZ" sz="3400" dirty="0" smtClean="0">
                <a:latin typeface="Comic Sans MS" pitchFamily="66" charset="0"/>
              </a:rPr>
              <a:t> </a:t>
            </a:r>
            <a:r>
              <a:rPr lang="cs-CZ" sz="3400" dirty="0" err="1" smtClean="0">
                <a:latin typeface="Comic Sans MS" pitchFamily="66" charset="0"/>
              </a:rPr>
              <a:t>gehört</a:t>
            </a:r>
            <a:r>
              <a:rPr lang="cs-CZ" sz="3400" dirty="0" smtClean="0">
                <a:latin typeface="Comic Sans MS" pitchFamily="66" charset="0"/>
              </a:rPr>
              <a:t>, </a:t>
            </a:r>
            <a:r>
              <a:rPr lang="cs-CZ" sz="3400" dirty="0" err="1" smtClean="0">
                <a:latin typeface="Comic Sans MS" pitchFamily="66" charset="0"/>
              </a:rPr>
              <a:t>dass</a:t>
            </a:r>
            <a:r>
              <a:rPr lang="cs-CZ" sz="3400" dirty="0" smtClean="0">
                <a:latin typeface="Comic Sans MS" pitchFamily="66" charset="0"/>
              </a:rPr>
              <a:t> … .</a:t>
            </a:r>
          </a:p>
          <a:p>
            <a:endParaRPr lang="cs-CZ" sz="2000" dirty="0" smtClean="0"/>
          </a:p>
          <a:p>
            <a:endParaRPr lang="cs-CZ" sz="20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Autofit/>
          </a:bodyPr>
          <a:lstStyle/>
          <a:p>
            <a:r>
              <a:rPr lang="cs-CZ" sz="2800" b="1" dirty="0" err="1" smtClean="0">
                <a:latin typeface="Comic Sans MS" pitchFamily="66" charset="0"/>
              </a:rPr>
              <a:t>Im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Ausland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leben</a:t>
            </a:r>
            <a:r>
              <a:rPr lang="cs-CZ" sz="2800" b="1" dirty="0" smtClean="0">
                <a:latin typeface="Comic Sans MS" pitchFamily="66" charset="0"/>
              </a:rPr>
              <a:t/>
            </a:r>
            <a:br>
              <a:rPr lang="cs-CZ" sz="2800" b="1" dirty="0" smtClean="0">
                <a:latin typeface="Comic Sans MS" pitchFamily="66" charset="0"/>
              </a:rPr>
            </a:br>
            <a:r>
              <a:rPr lang="cs-CZ" sz="2800" b="1" dirty="0" smtClean="0">
                <a:latin typeface="Comic Sans MS" pitchFamily="66" charset="0"/>
              </a:rPr>
              <a:t>- </a:t>
            </a:r>
            <a:r>
              <a:rPr lang="cs-CZ" sz="2800" b="1" dirty="0" err="1" smtClean="0">
                <a:latin typeface="Comic Sans MS" pitchFamily="66" charset="0"/>
              </a:rPr>
              <a:t>auf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die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Frage</a:t>
            </a:r>
            <a:r>
              <a:rPr lang="cs-CZ" sz="2800" b="1" dirty="0" smtClean="0">
                <a:latin typeface="Comic Sans MS" pitchFamily="66" charset="0"/>
              </a:rPr>
              <a:t> „</a:t>
            </a:r>
            <a:r>
              <a:rPr lang="cs-CZ" sz="2800" b="1" dirty="0" err="1" smtClean="0">
                <a:latin typeface="Comic Sans MS" pitchFamily="66" charset="0"/>
              </a:rPr>
              <a:t>Warum</a:t>
            </a:r>
            <a:r>
              <a:rPr lang="cs-CZ" sz="2800" b="1" dirty="0" smtClean="0">
                <a:latin typeface="Comic Sans MS" pitchFamily="66" charset="0"/>
              </a:rPr>
              <a:t>…“? </a:t>
            </a:r>
            <a:r>
              <a:rPr lang="cs-CZ" sz="2800" b="1" dirty="0" err="1" smtClean="0">
                <a:latin typeface="Comic Sans MS" pitchFamily="66" charset="0"/>
              </a:rPr>
              <a:t>kann</a:t>
            </a:r>
            <a:r>
              <a:rPr lang="cs-CZ" sz="2800" b="1" dirty="0" smtClean="0">
                <a:latin typeface="Comic Sans MS" pitchFamily="66" charset="0"/>
              </a:rPr>
              <a:t> man in </a:t>
            </a:r>
            <a:r>
              <a:rPr lang="cs-CZ" sz="2800" b="1" dirty="0" err="1" smtClean="0">
                <a:latin typeface="Comic Sans MS" pitchFamily="66" charset="0"/>
              </a:rPr>
              <a:t>einem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Gespräch</a:t>
            </a:r>
            <a:r>
              <a:rPr lang="cs-CZ" sz="2800" b="1" dirty="0" smtClean="0">
                <a:latin typeface="Comic Sans MS" pitchFamily="66" charset="0"/>
              </a:rPr>
              <a:t> direkt </a:t>
            </a:r>
            <a:r>
              <a:rPr lang="cs-CZ" sz="2800" b="1" dirty="0" err="1" smtClean="0">
                <a:latin typeface="Comic Sans MS" pitchFamily="66" charset="0"/>
              </a:rPr>
              <a:t>mit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dem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weil</a:t>
            </a:r>
            <a:r>
              <a:rPr lang="cs-CZ" sz="2800" b="1" dirty="0" smtClean="0">
                <a:latin typeface="Comic Sans MS" pitchFamily="66" charset="0"/>
              </a:rPr>
              <a:t>-</a:t>
            </a:r>
            <a:r>
              <a:rPr lang="cs-CZ" sz="2800" b="1" dirty="0" err="1" smtClean="0">
                <a:latin typeface="Comic Sans MS" pitchFamily="66" charset="0"/>
              </a:rPr>
              <a:t>Satz</a:t>
            </a:r>
            <a:r>
              <a:rPr lang="cs-CZ" sz="2800" b="1" dirty="0" smtClean="0">
                <a:latin typeface="Comic Sans MS" pitchFamily="66" charset="0"/>
              </a:rPr>
              <a:t> </a:t>
            </a:r>
            <a:r>
              <a:rPr lang="cs-CZ" sz="2800" b="1" dirty="0" err="1" smtClean="0">
                <a:latin typeface="Comic Sans MS" pitchFamily="66" charset="0"/>
              </a:rPr>
              <a:t>antworten</a:t>
            </a:r>
            <a:r>
              <a:rPr lang="cs-CZ" sz="2800" b="1" dirty="0" smtClean="0">
                <a:latin typeface="Comic Sans MS" pitchFamily="66" charset="0"/>
              </a:rPr>
              <a:t>:</a:t>
            </a:r>
            <a:br>
              <a:rPr lang="cs-CZ" sz="2800" b="1" dirty="0" smtClean="0">
                <a:latin typeface="Comic Sans MS" pitchFamily="66" charset="0"/>
              </a:rPr>
            </a:b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b="1" dirty="0">
              <a:latin typeface="Comic Sans MS" pitchFamily="66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1520" y="2132856"/>
          <a:ext cx="8568952" cy="453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386"/>
                <a:gridCol w="460901"/>
                <a:gridCol w="1843610"/>
                <a:gridCol w="1471055"/>
              </a:tblGrid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Ich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möchte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im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Ausland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wohnen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,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ja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ein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bisschen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nicht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Leben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dort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aufregend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baseline="0" dirty="0" err="1" smtClean="0">
                          <a:latin typeface="Comic Sans MS" pitchFamily="66" charset="0"/>
                        </a:rPr>
                        <a:t>ist</a:t>
                      </a:r>
                      <a:r>
                        <a:rPr lang="cs-CZ" baseline="0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Auslandserfahrung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wichtig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ist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das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Studentenleben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genie</a:t>
                      </a:r>
                      <a:r>
                        <a:rPr lang="el-GR" dirty="0" smtClean="0">
                          <a:latin typeface="Comic Sans MS" pitchFamily="66" charset="0"/>
                        </a:rPr>
                        <a:t>β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3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Fremdsprache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verbessern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neue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Freunde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kennenlernen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8373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man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eine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fremde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Kultur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kennenlernen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kann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fremden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Städte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interessant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sind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.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…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9613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weil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…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10000"/>
          </a:bodyPr>
          <a:lstStyle/>
          <a:p>
            <a:r>
              <a:rPr lang="cs-CZ" sz="3300" b="1" dirty="0" err="1" smtClean="0">
                <a:solidFill>
                  <a:srgbClr val="C00000"/>
                </a:solidFill>
                <a:latin typeface="Comic Sans MS" pitchFamily="66" charset="0"/>
              </a:rPr>
              <a:t>Werden</a:t>
            </a:r>
            <a:r>
              <a:rPr lang="cs-CZ" sz="33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300" b="1" dirty="0" err="1" smtClean="0">
                <a:solidFill>
                  <a:srgbClr val="C00000"/>
                </a:solidFill>
                <a:latin typeface="Comic Sans MS" pitchFamily="66" charset="0"/>
              </a:rPr>
              <a:t>Sie</a:t>
            </a:r>
            <a:r>
              <a:rPr lang="cs-CZ" sz="3300" b="1" dirty="0" smtClean="0">
                <a:solidFill>
                  <a:srgbClr val="C00000"/>
                </a:solidFill>
                <a:latin typeface="Comic Sans MS" pitchFamily="66" charset="0"/>
              </a:rPr>
              <a:t> 100?</a:t>
            </a:r>
          </a:p>
          <a:p>
            <a:r>
              <a:rPr lang="de-DE" sz="3300" b="1" dirty="0" smtClean="0">
                <a:solidFill>
                  <a:srgbClr val="C00000"/>
                </a:solidFill>
                <a:latin typeface="Comic Sans MS" pitchFamily="66" charset="0"/>
              </a:rPr>
              <a:t>Machen Sie den „Lebenserwartungs-Test“</a:t>
            </a:r>
            <a:endParaRPr lang="cs-CZ" sz="33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de-D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sz="2800" b="1" dirty="0" smtClean="0">
                <a:latin typeface="Comic Sans MS" pitchFamily="66" charset="0"/>
              </a:rPr>
              <a:t>1.</a:t>
            </a:r>
            <a:r>
              <a:rPr lang="de-DE" sz="2800" b="1" dirty="0" smtClean="0">
                <a:latin typeface="Comic Sans MS" pitchFamily="66" charset="0"/>
              </a:rPr>
              <a:t>Wenn ich merke, dass meine Hose plötzlich zu eng ist, dann denke ich:</a:t>
            </a:r>
          </a:p>
          <a:p>
            <a:r>
              <a:rPr lang="de-DE" sz="2800" dirty="0" smtClean="0">
                <a:latin typeface="Comic Sans MS" pitchFamily="66" charset="0"/>
              </a:rPr>
              <a:t>(1 Punkt) Ich sollte mir eine weitere Hose kaufen.</a:t>
            </a:r>
          </a:p>
          <a:p>
            <a:r>
              <a:rPr lang="de-DE" sz="2800" dirty="0" smtClean="0">
                <a:latin typeface="Comic Sans MS" pitchFamily="66" charset="0"/>
              </a:rPr>
              <a:t>(2 Punkte) Ich sollte etwas weniger essen.</a:t>
            </a:r>
          </a:p>
          <a:p>
            <a:r>
              <a:rPr lang="de-DE" sz="2800" dirty="0" smtClean="0">
                <a:latin typeface="Comic Sans MS" pitchFamily="66" charset="0"/>
              </a:rPr>
              <a:t>(3 Punkte) Vielleicht sollte ich mehr Sport treiben?</a:t>
            </a:r>
            <a:endParaRPr lang="cs-CZ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2800" b="1" dirty="0" smtClean="0">
                <a:latin typeface="Comic Sans MS" pitchFamily="66" charset="0"/>
              </a:rPr>
              <a:t>2.</a:t>
            </a:r>
            <a:r>
              <a:rPr lang="de-DE" sz="2800" b="1" dirty="0" smtClean="0">
                <a:latin typeface="Comic Sans MS" pitchFamily="66" charset="0"/>
              </a:rPr>
              <a:t>Wenn ich zwei unterschiedlich große Portionen Eis bekommen kann,</a:t>
            </a:r>
            <a:endParaRPr lang="cs-CZ" sz="2800" b="1" dirty="0" smtClean="0">
              <a:latin typeface="Comic Sans MS" pitchFamily="66" charset="0"/>
            </a:endParaRPr>
          </a:p>
          <a:p>
            <a:r>
              <a:rPr lang="de-DE" sz="2800" dirty="0" smtClean="0">
                <a:latin typeface="Comic Sans MS" pitchFamily="66" charset="0"/>
              </a:rPr>
              <a:t>(1 Punkt) dann nehme ich beide.</a:t>
            </a:r>
          </a:p>
          <a:p>
            <a:r>
              <a:rPr lang="de-DE" sz="2800" dirty="0" smtClean="0">
                <a:latin typeface="Comic Sans MS" pitchFamily="66" charset="0"/>
              </a:rPr>
              <a:t>(2 Punkte) dann nehme ich die größere.</a:t>
            </a:r>
          </a:p>
          <a:p>
            <a:r>
              <a:rPr lang="de-DE" sz="2800" dirty="0" smtClean="0">
                <a:latin typeface="Comic Sans MS" pitchFamily="66" charset="0"/>
              </a:rPr>
              <a:t>(3 Punkte) dann nehme ich die kleinere.</a:t>
            </a:r>
          </a:p>
          <a:p>
            <a:endParaRPr lang="cs-CZ" sz="2800" dirty="0"/>
          </a:p>
        </p:txBody>
      </p:sp>
      <p:pic>
        <p:nvPicPr>
          <p:cNvPr id="6" name="Obrázek 5" descr="starý muž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293096"/>
            <a:ext cx="1979712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780</Words>
  <Application>Microsoft Office PowerPoint</Application>
  <PresentationFormat>Předvádění na obrazovce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DUM - Digitální Učební Materiál</vt:lpstr>
      <vt:lpstr>Snímek 2</vt:lpstr>
      <vt:lpstr>Nebensätze  </vt:lpstr>
      <vt:lpstr>Snímek 4</vt:lpstr>
      <vt:lpstr>Snímek 5</vt:lpstr>
      <vt:lpstr>Snímek 6</vt:lpstr>
      <vt:lpstr>Snímek 7</vt:lpstr>
      <vt:lpstr>Im Ausland leben - auf die Frage „Warum…“? kann man in einem Gespräch direkt mit dem weil-Satz antworten: </vt:lpstr>
      <vt:lpstr>Snímek 9</vt:lpstr>
      <vt:lpstr>Snímek 10</vt:lpstr>
      <vt:lpstr>Snímek 11</vt:lpstr>
      <vt:lpstr>Snímek 12</vt:lpstr>
      <vt:lpstr>Citace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30</cp:revision>
  <dcterms:created xsi:type="dcterms:W3CDTF">2012-08-14T16:39:33Z</dcterms:created>
  <dcterms:modified xsi:type="dcterms:W3CDTF">2013-02-17T17:51:38Z</dcterms:modified>
</cp:coreProperties>
</file>