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270" r:id="rId3"/>
    <p:sldId id="256" r:id="rId4"/>
    <p:sldId id="265" r:id="rId5"/>
    <p:sldId id="257" r:id="rId6"/>
    <p:sldId id="271" r:id="rId7"/>
    <p:sldId id="272" r:id="rId8"/>
    <p:sldId id="273" r:id="rId9"/>
    <p:sldId id="258" r:id="rId10"/>
    <p:sldId id="259" r:id="rId11"/>
    <p:sldId id="260" r:id="rId12"/>
    <p:sldId id="261" r:id="rId13"/>
    <p:sldId id="262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26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3C84A-EBFB-4A77-9B15-64E07A61B4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74EFE-0E12-40DC-B288-ED663201B8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74EFE-0E12-40DC-B288-ED663201B8F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65D8-1BDD-4C8F-9BD3-B4E4B97A24C1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B542-8CB7-4437-BD72-611566D199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jpeg"/><Relationship Id="rId7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6.png"/><Relationship Id="rId5" Type="http://schemas.openxmlformats.org/officeDocument/2006/relationships/image" Target="../media/image6.jpe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DUM - Digitální Učební Materiál</a:t>
            </a:r>
          </a:p>
        </p:txBody>
      </p:sp>
      <p:pic>
        <p:nvPicPr>
          <p:cNvPr id="2051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484313"/>
            <a:ext cx="5673725" cy="2973387"/>
          </a:xfrm>
        </p:spPr>
      </p:pic>
      <p:sp>
        <p:nvSpPr>
          <p:cNvPr id="2052" name="TextovéPole 6"/>
          <p:cNvSpPr txBox="1">
            <a:spLocks noChangeArrowheads="1"/>
          </p:cNvSpPr>
          <p:nvPr/>
        </p:nvSpPr>
        <p:spPr bwMode="auto">
          <a:xfrm>
            <a:off x="250825" y="4868863"/>
            <a:ext cx="6731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Název školy:		Střední odborná škola obchodní s.r.o.</a:t>
            </a:r>
          </a:p>
          <a:p>
            <a:r>
              <a:rPr lang="cs-CZ"/>
              <a:t>			Broumovská     839</a:t>
            </a:r>
          </a:p>
          <a:p>
            <a:r>
              <a:rPr lang="cs-CZ"/>
              <a:t>			460 01     Liberec 6</a:t>
            </a:r>
          </a:p>
          <a:p>
            <a:r>
              <a:rPr lang="cs-CZ"/>
              <a:t>			IČO: 25018507          REDIZO: 600010520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Bilde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Sätze</a:t>
            </a:r>
            <a:r>
              <a:rPr lang="cs-CZ" sz="3200" dirty="0" smtClean="0">
                <a:latin typeface="Comic Sans MS" pitchFamily="66" charset="0"/>
              </a:rPr>
              <a:t> nach </a:t>
            </a:r>
            <a:r>
              <a:rPr lang="cs-CZ" sz="3200" dirty="0" err="1" smtClean="0">
                <a:latin typeface="Comic Sans MS" pitchFamily="66" charset="0"/>
              </a:rPr>
              <a:t>dem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Beispiel</a:t>
            </a:r>
            <a:r>
              <a:rPr lang="cs-CZ" sz="3200" dirty="0" smtClean="0">
                <a:latin typeface="Comic Sans MS" pitchFamily="66" charset="0"/>
              </a:rPr>
              <a:t>:</a:t>
            </a:r>
            <a:br>
              <a:rPr lang="cs-CZ" sz="3200" dirty="0" smtClean="0">
                <a:latin typeface="Comic Sans MS" pitchFamily="66" charset="0"/>
              </a:rPr>
            </a:br>
            <a:r>
              <a:rPr lang="cs-CZ" sz="1400" dirty="0" smtClean="0">
                <a:latin typeface="Comic Sans MS" pitchFamily="66" charset="0"/>
              </a:rPr>
              <a:t>Die </a:t>
            </a:r>
            <a:r>
              <a:rPr lang="cs-CZ" sz="1400" dirty="0" err="1" smtClean="0">
                <a:latin typeface="Comic Sans MS" pitchFamily="66" charset="0"/>
              </a:rPr>
              <a:t>Menschen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sprechen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Tschechisch</a:t>
            </a:r>
            <a:r>
              <a:rPr lang="cs-CZ" sz="1400" dirty="0" smtClean="0">
                <a:latin typeface="Comic Sans MS" pitchFamily="66" charset="0"/>
              </a:rPr>
              <a:t> in </a:t>
            </a:r>
            <a:r>
              <a:rPr lang="cs-CZ" sz="1400" dirty="0" err="1" smtClean="0">
                <a:latin typeface="Comic Sans MS" pitchFamily="66" charset="0"/>
              </a:rPr>
              <a:t>Tschechien</a:t>
            </a:r>
            <a:r>
              <a:rPr lang="cs-CZ" sz="1400" dirty="0" smtClean="0">
                <a:latin typeface="Comic Sans MS" pitchFamily="66" charset="0"/>
              </a:rPr>
              <a:t>.</a:t>
            </a:r>
            <a:br>
              <a:rPr lang="cs-CZ" sz="1400" dirty="0" smtClean="0">
                <a:latin typeface="Comic Sans MS" pitchFamily="66" charset="0"/>
              </a:rPr>
            </a:br>
            <a:r>
              <a:rPr lang="cs-CZ" sz="1400" dirty="0" smtClean="0">
                <a:latin typeface="Comic Sans MS" pitchFamily="66" charset="0"/>
              </a:rPr>
              <a:t>In </a:t>
            </a:r>
            <a:r>
              <a:rPr lang="cs-CZ" sz="1400" dirty="0" err="1" smtClean="0">
                <a:latin typeface="Comic Sans MS" pitchFamily="66" charset="0"/>
              </a:rPr>
              <a:t>Tschechien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sprechen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die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Menschen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Tschechisch</a:t>
            </a:r>
            <a:r>
              <a:rPr lang="cs-CZ" sz="1400" dirty="0" smtClean="0">
                <a:latin typeface="Comic Sans MS" pitchFamily="66" charset="0"/>
              </a:rPr>
              <a:t>.</a:t>
            </a:r>
            <a:br>
              <a:rPr lang="cs-CZ" sz="1400" dirty="0" smtClean="0">
                <a:latin typeface="Comic Sans MS" pitchFamily="66" charset="0"/>
              </a:rPr>
            </a:br>
            <a:r>
              <a:rPr lang="cs-CZ" sz="1400" dirty="0" err="1" smtClean="0">
                <a:latin typeface="Comic Sans MS" pitchFamily="66" charset="0"/>
              </a:rPr>
              <a:t>Tschechisch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sprechen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die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Menschen</a:t>
            </a:r>
            <a:r>
              <a:rPr lang="cs-CZ" sz="1400" dirty="0" smtClean="0">
                <a:latin typeface="Comic Sans MS" pitchFamily="66" charset="0"/>
              </a:rPr>
              <a:t> in </a:t>
            </a:r>
            <a:r>
              <a:rPr lang="cs-CZ" sz="1400" dirty="0" err="1" smtClean="0">
                <a:latin typeface="Comic Sans MS" pitchFamily="66" charset="0"/>
              </a:rPr>
              <a:t>Tschechien</a:t>
            </a:r>
            <a:r>
              <a:rPr lang="cs-CZ" sz="1400" dirty="0" smtClean="0">
                <a:latin typeface="Comic Sans MS" pitchFamily="66" charset="0"/>
              </a:rPr>
              <a:t>.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4" name="Zástupný symbol pro obsah 3" descr="Italie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3645024"/>
            <a:ext cx="2304256" cy="1368152"/>
          </a:xfrm>
        </p:spPr>
      </p:pic>
      <p:pic>
        <p:nvPicPr>
          <p:cNvPr id="5" name="Obrázek 4" descr="Deutschla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44824"/>
            <a:ext cx="2016224" cy="1341705"/>
          </a:xfrm>
          <a:prstGeom prst="rect">
            <a:avLst/>
          </a:prstGeom>
        </p:spPr>
      </p:pic>
      <p:pic>
        <p:nvPicPr>
          <p:cNvPr id="7" name="Obrázek 6" descr="Franci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2938" y="1850157"/>
            <a:ext cx="2232248" cy="1343794"/>
          </a:xfrm>
          <a:prstGeom prst="rect">
            <a:avLst/>
          </a:prstGeom>
        </p:spPr>
      </p:pic>
      <p:pic>
        <p:nvPicPr>
          <p:cNvPr id="8" name="Obrázek 7" descr="Kroati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1844824"/>
            <a:ext cx="1970123" cy="1311027"/>
          </a:xfrm>
          <a:prstGeom prst="rect">
            <a:avLst/>
          </a:prstGeom>
        </p:spPr>
      </p:pic>
      <p:pic>
        <p:nvPicPr>
          <p:cNvPr id="9" name="Obrázek 8" descr="Österreic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3645024"/>
            <a:ext cx="2064529" cy="1196727"/>
          </a:xfrm>
          <a:prstGeom prst="rect">
            <a:avLst/>
          </a:prstGeom>
        </p:spPr>
      </p:pic>
      <p:pic>
        <p:nvPicPr>
          <p:cNvPr id="10" name="Obrázek 9" descr="Spanie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16216" y="5202786"/>
            <a:ext cx="2160240" cy="1367857"/>
          </a:xfrm>
          <a:prstGeom prst="rect">
            <a:avLst/>
          </a:prstGeom>
        </p:spPr>
      </p:pic>
      <p:pic>
        <p:nvPicPr>
          <p:cNvPr id="11" name="Obrázek 10" descr="Japonsk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1560" y="5229200"/>
            <a:ext cx="2016224" cy="1383035"/>
          </a:xfrm>
          <a:prstGeom prst="rect">
            <a:avLst/>
          </a:prstGeom>
        </p:spPr>
      </p:pic>
      <p:pic>
        <p:nvPicPr>
          <p:cNvPr id="12" name="Obrázek 11" descr="Schweiz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9552" y="3645024"/>
            <a:ext cx="2045035" cy="1359793"/>
          </a:xfrm>
          <a:prstGeom prst="rect">
            <a:avLst/>
          </a:prstGeom>
        </p:spPr>
      </p:pic>
      <p:pic>
        <p:nvPicPr>
          <p:cNvPr id="13" name="Obrázek 12" descr="Tschechie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75656" y="764704"/>
            <a:ext cx="870692" cy="576064"/>
          </a:xfrm>
          <a:prstGeom prst="rect">
            <a:avLst/>
          </a:prstGeom>
        </p:spPr>
      </p:pic>
      <p:pic>
        <p:nvPicPr>
          <p:cNvPr id="14" name="Obrázek 13" descr="Türkei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635896" y="5229200"/>
            <a:ext cx="2160240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r>
              <a:rPr lang="cs-CZ" sz="2800" dirty="0" err="1" smtClean="0">
                <a:latin typeface="Comic Sans MS" pitchFamily="66" charset="0"/>
              </a:rPr>
              <a:t>Lies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diese</a:t>
            </a:r>
            <a:r>
              <a:rPr lang="cs-CZ" sz="2800" dirty="0" smtClean="0">
                <a:latin typeface="Comic Sans MS" pitchFamily="66" charset="0"/>
              </a:rPr>
              <a:t> kurze Texte 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antworte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die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Fragen</a:t>
            </a:r>
            <a:r>
              <a:rPr lang="cs-CZ" sz="2800" dirty="0" smtClean="0">
                <a:latin typeface="Comic Sans MS" pitchFamily="66" charset="0"/>
              </a:rPr>
              <a:t>: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000" dirty="0" smtClean="0">
                <a:latin typeface="Comic Sans MS" pitchFamily="66" charset="0"/>
              </a:rPr>
              <a:t>1. </a:t>
            </a:r>
            <a:r>
              <a:rPr lang="cs-CZ" sz="2000" dirty="0" err="1" smtClean="0">
                <a:latin typeface="Comic Sans MS" pitchFamily="66" charset="0"/>
              </a:rPr>
              <a:t>Deutsch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ist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die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Muttersprache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von</a:t>
            </a:r>
            <a:r>
              <a:rPr lang="cs-CZ" sz="2000" dirty="0" smtClean="0">
                <a:latin typeface="Comic Sans MS" pitchFamily="66" charset="0"/>
              </a:rPr>
              <a:t> 100 </a:t>
            </a:r>
            <a:r>
              <a:rPr lang="cs-CZ" sz="2000" dirty="0" err="1" smtClean="0">
                <a:latin typeface="Comic Sans MS" pitchFamily="66" charset="0"/>
              </a:rPr>
              <a:t>Millionen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Europäern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und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sie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ist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die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am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meisten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gesprochene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Sprache</a:t>
            </a:r>
            <a:r>
              <a:rPr lang="cs-CZ" sz="2000" dirty="0" smtClean="0">
                <a:latin typeface="Comic Sans MS" pitchFamily="66" charset="0"/>
              </a:rPr>
              <a:t> der EU. </a:t>
            </a:r>
            <a:r>
              <a:rPr lang="cs-CZ" sz="2000" dirty="0" err="1" smtClean="0">
                <a:latin typeface="Comic Sans MS" pitchFamily="66" charset="0"/>
              </a:rPr>
              <a:t>Dann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kommen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Englisch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und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Französisch</a:t>
            </a:r>
            <a:r>
              <a:rPr lang="cs-CZ" sz="2000" dirty="0" smtClean="0">
                <a:latin typeface="Comic Sans MS" pitchFamily="66" charset="0"/>
              </a:rPr>
              <a:t>. Die </a:t>
            </a:r>
            <a:r>
              <a:rPr lang="cs-CZ" sz="2000" dirty="0" err="1" smtClean="0">
                <a:latin typeface="Comic Sans MS" pitchFamily="66" charset="0"/>
              </a:rPr>
              <a:t>erste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Fremdsprache</a:t>
            </a:r>
            <a:r>
              <a:rPr lang="cs-CZ" sz="2000" dirty="0" smtClean="0">
                <a:latin typeface="Comic Sans MS" pitchFamily="66" charset="0"/>
              </a:rPr>
              <a:t> in der EU </a:t>
            </a:r>
            <a:r>
              <a:rPr lang="cs-CZ" sz="2000" dirty="0" err="1" smtClean="0">
                <a:latin typeface="Comic Sans MS" pitchFamily="66" charset="0"/>
              </a:rPr>
              <a:t>ist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Englisch</a:t>
            </a:r>
            <a:r>
              <a:rPr lang="cs-CZ" sz="2000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2.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Deutsch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liegt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mit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59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Millionen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Surfern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auf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Platz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6.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Auf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Platz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1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ist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Englisch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(366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Millionen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Nutzer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).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Dann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kommt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Chinesisch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mit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184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Millionen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und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Spanisch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mit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102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Millionen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  <a:latin typeface="Comic Sans MS" pitchFamily="66" charset="0"/>
              </a:rPr>
              <a:t>Internetnutzern</a:t>
            </a:r>
            <a:r>
              <a:rPr lang="cs-CZ" sz="2000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3. In der EU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gibt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es 23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offizielle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Sprachen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zuletzt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sind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Gälisch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Bulgarisch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Rumänisch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dazugekommen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.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Im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Europäischen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Parlament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kann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man in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diesen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Sprachen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vortragen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Dolmetcher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übersetzen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omic Sans MS" pitchFamily="66" charset="0"/>
              </a:rPr>
              <a:t>simultan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4.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Im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Mittelalter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haben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die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Araber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in Portugal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und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Spanien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gelebt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. In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Europa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gibt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es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viele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Wörter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aus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dem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Arabischen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:z.B. Alkohol oder </a:t>
            </a:r>
            <a:r>
              <a:rPr lang="cs-CZ" sz="2000" dirty="0" err="1" smtClean="0">
                <a:solidFill>
                  <a:srgbClr val="7030A0"/>
                </a:solidFill>
                <a:latin typeface="Comic Sans MS" pitchFamily="66" charset="0"/>
              </a:rPr>
              <a:t>Zucker</a:t>
            </a:r>
            <a:r>
              <a:rPr lang="cs-CZ" sz="20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cs-CZ" sz="2000" dirty="0" smtClean="0">
                <a:latin typeface="Comic Sans MS" pitchFamily="66" charset="0"/>
              </a:rPr>
              <a:t>5. </a:t>
            </a:r>
            <a:r>
              <a:rPr lang="cs-CZ" sz="2000" dirty="0" err="1" smtClean="0">
                <a:latin typeface="Comic Sans MS" pitchFamily="66" charset="0"/>
              </a:rPr>
              <a:t>Für</a:t>
            </a:r>
            <a:r>
              <a:rPr lang="cs-CZ" sz="2000" dirty="0" smtClean="0">
                <a:latin typeface="Comic Sans MS" pitchFamily="66" charset="0"/>
              </a:rPr>
              <a:t> rund 850 </a:t>
            </a:r>
            <a:r>
              <a:rPr lang="cs-CZ" sz="2000" dirty="0" err="1" smtClean="0">
                <a:latin typeface="Comic Sans MS" pitchFamily="66" charset="0"/>
              </a:rPr>
              <a:t>Millionen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Menschen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ist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Chinesisch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die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Muttersprache</a:t>
            </a:r>
            <a:r>
              <a:rPr lang="cs-CZ" sz="2000" dirty="0" smtClean="0">
                <a:latin typeface="Comic Sans MS" pitchFamily="66" charset="0"/>
              </a:rPr>
              <a:t>. </a:t>
            </a:r>
            <a:r>
              <a:rPr lang="cs-CZ" sz="2000" dirty="0" err="1" smtClean="0">
                <a:latin typeface="Comic Sans MS" pitchFamily="66" charset="0"/>
              </a:rPr>
              <a:t>Chinesisch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spricht</a:t>
            </a:r>
            <a:r>
              <a:rPr lang="cs-CZ" sz="2000" dirty="0" smtClean="0">
                <a:latin typeface="Comic Sans MS" pitchFamily="66" charset="0"/>
              </a:rPr>
              <a:t> man in China, Taiwan </a:t>
            </a:r>
            <a:r>
              <a:rPr lang="cs-CZ" sz="2000" dirty="0" err="1" smtClean="0">
                <a:latin typeface="Comic Sans MS" pitchFamily="66" charset="0"/>
              </a:rPr>
              <a:t>und</a:t>
            </a:r>
            <a:r>
              <a:rPr lang="cs-CZ" sz="2000" dirty="0" smtClean="0">
                <a:latin typeface="Comic Sans MS" pitchFamily="66" charset="0"/>
              </a:rPr>
              <a:t> Singapur.</a:t>
            </a:r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1. </a:t>
            </a:r>
            <a:r>
              <a:rPr lang="cs-CZ" dirty="0" err="1" smtClean="0">
                <a:latin typeface="Comic Sans MS" pitchFamily="66" charset="0"/>
              </a:rPr>
              <a:t>Welche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Sprache</a:t>
            </a:r>
            <a:r>
              <a:rPr lang="cs-CZ" dirty="0" smtClean="0">
                <a:latin typeface="Comic Sans MS" pitchFamily="66" charset="0"/>
              </a:rPr>
              <a:t> in der EU </a:t>
            </a:r>
            <a:r>
              <a:rPr lang="cs-CZ" dirty="0" err="1" smtClean="0">
                <a:latin typeface="Comic Sans MS" pitchFamily="66" charset="0"/>
              </a:rPr>
              <a:t>sprechen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die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meisten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Europäer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als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Muttersprache</a:t>
            </a:r>
            <a:r>
              <a:rPr lang="cs-CZ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2.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Welche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Sprachen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sprechen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die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meisten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Menschen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auf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der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Welt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als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Muttersprache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3.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Welche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Sprachen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verwenden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die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meisten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Internetnutzer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4. </a:t>
            </a:r>
            <a:r>
              <a:rPr lang="cs-CZ" dirty="0" err="1" smtClean="0">
                <a:latin typeface="Comic Sans MS" pitchFamily="66" charset="0"/>
              </a:rPr>
              <a:t>Wie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viele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offizielle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Sprachen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gibt</a:t>
            </a:r>
            <a:r>
              <a:rPr lang="cs-CZ" dirty="0" smtClean="0">
                <a:latin typeface="Comic Sans MS" pitchFamily="66" charset="0"/>
              </a:rPr>
              <a:t> es in de </a:t>
            </a:r>
            <a:r>
              <a:rPr lang="cs-CZ" dirty="0" err="1" smtClean="0">
                <a:latin typeface="Comic Sans MS" pitchFamily="66" charset="0"/>
              </a:rPr>
              <a:t>Europäischen</a:t>
            </a:r>
            <a:r>
              <a:rPr lang="cs-CZ" dirty="0" smtClean="0">
                <a:latin typeface="Comic Sans MS" pitchFamily="66" charset="0"/>
              </a:rPr>
              <a:t> Union?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5.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Wo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in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Europa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hat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man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früher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Arabisch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gesprochen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Suche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Informationen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im</a:t>
            </a:r>
            <a:r>
              <a:rPr lang="cs-CZ" sz="3200" dirty="0" smtClean="0">
                <a:latin typeface="Comic Sans MS" pitchFamily="66" charset="0"/>
              </a:rPr>
              <a:t> Internet </a:t>
            </a:r>
            <a:r>
              <a:rPr lang="cs-CZ" sz="3200" dirty="0" err="1" smtClean="0">
                <a:latin typeface="Comic Sans MS" pitchFamily="66" charset="0"/>
              </a:rPr>
              <a:t>und</a:t>
            </a:r>
            <a:r>
              <a:rPr lang="cs-CZ" sz="3200" dirty="0" smtClean="0">
                <a:latin typeface="Comic Sans MS" pitchFamily="66" charset="0"/>
              </a:rPr>
              <a:t> mach </a:t>
            </a:r>
            <a:r>
              <a:rPr lang="cs-CZ" sz="3200" dirty="0" err="1" smtClean="0">
                <a:latin typeface="Comic Sans MS" pitchFamily="66" charset="0"/>
              </a:rPr>
              <a:t>ein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Quiz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mit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fünf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Fragen</a:t>
            </a:r>
            <a:r>
              <a:rPr lang="cs-CZ" sz="3200" dirty="0" smtClean="0">
                <a:latin typeface="Comic Sans MS" pitchFamily="66" charset="0"/>
              </a:rPr>
              <a:t> :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z.B.: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1. </a:t>
            </a:r>
            <a:r>
              <a:rPr lang="cs-CZ" sz="2400" dirty="0" err="1" smtClean="0">
                <a:latin typeface="Comic Sans MS" pitchFamily="66" charset="0"/>
              </a:rPr>
              <a:t>Wie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viele</a:t>
            </a:r>
            <a:r>
              <a:rPr lang="cs-CZ" sz="2400" dirty="0" smtClean="0">
                <a:latin typeface="Comic Sans MS" pitchFamily="66" charset="0"/>
              </a:rPr>
              <a:t> Dialekte </a:t>
            </a:r>
            <a:r>
              <a:rPr lang="cs-CZ" sz="2400" dirty="0" err="1" smtClean="0">
                <a:latin typeface="Comic Sans MS" pitchFamily="66" charset="0"/>
              </a:rPr>
              <a:t>gibt</a:t>
            </a:r>
            <a:r>
              <a:rPr lang="cs-CZ" sz="2400" dirty="0" smtClean="0">
                <a:latin typeface="Comic Sans MS" pitchFamily="66" charset="0"/>
              </a:rPr>
              <a:t> es in </a:t>
            </a:r>
            <a:r>
              <a:rPr lang="cs-CZ" sz="2400" dirty="0" err="1" smtClean="0">
                <a:latin typeface="Comic Sans MS" pitchFamily="66" charset="0"/>
              </a:rPr>
              <a:t>Deutschland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2. </a:t>
            </a:r>
            <a:r>
              <a:rPr lang="cs-CZ" sz="2400" dirty="0" err="1" smtClean="0">
                <a:latin typeface="Comic Sans MS" pitchFamily="66" charset="0"/>
              </a:rPr>
              <a:t>Wo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ist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Deutsch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offizielle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Sprache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3. </a:t>
            </a:r>
            <a:r>
              <a:rPr lang="cs-CZ" sz="2400" dirty="0" err="1" smtClean="0">
                <a:latin typeface="Comic Sans MS" pitchFamily="66" charset="0"/>
              </a:rPr>
              <a:t>Was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sind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die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offiziellen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Sprachen</a:t>
            </a:r>
            <a:r>
              <a:rPr lang="cs-CZ" sz="2400" dirty="0" smtClean="0">
                <a:latin typeface="Comic Sans MS" pitchFamily="66" charset="0"/>
              </a:rPr>
              <a:t> in der </a:t>
            </a:r>
            <a:r>
              <a:rPr lang="cs-CZ" sz="2400" dirty="0" err="1" smtClean="0">
                <a:latin typeface="Comic Sans MS" pitchFamily="66" charset="0"/>
              </a:rPr>
              <a:t>Schweiz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4. </a:t>
            </a:r>
            <a:r>
              <a:rPr lang="cs-CZ" sz="2400" dirty="0" err="1" smtClean="0">
                <a:latin typeface="Comic Sans MS" pitchFamily="66" charset="0"/>
              </a:rPr>
              <a:t>Welche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Sprache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spricht</a:t>
            </a:r>
            <a:r>
              <a:rPr lang="cs-CZ" sz="2400" dirty="0" smtClean="0">
                <a:latin typeface="Comic Sans MS" pitchFamily="66" charset="0"/>
              </a:rPr>
              <a:t> man in </a:t>
            </a:r>
            <a:r>
              <a:rPr lang="cs-CZ" sz="2400" dirty="0" err="1" smtClean="0">
                <a:latin typeface="Comic Sans MS" pitchFamily="66" charset="0"/>
              </a:rPr>
              <a:t>Sao</a:t>
            </a:r>
            <a:r>
              <a:rPr lang="cs-CZ" sz="2400" dirty="0" smtClean="0">
                <a:latin typeface="Comic Sans MS" pitchFamily="66" charset="0"/>
              </a:rPr>
              <a:t> Paulo?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5. </a:t>
            </a:r>
            <a:r>
              <a:rPr lang="cs-CZ" sz="2400" dirty="0" err="1" smtClean="0">
                <a:latin typeface="Comic Sans MS" pitchFamily="66" charset="0"/>
              </a:rPr>
              <a:t>Welche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Sprache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spricht</a:t>
            </a:r>
            <a:r>
              <a:rPr lang="cs-CZ" sz="2400" dirty="0" smtClean="0">
                <a:latin typeface="Comic Sans MS" pitchFamily="66" charset="0"/>
              </a:rPr>
              <a:t> man in </a:t>
            </a:r>
            <a:r>
              <a:rPr lang="cs-CZ" sz="2400" dirty="0" err="1" smtClean="0">
                <a:latin typeface="Comic Sans MS" pitchFamily="66" charset="0"/>
              </a:rPr>
              <a:t>Gent</a:t>
            </a:r>
            <a:r>
              <a:rPr lang="cs-CZ" sz="2400" dirty="0" smtClean="0">
                <a:latin typeface="Comic Sans MS" pitchFamily="66" charset="0"/>
              </a:rPr>
              <a:t>?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Beende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die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Sätze</a:t>
            </a:r>
            <a:r>
              <a:rPr lang="cs-CZ" sz="3200" dirty="0" smtClean="0">
                <a:latin typeface="Comic Sans MS" pitchFamily="66" charset="0"/>
              </a:rPr>
              <a:t>: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1.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Spanien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spreche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Spanisch</a:t>
            </a:r>
            <a:r>
              <a:rPr lang="cs-CZ" sz="24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2.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der </a:t>
            </a:r>
            <a:r>
              <a:rPr lang="cs-CZ" sz="2400" dirty="0" err="1" smtClean="0">
                <a:latin typeface="Comic Sans MS" pitchFamily="66" charset="0"/>
              </a:rPr>
              <a:t>Schweiz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spreche</a:t>
            </a:r>
            <a:r>
              <a:rPr lang="cs-CZ" sz="2400" dirty="0" smtClean="0">
                <a:latin typeface="Comic Sans MS" pitchFamily="66" charset="0"/>
              </a:rPr>
              <a:t> … .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3.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Tschechien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… .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4.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Italien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… . 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5.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Österreich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… . 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6.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der </a:t>
            </a:r>
            <a:r>
              <a:rPr lang="cs-CZ" sz="2400" dirty="0" err="1" smtClean="0">
                <a:latin typeface="Comic Sans MS" pitchFamily="66" charset="0"/>
              </a:rPr>
              <a:t>Türkei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… . 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7.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Polen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… . 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8.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Frankreich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… . 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9.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der </a:t>
            </a:r>
            <a:r>
              <a:rPr lang="cs-CZ" sz="2400" dirty="0" err="1" smtClean="0">
                <a:latin typeface="Comic Sans MS" pitchFamily="66" charset="0"/>
              </a:rPr>
              <a:t>Slowakei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… .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10.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Deutschland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… .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11.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Ungarn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… . 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12. 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komme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England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… . 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 </a:t>
            </a:r>
          </a:p>
          <a:p>
            <a:endParaRPr lang="cs-CZ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Deutsch</a:t>
            </a:r>
            <a:r>
              <a:rPr lang="cs-CZ" sz="3200" dirty="0" smtClean="0">
                <a:latin typeface="Comic Sans MS" pitchFamily="66" charset="0"/>
              </a:rPr>
              <a:t> in </a:t>
            </a:r>
            <a:r>
              <a:rPr lang="cs-CZ" sz="3200" dirty="0" err="1" smtClean="0">
                <a:latin typeface="Comic Sans MS" pitchFamily="66" charset="0"/>
              </a:rPr>
              <a:t>Deutschland</a:t>
            </a:r>
            <a:r>
              <a:rPr lang="cs-CZ" sz="3200" dirty="0" smtClean="0">
                <a:latin typeface="Comic Sans MS" pitchFamily="66" charset="0"/>
              </a:rPr>
              <a:t> X in </a:t>
            </a:r>
            <a:r>
              <a:rPr lang="cs-CZ" sz="3200" dirty="0" err="1" smtClean="0">
                <a:latin typeface="Comic Sans MS" pitchFamily="66" charset="0"/>
              </a:rPr>
              <a:t>Österreich</a:t>
            </a:r>
            <a:endParaRPr lang="cs-CZ" sz="3200" dirty="0">
              <a:latin typeface="Comic Sans MS" pitchFamily="66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764704"/>
          <a:ext cx="8291264" cy="5976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804864"/>
              </a:tblGrid>
              <a:tr h="655975"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Comic Sans MS" pitchFamily="66" charset="0"/>
                        </a:rPr>
                        <a:t>Deutsch</a:t>
                      </a:r>
                      <a:r>
                        <a:rPr lang="cs-CZ" sz="1800" dirty="0" smtClean="0">
                          <a:latin typeface="Comic Sans MS" pitchFamily="66" charset="0"/>
                        </a:rPr>
                        <a:t> in </a:t>
                      </a:r>
                      <a:r>
                        <a:rPr lang="cs-CZ" sz="1800" dirty="0" err="1" smtClean="0">
                          <a:latin typeface="Comic Sans MS" pitchFamily="66" charset="0"/>
                        </a:rPr>
                        <a:t>Österreich</a:t>
                      </a:r>
                      <a:endParaRPr lang="cs-CZ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Comic Sans MS" pitchFamily="66" charset="0"/>
                        </a:rPr>
                        <a:t>Deutsch</a:t>
                      </a:r>
                      <a:r>
                        <a:rPr lang="cs-CZ" sz="1800" dirty="0" smtClean="0">
                          <a:latin typeface="Comic Sans MS" pitchFamily="66" charset="0"/>
                        </a:rPr>
                        <a:t> in </a:t>
                      </a:r>
                      <a:r>
                        <a:rPr lang="cs-CZ" sz="1800" dirty="0" err="1" smtClean="0">
                          <a:latin typeface="Comic Sans MS" pitchFamily="66" charset="0"/>
                        </a:rPr>
                        <a:t>Deutschland</a:t>
                      </a:r>
                      <a:endParaRPr lang="cs-CZ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Comic Sans MS" pitchFamily="66" charset="0"/>
                        </a:rPr>
                        <a:t>Tschechisch</a:t>
                      </a:r>
                      <a:endParaRPr lang="cs-CZ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Erdäpfel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Kartoffeln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brambory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Faschiertes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Hackfleisch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sekaná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Fisolen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grüne Bohnen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fazole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Karfiol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Blumenkohl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květák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Kren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Meerrettich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křen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Lungenbraten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Filet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svíčková pečeně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Marillen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Aprikosen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meruňky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Obers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Sahne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smetana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Paradeiser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Tomaten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rajčata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Powidl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Pflaumenmus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povidla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Ribisel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Johannisbeeren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rybíz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Rostbraten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Hochrippe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roštěná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Topfen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 pitchFamily="66" charset="0"/>
                          <a:ea typeface="Times New Roman"/>
                          <a:cs typeface="Times New Roman"/>
                        </a:rPr>
                        <a:t>Quark</a:t>
                      </a:r>
                      <a:endParaRPr lang="cs-CZ" sz="18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tvaroh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Vogerlsalat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Feldsalat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polní salát</a:t>
                      </a:r>
                      <a:endParaRPr lang="cs-CZ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Citace:</a:t>
            </a:r>
            <a:br>
              <a:rPr lang="cs-CZ" sz="3200" dirty="0" smtClean="0">
                <a:latin typeface="Comic Sans MS" pitchFamily="66" charset="0"/>
              </a:rPr>
            </a:br>
            <a:endParaRPr lang="cs-CZ" sz="32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NEUNER, </a:t>
            </a:r>
            <a:r>
              <a:rPr lang="cs-CZ" sz="1200" dirty="0" err="1" smtClean="0"/>
              <a:t>Gerhard</a:t>
            </a:r>
            <a:r>
              <a:rPr lang="cs-CZ" sz="1200" dirty="0" smtClean="0"/>
              <a:t> a kol. </a:t>
            </a:r>
            <a:r>
              <a:rPr lang="cs-CZ" sz="1200" i="1" dirty="0" smtClean="0"/>
              <a:t>Deutsch.com2</a:t>
            </a:r>
            <a:r>
              <a:rPr lang="cs-CZ" sz="1200" dirty="0" smtClean="0"/>
              <a:t>. Německo: </a:t>
            </a:r>
            <a:r>
              <a:rPr lang="cs-CZ" sz="1200" dirty="0" err="1" smtClean="0"/>
              <a:t>Hueber</a:t>
            </a:r>
            <a:r>
              <a:rPr lang="cs-CZ" sz="1200" dirty="0" smtClean="0"/>
              <a:t> </a:t>
            </a:r>
            <a:r>
              <a:rPr lang="cs-CZ" sz="1200" dirty="0" err="1" smtClean="0"/>
              <a:t>Verlag</a:t>
            </a:r>
            <a:r>
              <a:rPr lang="cs-CZ" sz="1200" dirty="0" smtClean="0"/>
              <a:t>, 2013, ISBN 978-3-19-001659-4. </a:t>
            </a:r>
          </a:p>
          <a:p>
            <a:r>
              <a:rPr lang="cs-CZ" sz="1200" dirty="0" smtClean="0"/>
              <a:t>O používání specificky rakouských výrazů německého jazyka v rámci Evropské Unie. </a:t>
            </a:r>
            <a:r>
              <a:rPr lang="cs-CZ" sz="1200" i="1" dirty="0" smtClean="0"/>
              <a:t>O používání specificky rakouských výrazů německého jazyka v rámci Evropské Unie</a:t>
            </a:r>
            <a:r>
              <a:rPr lang="cs-CZ" sz="1200" dirty="0" smtClean="0"/>
              <a:t> [online]. 2012 [cit. 2013-02-07]. Dostupné z: http://www.</a:t>
            </a:r>
            <a:r>
              <a:rPr lang="cs-CZ" sz="1200" dirty="0" err="1" smtClean="0"/>
              <a:t>sochorek.cz</a:t>
            </a:r>
            <a:r>
              <a:rPr lang="cs-CZ" sz="1200" dirty="0" smtClean="0"/>
              <a:t>/archiv/</a:t>
            </a:r>
            <a:r>
              <a:rPr lang="cs-CZ" sz="1200" dirty="0" err="1" smtClean="0"/>
              <a:t>zakony</a:t>
            </a:r>
            <a:r>
              <a:rPr lang="cs-CZ" sz="1200" dirty="0" smtClean="0"/>
              <a:t>/</a:t>
            </a:r>
            <a:r>
              <a:rPr lang="cs-CZ" sz="1200" dirty="0" err="1" smtClean="0"/>
              <a:t>austria.htm</a:t>
            </a:r>
            <a:r>
              <a:rPr lang="cs-CZ" sz="1200" dirty="0" smtClean="0"/>
              <a:t> </a:t>
            </a:r>
          </a:p>
          <a:p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err="1" smtClean="0"/>
              <a:t>Länder</a:t>
            </a:r>
            <a:r>
              <a:rPr lang="cs-CZ" b="1" dirty="0" smtClean="0"/>
              <a:t>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ihre</a:t>
            </a:r>
            <a:r>
              <a:rPr lang="cs-CZ" b="1" dirty="0" smtClean="0"/>
              <a:t> </a:t>
            </a:r>
            <a:r>
              <a:rPr lang="cs-CZ" b="1" dirty="0" err="1" smtClean="0"/>
              <a:t>Sprachen</a:t>
            </a:r>
            <a:r>
              <a:rPr lang="cs-CZ" dirty="0" smtClean="0"/>
              <a:t>; 					</a:t>
            </a:r>
            <a:r>
              <a:rPr lang="cs-CZ" b="1" dirty="0" smtClean="0"/>
              <a:t>VY_32_INOVACE_E3_16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Anotace:		Názvy nejdůležitějších jazyků na světě, práce s 			textem, příklady německých a rakouských 			výrazů			 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Třída a datum ověření:	</a:t>
            </a:r>
            <a:r>
              <a:rPr lang="cs-CZ" dirty="0" smtClean="0"/>
              <a:t>2.A;30.11</a:t>
            </a:r>
            <a:r>
              <a:rPr lang="cs-CZ" dirty="0" smtClean="0"/>
              <a:t>.,2012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Registrační číslo	:	CZ.1.07/1.5.00/34.0701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075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97425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728191"/>
          </a:xfrm>
        </p:spPr>
        <p:txBody>
          <a:bodyPr>
            <a:normAutofit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Sprachen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Welche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Sprachen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sprichst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du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</a:p>
          <a:p>
            <a:pPr>
              <a:buFontTx/>
              <a:buChar char="-"/>
            </a:pP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Welche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Sprachen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gefallen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dir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(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nicht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)?</a:t>
            </a:r>
          </a:p>
          <a:p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-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Welche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Sprachen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möchtest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du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noch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70C0"/>
                </a:solidFill>
                <a:latin typeface="Comic Sans MS" pitchFamily="66" charset="0"/>
              </a:rPr>
              <a:t>lernen</a:t>
            </a:r>
            <a:r>
              <a:rPr lang="cs-CZ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  <a:endParaRPr lang="cs-CZ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7030A0"/>
                </a:solidFill>
                <a:latin typeface="Comic Sans MS" pitchFamily="66" charset="0"/>
              </a:rPr>
              <a:t>Die </a:t>
            </a:r>
            <a:r>
              <a:rPr lang="cs-CZ" sz="3200" dirty="0" err="1" smtClean="0">
                <a:solidFill>
                  <a:srgbClr val="7030A0"/>
                </a:solidFill>
                <a:latin typeface="Comic Sans MS" pitchFamily="66" charset="0"/>
              </a:rPr>
              <a:t>wichtigsten</a:t>
            </a:r>
            <a:r>
              <a:rPr lang="cs-CZ" sz="32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7030A0"/>
                </a:solidFill>
                <a:latin typeface="Comic Sans MS" pitchFamily="66" charset="0"/>
              </a:rPr>
              <a:t>Sprachen</a:t>
            </a:r>
            <a:r>
              <a:rPr lang="cs-CZ" sz="32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7030A0"/>
                </a:solidFill>
                <a:latin typeface="Comic Sans MS" pitchFamily="66" charset="0"/>
              </a:rPr>
              <a:t>auf</a:t>
            </a:r>
            <a:r>
              <a:rPr lang="cs-CZ" sz="3200" dirty="0" smtClean="0">
                <a:solidFill>
                  <a:srgbClr val="7030A0"/>
                </a:solidFill>
                <a:latin typeface="Comic Sans MS" pitchFamily="66" charset="0"/>
              </a:rPr>
              <a:t> der </a:t>
            </a:r>
            <a:r>
              <a:rPr lang="cs-CZ" sz="3200" dirty="0" err="1" smtClean="0">
                <a:solidFill>
                  <a:srgbClr val="7030A0"/>
                </a:solidFill>
                <a:latin typeface="Comic Sans MS" pitchFamily="66" charset="0"/>
              </a:rPr>
              <a:t>Welt</a:t>
            </a:r>
            <a:endParaRPr lang="cs-CZ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1. </a:t>
            </a:r>
            <a:r>
              <a:rPr lang="cs-CZ" sz="2800" dirty="0" err="1" smtClean="0">
                <a:latin typeface="Comic Sans MS" pitchFamily="66" charset="0"/>
              </a:rPr>
              <a:t>Englisch</a:t>
            </a:r>
            <a:endParaRPr lang="cs-CZ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2. </a:t>
            </a:r>
            <a:r>
              <a:rPr lang="cs-CZ" sz="2800" dirty="0" err="1" smtClean="0">
                <a:latin typeface="Comic Sans MS" pitchFamily="66" charset="0"/>
              </a:rPr>
              <a:t>Französisch</a:t>
            </a:r>
            <a:endParaRPr lang="cs-CZ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3. </a:t>
            </a:r>
            <a:r>
              <a:rPr lang="cs-CZ" sz="2800" dirty="0" err="1" smtClean="0">
                <a:latin typeface="Comic Sans MS" pitchFamily="66" charset="0"/>
              </a:rPr>
              <a:t>Deutsch</a:t>
            </a:r>
            <a:endParaRPr lang="cs-CZ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4. </a:t>
            </a:r>
            <a:r>
              <a:rPr lang="cs-CZ" sz="2800" dirty="0" err="1" smtClean="0">
                <a:latin typeface="Comic Sans MS" pitchFamily="66" charset="0"/>
              </a:rPr>
              <a:t>Spanisch</a:t>
            </a:r>
            <a:endParaRPr lang="cs-CZ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5. </a:t>
            </a:r>
            <a:r>
              <a:rPr lang="cs-CZ" sz="2800" dirty="0" err="1" smtClean="0">
                <a:latin typeface="Comic Sans MS" pitchFamily="66" charset="0"/>
              </a:rPr>
              <a:t>Portugiesisch</a:t>
            </a:r>
            <a:endParaRPr lang="cs-CZ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6. </a:t>
            </a:r>
            <a:r>
              <a:rPr lang="cs-CZ" sz="2800" dirty="0" err="1" smtClean="0">
                <a:latin typeface="Comic Sans MS" pitchFamily="66" charset="0"/>
              </a:rPr>
              <a:t>Italienisch</a:t>
            </a:r>
            <a:endParaRPr lang="cs-CZ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7. </a:t>
            </a:r>
            <a:r>
              <a:rPr lang="cs-CZ" sz="2800" dirty="0" err="1" smtClean="0">
                <a:latin typeface="Comic Sans MS" pitchFamily="66" charset="0"/>
              </a:rPr>
              <a:t>Russisch</a:t>
            </a:r>
            <a:endParaRPr lang="cs-CZ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8. </a:t>
            </a:r>
            <a:r>
              <a:rPr lang="cs-CZ" sz="2800" dirty="0" err="1" smtClean="0">
                <a:latin typeface="Comic Sans MS" pitchFamily="66" charset="0"/>
              </a:rPr>
              <a:t>Polnisch</a:t>
            </a:r>
            <a:endParaRPr lang="cs-CZ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9. </a:t>
            </a:r>
            <a:r>
              <a:rPr lang="cs-CZ" sz="2800" dirty="0" err="1" smtClean="0">
                <a:latin typeface="Comic Sans MS" pitchFamily="66" charset="0"/>
              </a:rPr>
              <a:t>Türkisch</a:t>
            </a:r>
            <a:endParaRPr lang="cs-CZ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10. </a:t>
            </a:r>
            <a:r>
              <a:rPr lang="cs-CZ" sz="2800" dirty="0" err="1" smtClean="0">
                <a:latin typeface="Comic Sans MS" pitchFamily="66" charset="0"/>
              </a:rPr>
              <a:t>Griechisch</a:t>
            </a:r>
            <a:endParaRPr lang="cs-CZ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cs-CZ" sz="2800" dirty="0" smtClean="0">
                <a:latin typeface="Comic Sans MS" pitchFamily="66" charset="0"/>
              </a:rPr>
              <a:t>11. </a:t>
            </a:r>
            <a:r>
              <a:rPr lang="cs-CZ" sz="2800" dirty="0" err="1" smtClean="0">
                <a:latin typeface="Comic Sans MS" pitchFamily="66" charset="0"/>
              </a:rPr>
              <a:t>Japanisch</a:t>
            </a:r>
            <a:endParaRPr lang="cs-CZ" sz="2800" dirty="0" smtClean="0">
              <a:latin typeface="Comic Sans MS" pitchFamily="66" charset="0"/>
            </a:endParaRPr>
          </a:p>
          <a:p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720080"/>
          </a:xfrm>
        </p:spPr>
        <p:txBody>
          <a:bodyPr>
            <a:normAutofit fontScale="90000"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Länder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und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ihre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Sprachen</a:t>
            </a:r>
            <a:r>
              <a:rPr lang="cs-CZ" sz="3200" dirty="0" smtClean="0">
                <a:latin typeface="Comic Sans MS" pitchFamily="66" charset="0"/>
              </a:rPr>
              <a:t>- </a:t>
            </a:r>
            <a:r>
              <a:rPr lang="cs-CZ" sz="3200" dirty="0" err="1" smtClean="0">
                <a:latin typeface="Comic Sans MS" pitchFamily="66" charset="0"/>
              </a:rPr>
              <a:t>Ergänze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die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Tabelle</a:t>
            </a:r>
            <a:r>
              <a:rPr lang="cs-CZ" sz="3200" dirty="0" smtClean="0">
                <a:latin typeface="Comic Sans MS" pitchFamily="66" charset="0"/>
              </a:rPr>
              <a:t>:</a:t>
            </a:r>
            <a:endParaRPr lang="cs-CZ" sz="3200" dirty="0">
              <a:latin typeface="Comic Sans MS" pitchFamily="66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55576" y="836712"/>
          <a:ext cx="7704856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994"/>
                <a:gridCol w="3756862"/>
              </a:tblGrid>
              <a:tr h="391390"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Land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Sprachen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1.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Deutschland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Deutsch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2.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Österreich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3. Die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Schweiz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4.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Tschechien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Tschechisch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5.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Spanien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6.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England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7. Amerika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Englisch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8.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Frankreich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9.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Italien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10.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Türkei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11.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Griechenland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12.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Russland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13.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Slowakei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14.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Ungarn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Ungarisch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128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15. Polen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Ergänze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die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Sätze</a:t>
            </a:r>
            <a:r>
              <a:rPr lang="cs-CZ" sz="3600" dirty="0" smtClean="0">
                <a:latin typeface="Comic Sans MS" pitchFamily="66" charset="0"/>
              </a:rPr>
              <a:t>: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1.Ich </a:t>
            </a:r>
            <a:r>
              <a:rPr lang="cs-CZ" sz="2800" dirty="0" err="1" smtClean="0">
                <a:latin typeface="Comic Sans MS" pitchFamily="66" charset="0"/>
              </a:rPr>
              <a:t>komme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aus</a:t>
            </a:r>
            <a:r>
              <a:rPr lang="cs-CZ" sz="2800" dirty="0" smtClean="0">
                <a:latin typeface="Comic Sans MS" pitchFamily="66" charset="0"/>
              </a:rPr>
              <a:t>…			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spreche</a:t>
            </a:r>
            <a:r>
              <a:rPr lang="cs-CZ" sz="2800" dirty="0" smtClean="0">
                <a:latin typeface="Comic Sans MS" pitchFamily="66" charset="0"/>
              </a:rPr>
              <a:t>...</a:t>
            </a:r>
          </a:p>
          <a:p>
            <a:pPr>
              <a:buNone/>
            </a:pPr>
            <a:endParaRPr lang="cs-CZ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2.Ich </a:t>
            </a:r>
            <a:r>
              <a:rPr lang="cs-CZ" sz="2800" dirty="0" err="1" smtClean="0">
                <a:latin typeface="Comic Sans MS" pitchFamily="66" charset="0"/>
              </a:rPr>
              <a:t>komme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aus</a:t>
            </a:r>
            <a:r>
              <a:rPr lang="cs-CZ" sz="2800" dirty="0" smtClean="0">
                <a:latin typeface="Comic Sans MS" pitchFamily="66" charset="0"/>
              </a:rPr>
              <a:t>...			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spreche</a:t>
            </a:r>
            <a:r>
              <a:rPr lang="cs-CZ" sz="2800" dirty="0" smtClean="0">
                <a:latin typeface="Comic Sans MS" pitchFamily="66" charset="0"/>
              </a:rPr>
              <a:t>...</a:t>
            </a:r>
          </a:p>
          <a:p>
            <a:pPr>
              <a:buNone/>
            </a:pPr>
            <a:endParaRPr lang="cs-CZ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3.Ich </a:t>
            </a:r>
            <a:r>
              <a:rPr lang="cs-CZ" sz="2800" dirty="0" err="1" smtClean="0">
                <a:latin typeface="Comic Sans MS" pitchFamily="66" charset="0"/>
              </a:rPr>
              <a:t>komme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aus</a:t>
            </a:r>
            <a:r>
              <a:rPr lang="cs-CZ" sz="2800" dirty="0" smtClean="0">
                <a:latin typeface="Comic Sans MS" pitchFamily="66" charset="0"/>
              </a:rPr>
              <a:t>...			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spreche</a:t>
            </a:r>
            <a:r>
              <a:rPr lang="cs-CZ" sz="2800" dirty="0" smtClean="0">
                <a:latin typeface="Comic Sans MS" pitchFamily="66" charset="0"/>
              </a:rPr>
              <a:t>...</a:t>
            </a:r>
          </a:p>
          <a:p>
            <a:pPr>
              <a:buNone/>
            </a:pPr>
            <a:endParaRPr lang="cs-CZ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4.Ich </a:t>
            </a:r>
            <a:r>
              <a:rPr lang="cs-CZ" sz="2800" dirty="0" err="1" smtClean="0">
                <a:latin typeface="Comic Sans MS" pitchFamily="66" charset="0"/>
              </a:rPr>
              <a:t>komme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aus</a:t>
            </a:r>
            <a:r>
              <a:rPr lang="cs-CZ" sz="2800" dirty="0" smtClean="0">
                <a:latin typeface="Comic Sans MS" pitchFamily="66" charset="0"/>
              </a:rPr>
              <a:t> …			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spreche</a:t>
            </a:r>
            <a:r>
              <a:rPr lang="cs-CZ" sz="2800" dirty="0" smtClean="0">
                <a:latin typeface="Comic Sans MS" pitchFamily="66" charset="0"/>
              </a:rPr>
              <a:t>...</a:t>
            </a:r>
          </a:p>
          <a:p>
            <a:pPr>
              <a:buNone/>
            </a:pPr>
            <a:endParaRPr lang="cs-CZ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5.Ich </a:t>
            </a:r>
            <a:r>
              <a:rPr lang="cs-CZ" sz="2800" dirty="0" err="1" smtClean="0">
                <a:latin typeface="Comic Sans MS" pitchFamily="66" charset="0"/>
              </a:rPr>
              <a:t>komme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aus</a:t>
            </a:r>
            <a:r>
              <a:rPr lang="cs-CZ" sz="2800" dirty="0" smtClean="0">
                <a:latin typeface="Comic Sans MS" pitchFamily="66" charset="0"/>
              </a:rPr>
              <a:t> …			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spreche</a:t>
            </a:r>
            <a:r>
              <a:rPr lang="cs-CZ" sz="2800" dirty="0" smtClean="0">
                <a:latin typeface="Comic Sans MS" pitchFamily="66" charset="0"/>
              </a:rPr>
              <a:t>...</a:t>
            </a:r>
          </a:p>
          <a:p>
            <a:pPr>
              <a:buNone/>
            </a:pPr>
            <a:endParaRPr lang="cs-CZ" sz="2800" dirty="0"/>
          </a:p>
        </p:txBody>
      </p:sp>
      <p:pic>
        <p:nvPicPr>
          <p:cNvPr id="4" name="Obrázek 3" descr="Deutsch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1196752"/>
            <a:ext cx="1224136" cy="797533"/>
          </a:xfrm>
          <a:prstGeom prst="rect">
            <a:avLst/>
          </a:prstGeom>
        </p:spPr>
      </p:pic>
      <p:pic>
        <p:nvPicPr>
          <p:cNvPr id="5" name="Obrázek 4" descr="Schwei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212976"/>
            <a:ext cx="1224136" cy="816091"/>
          </a:xfrm>
          <a:prstGeom prst="rect">
            <a:avLst/>
          </a:prstGeom>
        </p:spPr>
      </p:pic>
      <p:pic>
        <p:nvPicPr>
          <p:cNvPr id="6" name="Obrázek 5" descr="Franci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5301208"/>
            <a:ext cx="1224136" cy="864815"/>
          </a:xfrm>
          <a:prstGeom prst="rect">
            <a:avLst/>
          </a:prstGeom>
        </p:spPr>
      </p:pic>
      <p:pic>
        <p:nvPicPr>
          <p:cNvPr id="7" name="Obrázek 6" descr="Kroati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2204864"/>
            <a:ext cx="1224136" cy="789731"/>
          </a:xfrm>
          <a:prstGeom prst="rect">
            <a:avLst/>
          </a:prstGeom>
        </p:spPr>
      </p:pic>
      <p:pic>
        <p:nvPicPr>
          <p:cNvPr id="8" name="Obrázek 7" descr="Pole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95936" y="4221088"/>
            <a:ext cx="1224136" cy="855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Ergänze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die</a:t>
            </a:r>
            <a:r>
              <a:rPr lang="cs-CZ" sz="3600" dirty="0" smtClean="0">
                <a:latin typeface="Comic Sans MS" pitchFamily="66" charset="0"/>
              </a:rPr>
              <a:t> </a:t>
            </a:r>
            <a:r>
              <a:rPr lang="cs-CZ" sz="3600" dirty="0" err="1" smtClean="0">
                <a:latin typeface="Comic Sans MS" pitchFamily="66" charset="0"/>
              </a:rPr>
              <a:t>Sätze</a:t>
            </a:r>
            <a:r>
              <a:rPr lang="cs-CZ" sz="3600" dirty="0" smtClean="0">
                <a:latin typeface="Comic Sans MS" pitchFamily="66" charset="0"/>
              </a:rPr>
              <a:t>: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6.Ich </a:t>
            </a:r>
            <a:r>
              <a:rPr lang="cs-CZ" sz="2800" dirty="0" err="1" smtClean="0">
                <a:latin typeface="Comic Sans MS" pitchFamily="66" charset="0"/>
              </a:rPr>
              <a:t>komme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aus</a:t>
            </a:r>
            <a:r>
              <a:rPr lang="cs-CZ" sz="2800" dirty="0" smtClean="0">
                <a:latin typeface="Comic Sans MS" pitchFamily="66" charset="0"/>
              </a:rPr>
              <a:t>…			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spreche</a:t>
            </a:r>
            <a:r>
              <a:rPr lang="cs-CZ" sz="2800" dirty="0" smtClean="0">
                <a:latin typeface="Comic Sans MS" pitchFamily="66" charset="0"/>
              </a:rPr>
              <a:t>...</a:t>
            </a:r>
          </a:p>
          <a:p>
            <a:pPr>
              <a:buNone/>
            </a:pPr>
            <a:endParaRPr lang="cs-CZ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7.Ich </a:t>
            </a:r>
            <a:r>
              <a:rPr lang="cs-CZ" sz="2800" dirty="0" err="1" smtClean="0">
                <a:latin typeface="Comic Sans MS" pitchFamily="66" charset="0"/>
              </a:rPr>
              <a:t>komme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aus</a:t>
            </a:r>
            <a:r>
              <a:rPr lang="cs-CZ" sz="2800" dirty="0" smtClean="0">
                <a:latin typeface="Comic Sans MS" pitchFamily="66" charset="0"/>
              </a:rPr>
              <a:t>...			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spreche</a:t>
            </a:r>
            <a:r>
              <a:rPr lang="cs-CZ" sz="2800" dirty="0" smtClean="0">
                <a:latin typeface="Comic Sans MS" pitchFamily="66" charset="0"/>
              </a:rPr>
              <a:t>...</a:t>
            </a:r>
          </a:p>
          <a:p>
            <a:pPr>
              <a:buNone/>
            </a:pPr>
            <a:endParaRPr lang="cs-CZ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8.Ich </a:t>
            </a:r>
            <a:r>
              <a:rPr lang="cs-CZ" sz="2800" dirty="0" err="1" smtClean="0">
                <a:latin typeface="Comic Sans MS" pitchFamily="66" charset="0"/>
              </a:rPr>
              <a:t>komme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aus</a:t>
            </a:r>
            <a:r>
              <a:rPr lang="cs-CZ" sz="2800" dirty="0" smtClean="0">
                <a:latin typeface="Comic Sans MS" pitchFamily="66" charset="0"/>
              </a:rPr>
              <a:t>...			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spreche</a:t>
            </a:r>
            <a:r>
              <a:rPr lang="cs-CZ" sz="2800" dirty="0" smtClean="0">
                <a:latin typeface="Comic Sans MS" pitchFamily="66" charset="0"/>
              </a:rPr>
              <a:t>...</a:t>
            </a:r>
          </a:p>
          <a:p>
            <a:pPr>
              <a:buNone/>
            </a:pPr>
            <a:endParaRPr lang="cs-CZ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9.Ich </a:t>
            </a:r>
            <a:r>
              <a:rPr lang="cs-CZ" sz="2800" dirty="0" err="1" smtClean="0">
                <a:latin typeface="Comic Sans MS" pitchFamily="66" charset="0"/>
              </a:rPr>
              <a:t>komme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aus</a:t>
            </a:r>
            <a:r>
              <a:rPr lang="cs-CZ" sz="2800" dirty="0" smtClean="0">
                <a:latin typeface="Comic Sans MS" pitchFamily="66" charset="0"/>
              </a:rPr>
              <a:t> …			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spreche</a:t>
            </a:r>
            <a:r>
              <a:rPr lang="cs-CZ" sz="2800" dirty="0" smtClean="0">
                <a:latin typeface="Comic Sans MS" pitchFamily="66" charset="0"/>
              </a:rPr>
              <a:t>...</a:t>
            </a:r>
          </a:p>
          <a:p>
            <a:pPr>
              <a:buNone/>
            </a:pPr>
            <a:endParaRPr lang="cs-CZ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10.Ich </a:t>
            </a:r>
            <a:r>
              <a:rPr lang="cs-CZ" sz="2800" dirty="0" err="1" smtClean="0">
                <a:latin typeface="Comic Sans MS" pitchFamily="66" charset="0"/>
              </a:rPr>
              <a:t>komme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aus</a:t>
            </a:r>
            <a:r>
              <a:rPr lang="cs-CZ" sz="2800" dirty="0" smtClean="0">
                <a:latin typeface="Comic Sans MS" pitchFamily="66" charset="0"/>
              </a:rPr>
              <a:t> …			</a:t>
            </a:r>
            <a:r>
              <a:rPr lang="cs-CZ" sz="2800" dirty="0" err="1" smtClean="0">
                <a:latin typeface="Comic Sans MS" pitchFamily="66" charset="0"/>
              </a:rPr>
              <a:t>und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spreche</a:t>
            </a:r>
            <a:r>
              <a:rPr lang="cs-CZ" sz="2800" dirty="0" smtClean="0">
                <a:latin typeface="Comic Sans MS" pitchFamily="66" charset="0"/>
              </a:rPr>
              <a:t>...</a:t>
            </a:r>
          </a:p>
          <a:p>
            <a:pPr>
              <a:buNone/>
            </a:pPr>
            <a:endParaRPr lang="cs-CZ" sz="2800" dirty="0"/>
          </a:p>
        </p:txBody>
      </p:sp>
      <p:pic>
        <p:nvPicPr>
          <p:cNvPr id="5" name="Obrázek 4" descr="Tschechi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5373216"/>
            <a:ext cx="1296144" cy="857549"/>
          </a:xfrm>
          <a:prstGeom prst="rect">
            <a:avLst/>
          </a:prstGeom>
        </p:spPr>
      </p:pic>
      <p:pic>
        <p:nvPicPr>
          <p:cNvPr id="7" name="Obrázek 6" descr="Österrei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4365104"/>
            <a:ext cx="1296144" cy="780221"/>
          </a:xfrm>
          <a:prstGeom prst="rect">
            <a:avLst/>
          </a:prstGeom>
        </p:spPr>
      </p:pic>
      <p:pic>
        <p:nvPicPr>
          <p:cNvPr id="8" name="Obrázek 7" descr="Tureck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1196752"/>
            <a:ext cx="1296144" cy="843003"/>
          </a:xfrm>
          <a:prstGeom prst="rect">
            <a:avLst/>
          </a:prstGeom>
        </p:spPr>
      </p:pic>
      <p:pic>
        <p:nvPicPr>
          <p:cNvPr id="9" name="Obrázek 8" descr="Slowake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2204864"/>
            <a:ext cx="1296143" cy="874532"/>
          </a:xfrm>
          <a:prstGeom prst="rect">
            <a:avLst/>
          </a:prstGeom>
        </p:spPr>
      </p:pic>
      <p:pic>
        <p:nvPicPr>
          <p:cNvPr id="10" name="Obrázek 9" descr="Engla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3284984"/>
            <a:ext cx="1296144" cy="874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err="1" smtClean="0">
                <a:latin typeface="Comic Sans MS" pitchFamily="66" charset="0"/>
              </a:rPr>
              <a:t>Kontrolle</a:t>
            </a:r>
            <a:r>
              <a:rPr lang="cs-CZ" dirty="0" smtClean="0">
                <a:latin typeface="Comic Sans MS" pitchFamily="66" charset="0"/>
              </a:rPr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1.Ich </a:t>
            </a:r>
            <a:r>
              <a:rPr lang="cs-CZ" sz="2600" dirty="0" err="1" smtClean="0">
                <a:latin typeface="Comic Sans MS" pitchFamily="66" charset="0"/>
              </a:rPr>
              <a:t>komme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aus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Deutschland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Deutsch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2.Ich </a:t>
            </a:r>
            <a:r>
              <a:rPr lang="cs-CZ" sz="2600" dirty="0" err="1" smtClean="0">
                <a:latin typeface="Comic Sans MS" pitchFamily="66" charset="0"/>
              </a:rPr>
              <a:t>komme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aus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Kroatien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Kroatisch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3.Ich </a:t>
            </a:r>
            <a:r>
              <a:rPr lang="cs-CZ" sz="2600" dirty="0" err="1" smtClean="0">
                <a:latin typeface="Comic Sans MS" pitchFamily="66" charset="0"/>
              </a:rPr>
              <a:t>komme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aus</a:t>
            </a:r>
            <a:r>
              <a:rPr lang="cs-CZ" sz="2600" dirty="0" smtClean="0">
                <a:latin typeface="Comic Sans MS" pitchFamily="66" charset="0"/>
              </a:rPr>
              <a:t> der </a:t>
            </a:r>
            <a:r>
              <a:rPr lang="cs-CZ" sz="2600" b="1" dirty="0" err="1" smtClean="0">
                <a:latin typeface="Comic Sans MS" pitchFamily="66" charset="0"/>
              </a:rPr>
              <a:t>Schweiz</a:t>
            </a:r>
            <a:r>
              <a:rPr lang="cs-CZ" sz="2600" dirty="0" smtClean="0">
                <a:latin typeface="Comic Sans MS" pitchFamily="66" charset="0"/>
              </a:rPr>
              <a:t>  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Deutsch</a:t>
            </a:r>
            <a:r>
              <a:rPr lang="cs-CZ" sz="2600" b="1" dirty="0" smtClean="0">
                <a:latin typeface="Comic Sans MS" pitchFamily="66" charset="0"/>
              </a:rPr>
              <a:t>(</a:t>
            </a:r>
            <a:r>
              <a:rPr lang="cs-CZ" sz="2600" b="1" dirty="0" err="1" smtClean="0">
                <a:latin typeface="Comic Sans MS" pitchFamily="66" charset="0"/>
              </a:rPr>
              <a:t>Italienisch</a:t>
            </a:r>
            <a:r>
              <a:rPr lang="cs-CZ" sz="2600" b="1" dirty="0" smtClean="0">
                <a:latin typeface="Comic Sans MS" pitchFamily="66" charset="0"/>
              </a:rPr>
              <a:t>, </a:t>
            </a:r>
            <a:r>
              <a:rPr lang="cs-CZ" sz="2600" b="1" dirty="0" err="1" smtClean="0">
                <a:latin typeface="Comic Sans MS" pitchFamily="66" charset="0"/>
              </a:rPr>
              <a:t>Französisch</a:t>
            </a:r>
            <a:r>
              <a:rPr lang="cs-CZ" sz="2600" b="1" dirty="0" smtClean="0">
                <a:latin typeface="Comic Sans MS" pitchFamily="66" charset="0"/>
              </a:rPr>
              <a:t>, </a:t>
            </a:r>
            <a:r>
              <a:rPr lang="cs-CZ" sz="2600" b="1" dirty="0" err="1" smtClean="0">
                <a:latin typeface="Comic Sans MS" pitchFamily="66" charset="0"/>
              </a:rPr>
              <a:t>Rätoromanisch</a:t>
            </a:r>
            <a:r>
              <a:rPr lang="cs-CZ" sz="2600" b="1" dirty="0" smtClean="0">
                <a:latin typeface="Comic Sans MS" pitchFamily="66" charset="0"/>
              </a:rPr>
              <a:t>).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4.Ich </a:t>
            </a:r>
            <a:r>
              <a:rPr lang="cs-CZ" sz="2600" dirty="0" err="1" smtClean="0">
                <a:latin typeface="Comic Sans MS" pitchFamily="66" charset="0"/>
              </a:rPr>
              <a:t>komme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aus</a:t>
            </a:r>
            <a:r>
              <a:rPr lang="cs-CZ" sz="2600" dirty="0" smtClean="0">
                <a:latin typeface="Comic Sans MS" pitchFamily="66" charset="0"/>
              </a:rPr>
              <a:t>	</a:t>
            </a:r>
            <a:r>
              <a:rPr lang="cs-CZ" sz="2600" b="1" dirty="0" smtClean="0">
                <a:latin typeface="Comic Sans MS" pitchFamily="66" charset="0"/>
              </a:rPr>
              <a:t>Polen</a:t>
            </a:r>
            <a:r>
              <a:rPr lang="cs-CZ" sz="2600" dirty="0" smtClean="0">
                <a:latin typeface="Comic Sans MS" pitchFamily="66" charset="0"/>
              </a:rPr>
              <a:t>	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Polnisch</a:t>
            </a:r>
            <a:r>
              <a:rPr lang="cs-CZ" sz="2600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5.Ich </a:t>
            </a:r>
            <a:r>
              <a:rPr lang="cs-CZ" sz="2600" dirty="0" err="1" smtClean="0">
                <a:latin typeface="Comic Sans MS" pitchFamily="66" charset="0"/>
              </a:rPr>
              <a:t>komme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aus</a:t>
            </a:r>
            <a:r>
              <a:rPr lang="cs-CZ" sz="2600" dirty="0" smtClean="0">
                <a:latin typeface="Comic Sans MS" pitchFamily="66" charset="0"/>
              </a:rPr>
              <a:t>  </a:t>
            </a:r>
            <a:r>
              <a:rPr lang="cs-CZ" sz="2600" b="1" dirty="0" err="1" smtClean="0">
                <a:latin typeface="Comic Sans MS" pitchFamily="66" charset="0"/>
              </a:rPr>
              <a:t>Frankreich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Französisch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6.Ich </a:t>
            </a:r>
            <a:r>
              <a:rPr lang="cs-CZ" sz="2600" dirty="0" err="1" smtClean="0">
                <a:latin typeface="Comic Sans MS" pitchFamily="66" charset="0"/>
              </a:rPr>
              <a:t>komme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aus</a:t>
            </a:r>
            <a:r>
              <a:rPr lang="cs-CZ" sz="2600" dirty="0" smtClean="0">
                <a:latin typeface="Comic Sans MS" pitchFamily="66" charset="0"/>
              </a:rPr>
              <a:t> der </a:t>
            </a:r>
            <a:r>
              <a:rPr lang="cs-CZ" sz="2600" b="1" dirty="0" err="1" smtClean="0">
                <a:latin typeface="Comic Sans MS" pitchFamily="66" charset="0"/>
              </a:rPr>
              <a:t>Türkei</a:t>
            </a:r>
            <a:r>
              <a:rPr lang="cs-CZ" sz="2600" b="1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Türkisch</a:t>
            </a:r>
            <a:r>
              <a:rPr lang="cs-CZ" sz="2600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7.Ich </a:t>
            </a:r>
            <a:r>
              <a:rPr lang="cs-CZ" sz="2600" dirty="0" err="1" smtClean="0">
                <a:latin typeface="Comic Sans MS" pitchFamily="66" charset="0"/>
              </a:rPr>
              <a:t>komme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aus</a:t>
            </a:r>
            <a:r>
              <a:rPr lang="cs-CZ" sz="2600" dirty="0" smtClean="0">
                <a:latin typeface="Comic Sans MS" pitchFamily="66" charset="0"/>
              </a:rPr>
              <a:t> der </a:t>
            </a:r>
            <a:r>
              <a:rPr lang="cs-CZ" sz="2600" b="1" dirty="0" err="1" smtClean="0">
                <a:latin typeface="Comic Sans MS" pitchFamily="66" charset="0"/>
              </a:rPr>
              <a:t>Slowakei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Slowakisch</a:t>
            </a:r>
            <a:r>
              <a:rPr lang="cs-CZ" sz="2600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8.Ich </a:t>
            </a:r>
            <a:r>
              <a:rPr lang="cs-CZ" sz="2600" dirty="0" err="1" smtClean="0">
                <a:latin typeface="Comic Sans MS" pitchFamily="66" charset="0"/>
              </a:rPr>
              <a:t>komme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aus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Gro</a:t>
            </a:r>
            <a:r>
              <a:rPr lang="el-GR" sz="2600" b="1" dirty="0" smtClean="0">
                <a:latin typeface="Comic Sans MS" pitchFamily="66" charset="0"/>
              </a:rPr>
              <a:t>β</a:t>
            </a:r>
            <a:r>
              <a:rPr lang="cs-CZ" sz="2600" b="1" dirty="0" err="1" smtClean="0">
                <a:latin typeface="Comic Sans MS" pitchFamily="66" charset="0"/>
              </a:rPr>
              <a:t>ritannien</a:t>
            </a:r>
            <a:r>
              <a:rPr lang="cs-CZ" sz="2600" b="1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Englisch</a:t>
            </a:r>
            <a:r>
              <a:rPr lang="cs-CZ" sz="2600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9.Ich </a:t>
            </a:r>
            <a:r>
              <a:rPr lang="cs-CZ" sz="2600" dirty="0" err="1" smtClean="0">
                <a:latin typeface="Comic Sans MS" pitchFamily="66" charset="0"/>
              </a:rPr>
              <a:t>komme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aus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Österreich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Deutsch</a:t>
            </a:r>
            <a:r>
              <a:rPr lang="cs-CZ" sz="2600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10.Ich </a:t>
            </a:r>
            <a:r>
              <a:rPr lang="cs-CZ" sz="2600" dirty="0" err="1" smtClean="0">
                <a:latin typeface="Comic Sans MS" pitchFamily="66" charset="0"/>
              </a:rPr>
              <a:t>komme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aus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Tschechien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b="1" dirty="0" err="1" smtClean="0">
                <a:latin typeface="Comic Sans MS" pitchFamily="66" charset="0"/>
              </a:rPr>
              <a:t>Tschechisch</a:t>
            </a:r>
            <a:r>
              <a:rPr lang="cs-CZ" sz="2600" b="1" dirty="0" smtClean="0">
                <a:latin typeface="Comic Sans MS" pitchFamily="66" charset="0"/>
              </a:rPr>
              <a:t>.</a:t>
            </a:r>
          </a:p>
          <a:p>
            <a:endParaRPr lang="cs-CZ" sz="2400" dirty="0" smtClean="0">
              <a:latin typeface="Comic Sans MS" pitchFamily="66" charset="0"/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Antworte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wie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im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Beispiel</a:t>
            </a:r>
            <a:r>
              <a:rPr lang="cs-CZ" sz="3200" dirty="0" smtClean="0">
                <a:latin typeface="Comic Sans MS" pitchFamily="66" charset="0"/>
              </a:rPr>
              <a:t>: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100" b="1" dirty="0" err="1" smtClean="0">
                <a:latin typeface="Comic Sans MS" pitchFamily="66" charset="0"/>
              </a:rPr>
              <a:t>Wie</a:t>
            </a:r>
            <a:r>
              <a:rPr lang="cs-CZ" sz="2100" b="1" dirty="0" smtClean="0">
                <a:latin typeface="Comic Sans MS" pitchFamily="66" charset="0"/>
              </a:rPr>
              <a:t> </a:t>
            </a:r>
            <a:r>
              <a:rPr lang="cs-CZ" sz="2100" b="1" dirty="0" err="1" smtClean="0">
                <a:latin typeface="Comic Sans MS" pitchFamily="66" charset="0"/>
              </a:rPr>
              <a:t>sprechen</a:t>
            </a:r>
            <a:r>
              <a:rPr lang="cs-CZ" sz="2100" b="1" dirty="0" smtClean="0">
                <a:latin typeface="Comic Sans MS" pitchFamily="66" charset="0"/>
              </a:rPr>
              <a:t> </a:t>
            </a:r>
            <a:r>
              <a:rPr lang="cs-CZ" sz="2100" b="1" dirty="0" err="1" smtClean="0">
                <a:latin typeface="Comic Sans MS" pitchFamily="66" charset="0"/>
              </a:rPr>
              <a:t>die</a:t>
            </a:r>
            <a:r>
              <a:rPr lang="cs-CZ" sz="2100" b="1" dirty="0" smtClean="0">
                <a:latin typeface="Comic Sans MS" pitchFamily="66" charset="0"/>
              </a:rPr>
              <a:t> </a:t>
            </a:r>
            <a:r>
              <a:rPr lang="cs-CZ" sz="2100" b="1" dirty="0" err="1" smtClean="0">
                <a:latin typeface="Comic Sans MS" pitchFamily="66" charset="0"/>
              </a:rPr>
              <a:t>Kroaten</a:t>
            </a:r>
            <a:r>
              <a:rPr lang="cs-CZ" sz="2100" b="1" dirty="0" smtClean="0">
                <a:latin typeface="Comic Sans MS" pitchFamily="66" charset="0"/>
              </a:rPr>
              <a:t>?		</a:t>
            </a:r>
            <a:r>
              <a:rPr lang="cs-CZ" sz="2100" b="1" dirty="0" err="1" smtClean="0">
                <a:latin typeface="Comic Sans MS" pitchFamily="66" charset="0"/>
              </a:rPr>
              <a:t>Sie</a:t>
            </a:r>
            <a:r>
              <a:rPr lang="cs-CZ" sz="2100" b="1" dirty="0" smtClean="0">
                <a:latin typeface="Comic Sans MS" pitchFamily="66" charset="0"/>
              </a:rPr>
              <a:t> </a:t>
            </a:r>
            <a:r>
              <a:rPr lang="cs-CZ" sz="2100" b="1" dirty="0" err="1" smtClean="0">
                <a:latin typeface="Comic Sans MS" pitchFamily="66" charset="0"/>
              </a:rPr>
              <a:t>sprechen</a:t>
            </a:r>
            <a:r>
              <a:rPr lang="cs-CZ" sz="2100" b="1" dirty="0" smtClean="0">
                <a:latin typeface="Comic Sans MS" pitchFamily="66" charset="0"/>
              </a:rPr>
              <a:t> </a:t>
            </a:r>
            <a:r>
              <a:rPr lang="cs-CZ" sz="2100" b="1" dirty="0" err="1" smtClean="0">
                <a:solidFill>
                  <a:srgbClr val="FF0000"/>
                </a:solidFill>
                <a:latin typeface="Comic Sans MS" pitchFamily="66" charset="0"/>
              </a:rPr>
              <a:t>Kroatisch</a:t>
            </a:r>
            <a:r>
              <a:rPr lang="cs-CZ" sz="21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1. </a:t>
            </a:r>
            <a:r>
              <a:rPr lang="cs-CZ" sz="2100" dirty="0" err="1" smtClean="0">
                <a:latin typeface="Comic Sans MS" pitchFamily="66" charset="0"/>
              </a:rPr>
              <a:t>Wie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Franzosen</a:t>
            </a:r>
            <a:r>
              <a:rPr lang="cs-CZ" sz="2100" dirty="0" smtClean="0">
                <a:latin typeface="Comic Sans MS" pitchFamily="66" charset="0"/>
              </a:rPr>
              <a:t>?	</a:t>
            </a:r>
            <a:r>
              <a:rPr lang="cs-CZ" sz="2100" dirty="0" err="1" smtClean="0">
                <a:latin typeface="Comic Sans MS" pitchFamily="66" charset="0"/>
              </a:rPr>
              <a:t>Sie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… .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2. </a:t>
            </a:r>
            <a:r>
              <a:rPr lang="cs-CZ" sz="2100" dirty="0" err="1" smtClean="0">
                <a:latin typeface="Comic Sans MS" pitchFamily="66" charset="0"/>
              </a:rPr>
              <a:t>Wie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Spanier</a:t>
            </a:r>
            <a:r>
              <a:rPr lang="cs-CZ" sz="2100" dirty="0" smtClean="0">
                <a:latin typeface="Comic Sans MS" pitchFamily="66" charset="0"/>
              </a:rPr>
              <a:t>?		</a:t>
            </a:r>
            <a:r>
              <a:rPr lang="cs-CZ" sz="2100" dirty="0" err="1" smtClean="0">
                <a:latin typeface="Comic Sans MS" pitchFamily="66" charset="0"/>
              </a:rPr>
              <a:t>Sie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… .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3. </a:t>
            </a:r>
            <a:r>
              <a:rPr lang="cs-CZ" sz="2100" dirty="0" err="1" smtClean="0">
                <a:latin typeface="Comic Sans MS" pitchFamily="66" charset="0"/>
              </a:rPr>
              <a:t>Wie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Russen</a:t>
            </a:r>
            <a:r>
              <a:rPr lang="cs-CZ" sz="21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4. </a:t>
            </a:r>
            <a:r>
              <a:rPr lang="cs-CZ" sz="2100" dirty="0" err="1" smtClean="0">
                <a:latin typeface="Comic Sans MS" pitchFamily="66" charset="0"/>
              </a:rPr>
              <a:t>Wie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Polen?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5. </a:t>
            </a:r>
            <a:r>
              <a:rPr lang="cs-CZ" sz="2100" dirty="0" err="1" smtClean="0">
                <a:latin typeface="Comic Sans MS" pitchFamily="66" charset="0"/>
              </a:rPr>
              <a:t>Wie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Italiener</a:t>
            </a:r>
            <a:r>
              <a:rPr lang="cs-CZ" sz="21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6. </a:t>
            </a:r>
            <a:r>
              <a:rPr lang="cs-CZ" sz="2100" dirty="0" err="1" smtClean="0">
                <a:latin typeface="Comic Sans MS" pitchFamily="66" charset="0"/>
              </a:rPr>
              <a:t>Wie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Engländer</a:t>
            </a:r>
            <a:r>
              <a:rPr lang="cs-CZ" sz="21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7. </a:t>
            </a:r>
            <a:r>
              <a:rPr lang="cs-CZ" sz="2100" dirty="0" err="1" smtClean="0">
                <a:latin typeface="Comic Sans MS" pitchFamily="66" charset="0"/>
              </a:rPr>
              <a:t>Wie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Slowaken</a:t>
            </a:r>
            <a:r>
              <a:rPr lang="cs-CZ" sz="21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8. </a:t>
            </a:r>
            <a:r>
              <a:rPr lang="cs-CZ" sz="2100" dirty="0" err="1" smtClean="0">
                <a:latin typeface="Comic Sans MS" pitchFamily="66" charset="0"/>
              </a:rPr>
              <a:t>Wie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Österreicher</a:t>
            </a:r>
            <a:r>
              <a:rPr lang="cs-CZ" sz="21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9. </a:t>
            </a:r>
            <a:r>
              <a:rPr lang="cs-CZ" sz="2100" dirty="0" err="1" smtClean="0">
                <a:latin typeface="Comic Sans MS" pitchFamily="66" charset="0"/>
              </a:rPr>
              <a:t>Wie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Schweizer</a:t>
            </a:r>
            <a:r>
              <a:rPr lang="cs-CZ" sz="21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100" dirty="0" smtClean="0">
                <a:latin typeface="Comic Sans MS" pitchFamily="66" charset="0"/>
              </a:rPr>
              <a:t>10. </a:t>
            </a:r>
            <a:r>
              <a:rPr lang="cs-CZ" sz="2100" dirty="0" err="1" smtClean="0">
                <a:latin typeface="Comic Sans MS" pitchFamily="66" charset="0"/>
              </a:rPr>
              <a:t>Wie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sprechen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die</a:t>
            </a:r>
            <a:r>
              <a:rPr lang="cs-CZ" sz="2100" dirty="0" smtClean="0">
                <a:latin typeface="Comic Sans MS" pitchFamily="66" charset="0"/>
              </a:rPr>
              <a:t> </a:t>
            </a:r>
            <a:r>
              <a:rPr lang="cs-CZ" sz="2100" dirty="0" err="1" smtClean="0">
                <a:latin typeface="Comic Sans MS" pitchFamily="66" charset="0"/>
              </a:rPr>
              <a:t>Tschechen</a:t>
            </a:r>
            <a:r>
              <a:rPr lang="cs-CZ" sz="2100" dirty="0" smtClean="0">
                <a:latin typeface="Comic Sans MS" pitchFamily="66" charset="0"/>
              </a:rPr>
              <a:t>?</a:t>
            </a:r>
            <a:endParaRPr lang="cs-CZ" sz="21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720</Words>
  <Application>Microsoft Office PowerPoint</Application>
  <PresentationFormat>Předvádění na obrazovce (4:3)</PresentationFormat>
  <Paragraphs>180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DUM - Digitální Učební Materiál</vt:lpstr>
      <vt:lpstr>Snímek 2</vt:lpstr>
      <vt:lpstr>Sprachen</vt:lpstr>
      <vt:lpstr>Die wichtigsten Sprachen auf der Welt</vt:lpstr>
      <vt:lpstr>Länder und ihre Sprachen- Ergänze die Tabelle:</vt:lpstr>
      <vt:lpstr>Ergänze die Sätze:</vt:lpstr>
      <vt:lpstr>Ergänze die Sätze:</vt:lpstr>
      <vt:lpstr>Kontrolle:</vt:lpstr>
      <vt:lpstr>Antworte wie im Beispiel:</vt:lpstr>
      <vt:lpstr>Bilde Sätze nach dem Beispiel: Die Menschen sprechen Tschechisch in Tschechien. In Tschechien sprechen die Menschen Tschechisch. Tschechisch sprechen die Menschen in Tschechien.</vt:lpstr>
      <vt:lpstr>Lies diese kurze Texte und antworte die Fragen:</vt:lpstr>
      <vt:lpstr>Snímek 12</vt:lpstr>
      <vt:lpstr>Suche Informationen im Internet und mach ein Quiz mit fünf Fragen :</vt:lpstr>
      <vt:lpstr>Beende die Sätze:</vt:lpstr>
      <vt:lpstr>Deutsch in Deutschland X in Österreich</vt:lpstr>
      <vt:lpstr>Citace: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Sprachen</dc:title>
  <dc:creator>Admin</dc:creator>
  <cp:lastModifiedBy>Admin</cp:lastModifiedBy>
  <cp:revision>37</cp:revision>
  <dcterms:created xsi:type="dcterms:W3CDTF">2012-09-24T06:41:25Z</dcterms:created>
  <dcterms:modified xsi:type="dcterms:W3CDTF">2013-02-17T17:39:56Z</dcterms:modified>
</cp:coreProperties>
</file>