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72" r:id="rId5"/>
    <p:sldId id="274" r:id="rId6"/>
    <p:sldId id="273" r:id="rId7"/>
    <p:sldId id="259" r:id="rId8"/>
    <p:sldId id="260" r:id="rId9"/>
    <p:sldId id="277" r:id="rId10"/>
    <p:sldId id="275" r:id="rId11"/>
    <p:sldId id="262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2A2E-D795-4443-89A3-63C0E6D79CA5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7AAC-D488-49A7-BF86-7E885361BE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norarpflegeb&#246;rse.de/vermittlung-pflegepersonal-altenpflege-gesundheits-Krankenpflege-Krankenschwester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DUM - Digitální Učební Materiál</a:t>
            </a:r>
          </a:p>
        </p:txBody>
      </p:sp>
      <p:pic>
        <p:nvPicPr>
          <p:cNvPr id="2051" name="Picture 2" descr="soso_logo_sir_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484313"/>
            <a:ext cx="5673725" cy="2973387"/>
          </a:xfrm>
        </p:spPr>
      </p:pic>
      <p:sp>
        <p:nvSpPr>
          <p:cNvPr id="2052" name="TextovéPole 6"/>
          <p:cNvSpPr txBox="1">
            <a:spLocks noChangeArrowheads="1"/>
          </p:cNvSpPr>
          <p:nvPr/>
        </p:nvSpPr>
        <p:spPr bwMode="auto">
          <a:xfrm>
            <a:off x="250825" y="4868863"/>
            <a:ext cx="6731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Název školy:		Střední odborná škola obchodní s.r.o.</a:t>
            </a:r>
          </a:p>
          <a:p>
            <a:r>
              <a:rPr lang="cs-CZ"/>
              <a:t>			Broumovská     839</a:t>
            </a:r>
          </a:p>
          <a:p>
            <a:r>
              <a:rPr lang="cs-CZ"/>
              <a:t>			460 01     Liberec 6</a:t>
            </a:r>
          </a:p>
          <a:p>
            <a:r>
              <a:rPr lang="cs-CZ"/>
              <a:t>			IČO: 25018507          REDIZO: 600010520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9</a:t>
            </a:r>
            <a:r>
              <a:rPr lang="cs-CZ" b="1" dirty="0" smtClean="0">
                <a:latin typeface="Comic Sans MS" pitchFamily="66" charset="0"/>
              </a:rPr>
              <a:t>. </a:t>
            </a:r>
            <a:r>
              <a:rPr lang="cs-CZ" b="1" dirty="0" err="1" smtClean="0">
                <a:latin typeface="Comic Sans MS" pitchFamily="66" charset="0"/>
              </a:rPr>
              <a:t>Wie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sind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Ihre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Kollegen</a:t>
            </a:r>
            <a:r>
              <a:rPr lang="cs-CZ" b="1" dirty="0" smtClean="0">
                <a:latin typeface="Comic Sans MS" pitchFamily="66" charset="0"/>
              </a:rPr>
              <a:t>, </a:t>
            </a:r>
            <a:r>
              <a:rPr lang="cs-CZ" b="1" dirty="0" err="1" smtClean="0">
                <a:latin typeface="Comic Sans MS" pitchFamily="66" charset="0"/>
              </a:rPr>
              <a:t>Ihr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Chef</a:t>
            </a:r>
            <a:r>
              <a:rPr lang="cs-CZ" b="1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10. </a:t>
            </a:r>
            <a:r>
              <a:rPr lang="cs-CZ" b="1" dirty="0" err="1" smtClean="0">
                <a:latin typeface="Comic Sans MS" pitchFamily="66" charset="0"/>
              </a:rPr>
              <a:t>Haben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ein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Dienstauto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zur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Verfügung</a:t>
            </a:r>
            <a:r>
              <a:rPr lang="cs-CZ" b="1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11. </a:t>
            </a:r>
            <a:r>
              <a:rPr lang="cs-CZ" b="1" dirty="0" err="1" smtClean="0">
                <a:latin typeface="Comic Sans MS" pitchFamily="66" charset="0"/>
              </a:rPr>
              <a:t>Sind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viel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unterwegs</a:t>
            </a:r>
            <a:r>
              <a:rPr lang="cs-CZ" b="1" dirty="0" smtClean="0">
                <a:latin typeface="Comic Sans MS" pitchFamily="66" charset="0"/>
              </a:rPr>
              <a:t>? Machen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oft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Dienstreisen</a:t>
            </a:r>
            <a:r>
              <a:rPr lang="cs-CZ" b="1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12. </a:t>
            </a:r>
            <a:r>
              <a:rPr lang="cs-CZ" b="1" dirty="0" err="1" smtClean="0">
                <a:latin typeface="Comic Sans MS" pitchFamily="66" charset="0"/>
              </a:rPr>
              <a:t>Ist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Ihre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Arbeit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flexibel</a:t>
            </a:r>
            <a:r>
              <a:rPr lang="cs-CZ" b="1" dirty="0" smtClean="0">
                <a:latin typeface="Comic Sans MS" pitchFamily="66" charset="0"/>
              </a:rPr>
              <a:t>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Comic Sans MS" pitchFamily="66" charset="0"/>
              </a:rPr>
              <a:t>Wer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arbeitet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wo</a:t>
            </a:r>
            <a:r>
              <a:rPr lang="cs-CZ" sz="3200" b="1" dirty="0" smtClean="0">
                <a:latin typeface="Comic Sans MS" pitchFamily="66" charset="0"/>
              </a:rPr>
              <a:t>? </a:t>
            </a:r>
            <a:r>
              <a:rPr lang="cs-CZ" sz="3200" b="1" dirty="0" err="1" smtClean="0">
                <a:latin typeface="Comic Sans MS" pitchFamily="66" charset="0"/>
              </a:rPr>
              <a:t>Ergänze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die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Tabelle</a:t>
            </a:r>
            <a:r>
              <a:rPr lang="cs-CZ" sz="3200" b="1" dirty="0" smtClean="0">
                <a:latin typeface="Comic Sans MS" pitchFamily="66" charset="0"/>
              </a:rPr>
              <a:t>:</a:t>
            </a:r>
            <a:endParaRPr lang="cs-CZ" sz="3200" b="1" dirty="0">
              <a:latin typeface="Comic Sans MS" pitchFamily="66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79512" y="1340765"/>
          <a:ext cx="864096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Berufe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Wo</a:t>
                      </a:r>
                      <a:r>
                        <a:rPr lang="cs-CZ" sz="2400" dirty="0" smtClean="0">
                          <a:latin typeface="Comic Sans MS" pitchFamily="66" charset="0"/>
                        </a:rPr>
                        <a:t>?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Journalisten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Bei</a:t>
                      </a:r>
                      <a:r>
                        <a:rPr lang="cs-CZ" sz="2400" dirty="0" smtClean="0">
                          <a:latin typeface="Comic Sans MS" pitchFamily="66" charset="0"/>
                        </a:rPr>
                        <a:t> der </a:t>
                      </a:r>
                      <a:r>
                        <a:rPr lang="cs-CZ" sz="2400" dirty="0" err="1" smtClean="0">
                          <a:latin typeface="Comic Sans MS" pitchFamily="66" charset="0"/>
                        </a:rPr>
                        <a:t>Zeitung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Sekretärinnen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Im</a:t>
                      </a:r>
                      <a:r>
                        <a:rPr lang="cs-CZ" sz="24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2400" dirty="0" err="1" smtClean="0">
                          <a:latin typeface="Comic Sans MS" pitchFamily="66" charset="0"/>
                        </a:rPr>
                        <a:t>Büro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Verkäufer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Im</a:t>
                      </a:r>
                      <a:r>
                        <a:rPr lang="cs-CZ" sz="24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2400" dirty="0" err="1" smtClean="0">
                          <a:latin typeface="Comic Sans MS" pitchFamily="66" charset="0"/>
                        </a:rPr>
                        <a:t>Kaufhaus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Schauspieler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Beim</a:t>
                      </a:r>
                      <a:r>
                        <a:rPr lang="cs-CZ" sz="2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Comic Sans MS" pitchFamily="66" charset="0"/>
                        </a:rPr>
                        <a:t>Theater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Ärzte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Lehrerinnen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Comic Sans MS" pitchFamily="66" charset="0"/>
                        </a:rPr>
                        <a:t>Kellner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Bäcker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Manager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45141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omic Sans MS" pitchFamily="66" charset="0"/>
                        </a:rPr>
                        <a:t>Lokführer</a:t>
                      </a:r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Comic Sans MS" pitchFamily="66" charset="0"/>
              </a:rPr>
              <a:t>Bilde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Fragen</a:t>
            </a:r>
            <a:r>
              <a:rPr lang="cs-CZ" sz="3200" b="1" dirty="0" smtClean="0">
                <a:latin typeface="Comic Sans MS" pitchFamily="66" charset="0"/>
              </a:rPr>
              <a:t> ,</a:t>
            </a:r>
            <a:r>
              <a:rPr lang="cs-CZ" sz="3200" b="1" dirty="0" err="1" smtClean="0">
                <a:latin typeface="Comic Sans MS" pitchFamily="66" charset="0"/>
              </a:rPr>
              <a:t>benutze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die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Informationen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aus</a:t>
            </a:r>
            <a:r>
              <a:rPr lang="cs-CZ" sz="3200" b="1" dirty="0" smtClean="0">
                <a:latin typeface="Comic Sans MS" pitchFamily="66" charset="0"/>
              </a:rPr>
              <a:t> der </a:t>
            </a:r>
            <a:r>
              <a:rPr lang="cs-CZ" sz="3200" b="1" dirty="0" err="1" smtClean="0">
                <a:latin typeface="Comic Sans MS" pitchFamily="66" charset="0"/>
              </a:rPr>
              <a:t>Tabelle</a:t>
            </a:r>
            <a:r>
              <a:rPr lang="cs-CZ" sz="3200" b="1" dirty="0" smtClean="0">
                <a:latin typeface="Comic Sans MS" pitchFamily="66" charset="0"/>
              </a:rPr>
              <a:t>:</a:t>
            </a:r>
            <a:endParaRPr lang="cs-CZ" sz="3200" b="1" dirty="0">
              <a:latin typeface="Comic Sans MS" pitchFamily="66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9513" y="1602665"/>
          <a:ext cx="8856983" cy="42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98"/>
                <a:gridCol w="1412435"/>
                <a:gridCol w="1486774"/>
                <a:gridCol w="1589324"/>
                <a:gridCol w="1532901"/>
                <a:gridCol w="1635451"/>
              </a:tblGrid>
              <a:tr h="368375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Name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Beruf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Arbeitszeit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Arbeitsplatz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Hobbys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Geburtstag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0832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Luisa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Ärztin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von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6 bis 13.30Uhr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Im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Krankenhaus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Radfahren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,</a:t>
                      </a:r>
                    </a:p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reisen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klettern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8.Juni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0832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Stefan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Verkäufer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von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9 bis18.30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Uhr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In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einem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Kaufhaus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Gut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essen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,foto-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grafieren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3.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Dezember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08322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Markus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Journalist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von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13 bis 19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Uhr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latin typeface="Comic Sans MS" pitchFamily="66" charset="0"/>
                        </a:rPr>
                        <a:t>Bei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einer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Zeitung</a:t>
                      </a:r>
                      <a:endParaRPr lang="cs-CZ" dirty="0" smtClean="0">
                        <a:latin typeface="Comic Sans MS" pitchFamily="66" charset="0"/>
                      </a:endParaRPr>
                    </a:p>
                    <a:p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Lesen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, Musik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baseline="0" dirty="0" err="1" smtClean="0">
                          <a:latin typeface="Comic Sans MS" pitchFamily="66" charset="0"/>
                        </a:rPr>
                        <a:t>hören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21.August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80819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Katrin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Lehrerin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von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 10 bis 14Uhr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der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Universität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Filme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sehen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wandern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Skifahren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 19. 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September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6494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4000" b="1" dirty="0" err="1" smtClean="0">
                <a:latin typeface="Comic Sans MS" pitchFamily="66" charset="0"/>
              </a:rPr>
              <a:t>Bilden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Fragen</a:t>
            </a:r>
            <a:r>
              <a:rPr lang="cs-CZ" sz="4000" b="1" dirty="0" smtClean="0">
                <a:latin typeface="Comic Sans MS" pitchFamily="66" charset="0"/>
              </a:rPr>
              <a:t> z.B.:</a:t>
            </a:r>
          </a:p>
          <a:p>
            <a:pPr algn="ctr"/>
            <a:endParaRPr lang="cs-CZ" sz="4000" b="1" dirty="0" smtClean="0">
              <a:latin typeface="Comic Sans MS" pitchFamily="66" charset="0"/>
            </a:endParaRPr>
          </a:p>
          <a:p>
            <a:r>
              <a:rPr lang="cs-CZ" sz="4800" dirty="0" err="1" smtClean="0">
                <a:latin typeface="Comic Sans MS" pitchFamily="66" charset="0"/>
              </a:rPr>
              <a:t>Was</a:t>
            </a:r>
            <a:r>
              <a:rPr lang="cs-CZ" sz="4800" dirty="0" smtClean="0">
                <a:latin typeface="Comic Sans MS" pitchFamily="66" charset="0"/>
              </a:rPr>
              <a:t> </a:t>
            </a:r>
            <a:r>
              <a:rPr lang="cs-CZ" sz="4800" dirty="0" err="1" smtClean="0">
                <a:latin typeface="Comic Sans MS" pitchFamily="66" charset="0"/>
              </a:rPr>
              <a:t>ist</a:t>
            </a:r>
            <a:r>
              <a:rPr lang="cs-CZ" sz="4800" dirty="0" smtClean="0">
                <a:latin typeface="Comic Sans MS" pitchFamily="66" charset="0"/>
              </a:rPr>
              <a:t> Luisa </a:t>
            </a:r>
            <a:r>
              <a:rPr lang="cs-CZ" sz="4800" dirty="0" err="1" smtClean="0">
                <a:latin typeface="Comic Sans MS" pitchFamily="66" charset="0"/>
              </a:rPr>
              <a:t>von</a:t>
            </a:r>
            <a:r>
              <a:rPr lang="cs-CZ" sz="4800" dirty="0" smtClean="0">
                <a:latin typeface="Comic Sans MS" pitchFamily="66" charset="0"/>
              </a:rPr>
              <a:t> </a:t>
            </a:r>
            <a:r>
              <a:rPr lang="cs-CZ" sz="4800" dirty="0" err="1" smtClean="0">
                <a:latin typeface="Comic Sans MS" pitchFamily="66" charset="0"/>
              </a:rPr>
              <a:t>Beruf</a:t>
            </a:r>
            <a:r>
              <a:rPr lang="cs-CZ" sz="4800" dirty="0" smtClean="0">
                <a:latin typeface="Comic Sans MS" pitchFamily="66" charset="0"/>
              </a:rPr>
              <a:t>?</a:t>
            </a:r>
          </a:p>
          <a:p>
            <a:r>
              <a:rPr lang="cs-CZ" sz="4800" dirty="0" err="1" smtClean="0">
                <a:latin typeface="Comic Sans MS" pitchFamily="66" charset="0"/>
              </a:rPr>
              <a:t>Wo</a:t>
            </a:r>
            <a:r>
              <a:rPr lang="cs-CZ" sz="4800" dirty="0" smtClean="0">
                <a:latin typeface="Comic Sans MS" pitchFamily="66" charset="0"/>
              </a:rPr>
              <a:t> </a:t>
            </a:r>
            <a:r>
              <a:rPr lang="cs-CZ" sz="4800" dirty="0" err="1" smtClean="0">
                <a:latin typeface="Comic Sans MS" pitchFamily="66" charset="0"/>
              </a:rPr>
              <a:t>arbeitet</a:t>
            </a:r>
            <a:r>
              <a:rPr lang="cs-CZ" sz="4800" dirty="0" smtClean="0">
                <a:latin typeface="Comic Sans MS" pitchFamily="66" charset="0"/>
              </a:rPr>
              <a:t> </a:t>
            </a:r>
            <a:r>
              <a:rPr lang="cs-CZ" sz="4800" dirty="0" err="1" smtClean="0">
                <a:latin typeface="Comic Sans MS" pitchFamily="66" charset="0"/>
              </a:rPr>
              <a:t>Markus</a:t>
            </a:r>
            <a:r>
              <a:rPr lang="cs-CZ" sz="4800" dirty="0" smtClean="0">
                <a:latin typeface="Comic Sans MS" pitchFamily="66" charset="0"/>
              </a:rPr>
              <a:t>?</a:t>
            </a:r>
          </a:p>
          <a:p>
            <a:r>
              <a:rPr lang="cs-CZ" sz="4800" dirty="0" err="1" smtClean="0">
                <a:latin typeface="Comic Sans MS" pitchFamily="66" charset="0"/>
              </a:rPr>
              <a:t>Wann</a:t>
            </a:r>
            <a:r>
              <a:rPr lang="cs-CZ" sz="4800" dirty="0" smtClean="0">
                <a:latin typeface="Comic Sans MS" pitchFamily="66" charset="0"/>
              </a:rPr>
              <a:t> </a:t>
            </a:r>
            <a:r>
              <a:rPr lang="cs-CZ" sz="4800" dirty="0" err="1" smtClean="0">
                <a:latin typeface="Comic Sans MS" pitchFamily="66" charset="0"/>
              </a:rPr>
              <a:t>arbeitet</a:t>
            </a:r>
            <a:r>
              <a:rPr lang="cs-CZ" sz="4800" dirty="0" smtClean="0">
                <a:latin typeface="Comic Sans MS" pitchFamily="66" charset="0"/>
              </a:rPr>
              <a:t> Stefan?</a:t>
            </a:r>
          </a:p>
          <a:p>
            <a:r>
              <a:rPr lang="cs-CZ" sz="4800" dirty="0" err="1" smtClean="0">
                <a:latin typeface="Comic Sans MS" pitchFamily="66" charset="0"/>
              </a:rPr>
              <a:t>Wann</a:t>
            </a:r>
            <a:r>
              <a:rPr lang="cs-CZ" sz="4800" dirty="0" smtClean="0">
                <a:latin typeface="Comic Sans MS" pitchFamily="66" charset="0"/>
              </a:rPr>
              <a:t> </a:t>
            </a:r>
            <a:r>
              <a:rPr lang="cs-CZ" sz="4800" dirty="0" err="1" smtClean="0">
                <a:latin typeface="Comic Sans MS" pitchFamily="66" charset="0"/>
              </a:rPr>
              <a:t>hat</a:t>
            </a:r>
            <a:r>
              <a:rPr lang="cs-CZ" sz="4800" dirty="0" smtClean="0">
                <a:latin typeface="Comic Sans MS" pitchFamily="66" charset="0"/>
              </a:rPr>
              <a:t> </a:t>
            </a:r>
            <a:r>
              <a:rPr lang="cs-CZ" sz="4800" dirty="0" err="1" smtClean="0">
                <a:latin typeface="Comic Sans MS" pitchFamily="66" charset="0"/>
              </a:rPr>
              <a:t>Katrin</a:t>
            </a:r>
            <a:r>
              <a:rPr lang="cs-CZ" sz="4800" dirty="0" smtClean="0">
                <a:latin typeface="Comic Sans MS" pitchFamily="66" charset="0"/>
              </a:rPr>
              <a:t> </a:t>
            </a:r>
            <a:r>
              <a:rPr lang="cs-CZ" sz="4800" dirty="0" err="1" smtClean="0">
                <a:latin typeface="Comic Sans MS" pitchFamily="66" charset="0"/>
              </a:rPr>
              <a:t>Geburtstag</a:t>
            </a:r>
            <a:r>
              <a:rPr lang="cs-CZ" sz="4800" dirty="0" smtClean="0">
                <a:latin typeface="Comic Sans MS" pitchFamily="66" charset="0"/>
              </a:rPr>
              <a:t>?</a:t>
            </a:r>
            <a:endParaRPr lang="cs-CZ" sz="4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Citace: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cs-CZ" sz="1000" b="1" dirty="0" err="1" smtClean="0"/>
              <a:t>Tangram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Partnerspiel</a:t>
            </a:r>
            <a:r>
              <a:rPr lang="cs-CZ" sz="1000" dirty="0" smtClean="0"/>
              <a:t>. </a:t>
            </a:r>
            <a:r>
              <a:rPr lang="cs-CZ" sz="1000" i="1" dirty="0" err="1" smtClean="0"/>
              <a:t>Tangram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Partnerspiel</a:t>
            </a:r>
            <a:r>
              <a:rPr lang="cs-CZ" sz="1000" dirty="0" smtClean="0"/>
              <a:t> [online]. 2012 [cit. 2013-02-07]. Dostupné z: http://www.</a:t>
            </a:r>
            <a:r>
              <a:rPr lang="cs-CZ" sz="1000" dirty="0" err="1" smtClean="0"/>
              <a:t>hueber.de</a:t>
            </a:r>
            <a:r>
              <a:rPr lang="cs-CZ" sz="1000" dirty="0" smtClean="0"/>
              <a:t>/</a:t>
            </a:r>
            <a:r>
              <a:rPr lang="cs-CZ" sz="1000" dirty="0" err="1" smtClean="0"/>
              <a:t>sixcms</a:t>
            </a:r>
            <a:r>
              <a:rPr lang="cs-CZ" sz="1000" dirty="0" smtClean="0"/>
              <a:t>/media.</a:t>
            </a:r>
            <a:r>
              <a:rPr lang="cs-CZ" sz="1000" dirty="0" err="1" smtClean="0"/>
              <a:t>php</a:t>
            </a:r>
            <a:r>
              <a:rPr lang="cs-CZ" sz="1000" dirty="0" smtClean="0"/>
              <a:t>/36/tga1L05-</a:t>
            </a:r>
            <a:r>
              <a:rPr lang="cs-CZ" sz="1000" dirty="0" err="1" smtClean="0"/>
              <a:t>partnerspiel.pdf</a:t>
            </a:r>
            <a:r>
              <a:rPr lang="cs-CZ" sz="1000" dirty="0" smtClean="0"/>
              <a:t> </a:t>
            </a:r>
          </a:p>
          <a:p>
            <a:r>
              <a:rPr lang="cs-CZ" sz="1000" b="1" dirty="0" err="1" smtClean="0">
                <a:latin typeface="Comic Sans MS" pitchFamily="66" charset="0"/>
              </a:rPr>
              <a:t>Wurst</a:t>
            </a:r>
            <a:r>
              <a:rPr lang="cs-CZ" sz="1000" b="1" dirty="0" smtClean="0">
                <a:latin typeface="Comic Sans MS" pitchFamily="66" charset="0"/>
              </a:rPr>
              <a:t>.</a:t>
            </a:r>
            <a:r>
              <a:rPr lang="cs-CZ" sz="1000" dirty="0" smtClean="0">
                <a:latin typeface="Comic Sans MS" pitchFamily="66" charset="0"/>
              </a:rPr>
              <a:t> </a:t>
            </a:r>
            <a:r>
              <a:rPr lang="cs-CZ" sz="1000" i="1" dirty="0" err="1" smtClean="0">
                <a:latin typeface="Comic Sans MS" pitchFamily="66" charset="0"/>
              </a:rPr>
              <a:t>Wurst</a:t>
            </a:r>
            <a:r>
              <a:rPr lang="cs-CZ" sz="1000" dirty="0" smtClean="0">
                <a:latin typeface="Comic Sans MS" pitchFamily="66" charset="0"/>
              </a:rPr>
              <a:t> [online]. 2012 [cit. 2013-01-26]. Dostupné z: http://www.planet-</a:t>
            </a:r>
            <a:r>
              <a:rPr lang="cs-CZ" sz="1000" dirty="0" err="1" smtClean="0">
                <a:latin typeface="Comic Sans MS" pitchFamily="66" charset="0"/>
              </a:rPr>
              <a:t>wissen.de</a:t>
            </a:r>
            <a:r>
              <a:rPr lang="cs-CZ" sz="1000" dirty="0" smtClean="0">
                <a:latin typeface="Comic Sans MS" pitchFamily="66" charset="0"/>
              </a:rPr>
              <a:t>/</a:t>
            </a:r>
            <a:r>
              <a:rPr lang="cs-CZ" sz="1000" dirty="0" err="1" smtClean="0">
                <a:latin typeface="Comic Sans MS" pitchFamily="66" charset="0"/>
              </a:rPr>
              <a:t>alltag</a:t>
            </a:r>
            <a:r>
              <a:rPr lang="cs-CZ" sz="1000" dirty="0" smtClean="0">
                <a:latin typeface="Comic Sans MS" pitchFamily="66" charset="0"/>
              </a:rPr>
              <a:t>_</a:t>
            </a:r>
            <a:r>
              <a:rPr lang="cs-CZ" sz="1000" dirty="0" err="1" smtClean="0">
                <a:latin typeface="Comic Sans MS" pitchFamily="66" charset="0"/>
              </a:rPr>
              <a:t>gesundheit</a:t>
            </a:r>
            <a:r>
              <a:rPr lang="cs-CZ" sz="1000" dirty="0" smtClean="0">
                <a:latin typeface="Comic Sans MS" pitchFamily="66" charset="0"/>
              </a:rPr>
              <a:t>/</a:t>
            </a:r>
            <a:r>
              <a:rPr lang="cs-CZ" sz="1000" dirty="0" err="1" smtClean="0">
                <a:latin typeface="Comic Sans MS" pitchFamily="66" charset="0"/>
              </a:rPr>
              <a:t>essen</a:t>
            </a:r>
            <a:r>
              <a:rPr lang="cs-CZ" sz="1000" dirty="0" smtClean="0">
                <a:latin typeface="Comic Sans MS" pitchFamily="66" charset="0"/>
              </a:rPr>
              <a:t>/</a:t>
            </a:r>
            <a:r>
              <a:rPr lang="cs-CZ" sz="1000" dirty="0" err="1" smtClean="0">
                <a:latin typeface="Comic Sans MS" pitchFamily="66" charset="0"/>
              </a:rPr>
              <a:t>wurst</a:t>
            </a:r>
            <a:r>
              <a:rPr lang="cs-CZ" sz="1000" dirty="0" smtClean="0">
                <a:latin typeface="Comic Sans MS" pitchFamily="66" charset="0"/>
              </a:rPr>
              <a:t>/index.</a:t>
            </a:r>
            <a:r>
              <a:rPr lang="cs-CZ" sz="1000" dirty="0" err="1" smtClean="0">
                <a:latin typeface="Comic Sans MS" pitchFamily="66" charset="0"/>
              </a:rPr>
              <a:t>jsp</a:t>
            </a:r>
            <a:r>
              <a:rPr lang="cs-CZ" sz="1000" dirty="0" smtClean="0">
                <a:latin typeface="Comic Sans MS" pitchFamily="66" charset="0"/>
              </a:rPr>
              <a:t> </a:t>
            </a:r>
          </a:p>
          <a:p>
            <a:r>
              <a:rPr lang="de-DE" sz="1000" b="1" dirty="0" smtClean="0">
                <a:latin typeface="Comic Sans MS" pitchFamily="66" charset="0"/>
              </a:rPr>
              <a:t>Warum der Tee von der Stewardess nicht schmeckt</a:t>
            </a:r>
            <a:r>
              <a:rPr lang="de-DE" sz="1000" dirty="0" smtClean="0">
                <a:latin typeface="Comic Sans MS" pitchFamily="66" charset="0"/>
              </a:rPr>
              <a:t>. </a:t>
            </a:r>
            <a:r>
              <a:rPr lang="de-DE" sz="1000" i="1" dirty="0" smtClean="0">
                <a:latin typeface="Comic Sans MS" pitchFamily="66" charset="0"/>
              </a:rPr>
              <a:t>Warum der Tee von der Stewardess nicht schmeckt</a:t>
            </a:r>
            <a:r>
              <a:rPr lang="de-DE" sz="1000" dirty="0" smtClean="0">
                <a:latin typeface="Comic Sans MS" pitchFamily="66" charset="0"/>
              </a:rPr>
              <a:t> [online]. 2012 [</a:t>
            </a:r>
            <a:r>
              <a:rPr lang="de-DE" sz="1000" dirty="0" err="1" smtClean="0">
                <a:latin typeface="Comic Sans MS" pitchFamily="66" charset="0"/>
              </a:rPr>
              <a:t>cit</a:t>
            </a:r>
            <a:r>
              <a:rPr lang="de-DE" sz="1000" dirty="0" smtClean="0">
                <a:latin typeface="Comic Sans MS" pitchFamily="66" charset="0"/>
              </a:rPr>
              <a:t>. 2013-01-26]. </a:t>
            </a:r>
            <a:r>
              <a:rPr lang="de-DE" sz="1000" dirty="0" err="1" smtClean="0">
                <a:latin typeface="Comic Sans MS" pitchFamily="66" charset="0"/>
              </a:rPr>
              <a:t>Dostupné</a:t>
            </a:r>
            <a:r>
              <a:rPr lang="de-DE" sz="1000" dirty="0" smtClean="0">
                <a:latin typeface="Comic Sans MS" pitchFamily="66" charset="0"/>
              </a:rPr>
              <a:t> z: http://www.google.de/imgres?q=Stewardess+im+Flugzeug&amp;hl=cs&amp;tbo=d&amp;biw=1280&amp;bih=891&amp;tbm=isch&amp;tbnid=bXXLPQzN3t51WM:&amp;imgrefurl=http://www.welt.de/kultur/literarischewelt/article106259965/Warum-der-Tee-von-der-Stewardess-nicht-schmeckt.html&amp;docid=DxbGTvwe5qvS7M&amp;imgurl=http://www.welt.de/img/bildergalerien/crop106259874/9698725916-ci3x2l-w620/Kein-Huhn-fuer-die-letzte-Reihe-Flugzeug-Essen-erfordert-viel-Planung.jpg&amp;w=620&amp;h=413&amp;ei=GZ4DUZShJ8bm4QTXxoHoDg&amp;zoom=1&amp;iact=hc&amp;vpx=112&amp;vpy=280&amp;dur=37&amp;hovh=183&amp;ho</a:t>
            </a:r>
            <a:endParaRPr lang="cs-CZ" sz="1000" dirty="0" smtClean="0">
              <a:latin typeface="Comic Sans MS" pitchFamily="66" charset="0"/>
            </a:endParaRPr>
          </a:p>
          <a:p>
            <a:r>
              <a:rPr lang="de-DE" sz="1000" b="1" dirty="0" smtClean="0">
                <a:latin typeface="Comic Sans MS" pitchFamily="66" charset="0"/>
              </a:rPr>
              <a:t>Willkommen bei der Honorarpflegebörse</a:t>
            </a:r>
            <a:r>
              <a:rPr lang="de-DE" sz="1000" dirty="0" smtClean="0">
                <a:latin typeface="Comic Sans MS" pitchFamily="66" charset="0"/>
              </a:rPr>
              <a:t>!. </a:t>
            </a:r>
            <a:r>
              <a:rPr lang="de-DE" sz="1000" i="1" dirty="0" smtClean="0">
                <a:latin typeface="Comic Sans MS" pitchFamily="66" charset="0"/>
              </a:rPr>
              <a:t>Willkommen bei der Honorarpflegebörse!</a:t>
            </a:r>
            <a:r>
              <a:rPr lang="de-DE" sz="1000" dirty="0" smtClean="0">
                <a:latin typeface="Comic Sans MS" pitchFamily="66" charset="0"/>
              </a:rPr>
              <a:t> [online]. 2012 [</a:t>
            </a:r>
            <a:r>
              <a:rPr lang="de-DE" sz="1000" dirty="0" err="1" smtClean="0">
                <a:latin typeface="Comic Sans MS" pitchFamily="66" charset="0"/>
              </a:rPr>
              <a:t>cit</a:t>
            </a:r>
            <a:r>
              <a:rPr lang="de-DE" sz="1000" dirty="0" smtClean="0">
                <a:latin typeface="Comic Sans MS" pitchFamily="66" charset="0"/>
              </a:rPr>
              <a:t>. 2013-01-26]. </a:t>
            </a:r>
            <a:r>
              <a:rPr lang="de-DE" sz="1000" dirty="0" err="1" smtClean="0">
                <a:latin typeface="Comic Sans MS" pitchFamily="66" charset="0"/>
              </a:rPr>
              <a:t>Dostupné</a:t>
            </a:r>
            <a:r>
              <a:rPr lang="de-DE" sz="1000" dirty="0" smtClean="0">
                <a:latin typeface="Comic Sans MS" pitchFamily="66" charset="0"/>
              </a:rPr>
              <a:t> z: </a:t>
            </a:r>
            <a:r>
              <a:rPr lang="de-DE" sz="1000" dirty="0" smtClean="0">
                <a:latin typeface="Comic Sans MS" pitchFamily="66" charset="0"/>
                <a:hlinkClick r:id="rId2"/>
              </a:rPr>
              <a:t>http://www.honorarpflegebörse.de/vermittlung-pflegepersonal-altenpflege-gesundheits-Krankenpflege-Krankenschwester.php</a:t>
            </a:r>
            <a:endParaRPr lang="cs-CZ" sz="1000" dirty="0" smtClean="0">
              <a:latin typeface="Comic Sans MS" pitchFamily="66" charset="0"/>
            </a:endParaRPr>
          </a:p>
          <a:p>
            <a:r>
              <a:rPr lang="de-DE" sz="1000" dirty="0" smtClean="0">
                <a:latin typeface="Comic Sans MS" pitchFamily="66" charset="0"/>
              </a:rPr>
              <a:t>Die teuersten Fußballspieler der Welt. </a:t>
            </a:r>
            <a:r>
              <a:rPr lang="de-DE" sz="1000" i="1" dirty="0" smtClean="0">
                <a:latin typeface="Comic Sans MS" pitchFamily="66" charset="0"/>
              </a:rPr>
              <a:t>Die teuersten Fußballspieler der Welt</a:t>
            </a:r>
            <a:r>
              <a:rPr lang="de-DE" sz="1000" dirty="0" smtClean="0">
                <a:latin typeface="Comic Sans MS" pitchFamily="66" charset="0"/>
              </a:rPr>
              <a:t> [online]. 2012 [</a:t>
            </a:r>
            <a:r>
              <a:rPr lang="de-DE" sz="1000" dirty="0" err="1" smtClean="0">
                <a:latin typeface="Comic Sans MS" pitchFamily="66" charset="0"/>
              </a:rPr>
              <a:t>cit</a:t>
            </a:r>
            <a:r>
              <a:rPr lang="de-DE" sz="1000" dirty="0" smtClean="0">
                <a:latin typeface="Comic Sans MS" pitchFamily="66" charset="0"/>
              </a:rPr>
              <a:t>. 2013-01-26]. </a:t>
            </a:r>
            <a:r>
              <a:rPr lang="de-DE" sz="1000" dirty="0" err="1" smtClean="0">
                <a:latin typeface="Comic Sans MS" pitchFamily="66" charset="0"/>
              </a:rPr>
              <a:t>Dostupné</a:t>
            </a:r>
            <a:r>
              <a:rPr lang="de-DE" sz="1000" dirty="0" smtClean="0">
                <a:latin typeface="Comic Sans MS" pitchFamily="66" charset="0"/>
              </a:rPr>
              <a:t> z: http://www.google.de/imgres?q=fussballspieler&amp;hl=cs&amp;tbo=d&amp;biw=1280&amp;bih=891&amp;tbm=isch&amp;tbnid=W1SXm_jF707aRM:&amp;imgrefurl=http://www.welt.de/sport/fussball/article109048042/Die-teuersten-Fussballspieler-der-Welt.html&amp;docid=Ij7MNJ57g_DygM&amp;imgurl=http://www.welt.de/img/bildergalerien/crop109043302/6480713975-ci3x2l-w580-aoriginal-h386-l0/FC-Barcelona-v-Valencia-CF-La-Liga.jpg&amp;w=580&amp;h=386&amp;ei=kKADUaTdKoqp4AS_xYDwCw&amp;zoom=1&amp;iact=hc&amp;vpx=170&amp;vpy=193&amp;dur=30&amp;hovh=183&amp;hovw=275&amp;tx=151&amp;ty=94&amp;sig=105501467630670430</a:t>
            </a:r>
            <a:endParaRPr lang="cs-CZ" sz="1000" dirty="0" smtClean="0">
              <a:latin typeface="Comic Sans MS" pitchFamily="66" charset="0"/>
            </a:endParaRPr>
          </a:p>
          <a:p>
            <a:r>
              <a:rPr lang="de-DE" sz="1000" b="1" dirty="0" smtClean="0">
                <a:latin typeface="Comic Sans MS" pitchFamily="66" charset="0"/>
              </a:rPr>
              <a:t>Nur fünf Wochen Urlaub</a:t>
            </a:r>
            <a:r>
              <a:rPr lang="de-DE" sz="1000" dirty="0" smtClean="0">
                <a:latin typeface="Comic Sans MS" pitchFamily="66" charset="0"/>
              </a:rPr>
              <a:t>?. </a:t>
            </a:r>
            <a:r>
              <a:rPr lang="de-DE" sz="1000" i="1" dirty="0" smtClean="0">
                <a:latin typeface="Comic Sans MS" pitchFamily="66" charset="0"/>
              </a:rPr>
              <a:t>Nur fünf Wochen Urlaub?</a:t>
            </a:r>
            <a:r>
              <a:rPr lang="de-DE" sz="1000" dirty="0" smtClean="0">
                <a:latin typeface="Comic Sans MS" pitchFamily="66" charset="0"/>
              </a:rPr>
              <a:t> [online]. 2012 [</a:t>
            </a:r>
            <a:r>
              <a:rPr lang="de-DE" sz="1000" dirty="0" err="1" smtClean="0">
                <a:latin typeface="Comic Sans MS" pitchFamily="66" charset="0"/>
              </a:rPr>
              <a:t>cit</a:t>
            </a:r>
            <a:r>
              <a:rPr lang="de-DE" sz="1000" dirty="0" smtClean="0">
                <a:latin typeface="Comic Sans MS" pitchFamily="66" charset="0"/>
              </a:rPr>
              <a:t>. 2013-01-26]. </a:t>
            </a:r>
            <a:r>
              <a:rPr lang="de-DE" sz="1000" dirty="0" err="1" smtClean="0">
                <a:latin typeface="Comic Sans MS" pitchFamily="66" charset="0"/>
              </a:rPr>
              <a:t>Dostupné</a:t>
            </a:r>
            <a:r>
              <a:rPr lang="de-DE" sz="1000" dirty="0" smtClean="0">
                <a:latin typeface="Comic Sans MS" pitchFamily="66" charset="0"/>
              </a:rPr>
              <a:t> z: http://www.google.de/imgres?q=Lehrer&amp;num=10&amp;hl=cs&amp;tbo=d&amp;biw=1280&amp;bih=891&amp;tbm=isch&amp;tbnid=XuetQdlXerhRSM:&amp;imgrefurl=http://www.news.at/a/lehrer-dienstrecht-nur-wochen-urlaub-326482&amp;docid=vFYsV6MpfyZNDM&amp;imgurl=http://www.news.at/_storage/asset/1489175/storage/newsat:key-visual/file/12714482/lehrer-dienstrecht-nur-wochen-urlaub-326482_e.jpg&amp;w=618&amp;h=354&amp;ei=kqIDUee7Hoq20QWdiIG4DA&amp;zoom=1&amp;iact=hc&amp;vpx=2&amp;vpy=114&amp;dur=1433&amp;hovh=170&amp;hovw=297&amp;tx=157&amp;ty=101&amp;sig=105501467630670430479&amp;page=2&amp;tbnh=127&amp;tbnw=219&amp;st  </a:t>
            </a:r>
            <a:endParaRPr lang="cs-CZ" sz="1000" dirty="0" smtClean="0">
              <a:latin typeface="Comic Sans MS" pitchFamily="66" charset="0"/>
            </a:endParaRPr>
          </a:p>
          <a:p>
            <a:r>
              <a:rPr lang="cs-CZ" sz="1000" b="1" dirty="0" smtClean="0">
                <a:latin typeface="Comic Sans MS" pitchFamily="66" charset="0"/>
              </a:rPr>
              <a:t>MUNICH... </a:t>
            </a:r>
            <a:r>
              <a:rPr lang="cs-CZ" sz="1000" b="1" i="1" dirty="0" smtClean="0">
                <a:latin typeface="Comic Sans MS" pitchFamily="66" charset="0"/>
              </a:rPr>
              <a:t>MUNICH</a:t>
            </a:r>
            <a:r>
              <a:rPr lang="cs-CZ" sz="1000" i="1" dirty="0" smtClean="0">
                <a:latin typeface="Comic Sans MS" pitchFamily="66" charset="0"/>
              </a:rPr>
              <a:t>...</a:t>
            </a:r>
            <a:r>
              <a:rPr lang="cs-CZ" sz="1000" dirty="0" smtClean="0">
                <a:latin typeface="Comic Sans MS" pitchFamily="66" charset="0"/>
              </a:rPr>
              <a:t> [online]. 2012 [cit. 2013-01-26]. Dostupné z: http://www.</a:t>
            </a:r>
            <a:r>
              <a:rPr lang="cs-CZ" sz="1000" dirty="0" err="1" smtClean="0">
                <a:latin typeface="Comic Sans MS" pitchFamily="66" charset="0"/>
              </a:rPr>
              <a:t>google.de</a:t>
            </a:r>
            <a:r>
              <a:rPr lang="cs-CZ" sz="1000" dirty="0" smtClean="0">
                <a:latin typeface="Comic Sans MS" pitchFamily="66" charset="0"/>
              </a:rPr>
              <a:t>/</a:t>
            </a:r>
            <a:r>
              <a:rPr lang="cs-CZ" sz="1000" dirty="0" err="1" smtClean="0">
                <a:latin typeface="Comic Sans MS" pitchFamily="66" charset="0"/>
              </a:rPr>
              <a:t>imgres</a:t>
            </a:r>
            <a:r>
              <a:rPr lang="cs-CZ" sz="1000" dirty="0" smtClean="0">
                <a:latin typeface="Comic Sans MS" pitchFamily="66" charset="0"/>
              </a:rPr>
              <a:t>?q=</a:t>
            </a:r>
            <a:r>
              <a:rPr lang="cs-CZ" sz="1000" dirty="0" err="1" smtClean="0">
                <a:latin typeface="Comic Sans MS" pitchFamily="66" charset="0"/>
              </a:rPr>
              <a:t>Kellnerin</a:t>
            </a:r>
            <a:r>
              <a:rPr lang="cs-CZ" sz="1000" dirty="0" smtClean="0">
                <a:latin typeface="Comic Sans MS" pitchFamily="66" charset="0"/>
              </a:rPr>
              <a:t>&amp;</a:t>
            </a:r>
            <a:r>
              <a:rPr lang="cs-CZ" sz="1000" dirty="0" err="1" smtClean="0">
                <a:latin typeface="Comic Sans MS" pitchFamily="66" charset="0"/>
              </a:rPr>
              <a:t>hl</a:t>
            </a:r>
            <a:r>
              <a:rPr lang="cs-CZ" sz="1000" dirty="0" smtClean="0">
                <a:latin typeface="Comic Sans MS" pitchFamily="66" charset="0"/>
              </a:rPr>
              <a:t>=</a:t>
            </a:r>
            <a:r>
              <a:rPr lang="cs-CZ" sz="1000" dirty="0" err="1" smtClean="0">
                <a:latin typeface="Comic Sans MS" pitchFamily="66" charset="0"/>
              </a:rPr>
              <a:t>cs</a:t>
            </a:r>
            <a:r>
              <a:rPr lang="cs-CZ" sz="1000" dirty="0" smtClean="0">
                <a:latin typeface="Comic Sans MS" pitchFamily="66" charset="0"/>
              </a:rPr>
              <a:t>&amp;</a:t>
            </a:r>
            <a:r>
              <a:rPr lang="cs-CZ" sz="1000" dirty="0" err="1" smtClean="0">
                <a:latin typeface="Comic Sans MS" pitchFamily="66" charset="0"/>
              </a:rPr>
              <a:t>tbo</a:t>
            </a:r>
            <a:r>
              <a:rPr lang="cs-CZ" sz="1000" dirty="0" smtClean="0">
                <a:latin typeface="Comic Sans MS" pitchFamily="66" charset="0"/>
              </a:rPr>
              <a:t>=d&amp;</a:t>
            </a:r>
            <a:r>
              <a:rPr lang="cs-CZ" sz="1000" dirty="0" err="1" smtClean="0">
                <a:latin typeface="Comic Sans MS" pitchFamily="66" charset="0"/>
              </a:rPr>
              <a:t>biw</a:t>
            </a:r>
            <a:r>
              <a:rPr lang="cs-CZ" sz="1000" dirty="0" smtClean="0">
                <a:latin typeface="Comic Sans MS" pitchFamily="66" charset="0"/>
              </a:rPr>
              <a:t>=1280&amp;</a:t>
            </a:r>
            <a:r>
              <a:rPr lang="cs-CZ" sz="1000" dirty="0" err="1" smtClean="0">
                <a:latin typeface="Comic Sans MS" pitchFamily="66" charset="0"/>
              </a:rPr>
              <a:t>bih</a:t>
            </a:r>
            <a:r>
              <a:rPr lang="cs-CZ" sz="1000" dirty="0" smtClean="0">
                <a:latin typeface="Comic Sans MS" pitchFamily="66" charset="0"/>
              </a:rPr>
              <a:t>=891&amp;</a:t>
            </a:r>
            <a:r>
              <a:rPr lang="cs-CZ" sz="1000" dirty="0" err="1" smtClean="0">
                <a:latin typeface="Comic Sans MS" pitchFamily="66" charset="0"/>
              </a:rPr>
              <a:t>tbm</a:t>
            </a:r>
            <a:r>
              <a:rPr lang="cs-CZ" sz="1000" dirty="0" smtClean="0">
                <a:latin typeface="Comic Sans MS" pitchFamily="66" charset="0"/>
              </a:rPr>
              <a:t>=</a:t>
            </a:r>
            <a:r>
              <a:rPr lang="cs-CZ" sz="1000" dirty="0" err="1" smtClean="0">
                <a:latin typeface="Comic Sans MS" pitchFamily="66" charset="0"/>
              </a:rPr>
              <a:t>isch</a:t>
            </a:r>
            <a:r>
              <a:rPr lang="cs-CZ" sz="1000" dirty="0" smtClean="0">
                <a:latin typeface="Comic Sans MS" pitchFamily="66" charset="0"/>
              </a:rPr>
              <a:t>&amp;</a:t>
            </a:r>
            <a:r>
              <a:rPr lang="cs-CZ" sz="1000" dirty="0" err="1" smtClean="0">
                <a:latin typeface="Comic Sans MS" pitchFamily="66" charset="0"/>
              </a:rPr>
              <a:t>tbnid</a:t>
            </a:r>
            <a:r>
              <a:rPr lang="cs-CZ" sz="1000" dirty="0" smtClean="0">
                <a:latin typeface="Comic Sans MS" pitchFamily="66" charset="0"/>
              </a:rPr>
              <a:t>=</a:t>
            </a:r>
            <a:r>
              <a:rPr lang="cs-CZ" sz="1000" dirty="0" err="1" smtClean="0">
                <a:latin typeface="Comic Sans MS" pitchFamily="66" charset="0"/>
              </a:rPr>
              <a:t>jHsanbbTZytGHM</a:t>
            </a:r>
            <a:r>
              <a:rPr lang="cs-CZ" sz="1000" dirty="0" smtClean="0">
                <a:latin typeface="Comic Sans MS" pitchFamily="66" charset="0"/>
              </a:rPr>
              <a:t>:&amp;</a:t>
            </a:r>
            <a:r>
              <a:rPr lang="cs-CZ" sz="1000" dirty="0" err="1" smtClean="0">
                <a:latin typeface="Comic Sans MS" pitchFamily="66" charset="0"/>
              </a:rPr>
              <a:t>imgrefurl</a:t>
            </a:r>
            <a:r>
              <a:rPr lang="cs-CZ" sz="1000" dirty="0" smtClean="0">
                <a:latin typeface="Comic Sans MS" pitchFamily="66" charset="0"/>
              </a:rPr>
              <a:t>=http://www.</a:t>
            </a:r>
            <a:r>
              <a:rPr lang="cs-CZ" sz="1000" dirty="0" err="1" smtClean="0">
                <a:latin typeface="Comic Sans MS" pitchFamily="66" charset="0"/>
              </a:rPr>
              <a:t>cirse.org</a:t>
            </a:r>
            <a:r>
              <a:rPr lang="cs-CZ" sz="1000" dirty="0" smtClean="0">
                <a:latin typeface="Comic Sans MS" pitchFamily="66" charset="0"/>
              </a:rPr>
              <a:t>/</a:t>
            </a:r>
            <a:r>
              <a:rPr lang="cs-CZ" sz="1000" dirty="0" err="1" smtClean="0">
                <a:latin typeface="Comic Sans MS" pitchFamily="66" charset="0"/>
              </a:rPr>
              <a:t>print.php</a:t>
            </a:r>
            <a:r>
              <a:rPr lang="cs-CZ" sz="1000" dirty="0" smtClean="0">
                <a:latin typeface="Comic Sans MS" pitchFamily="66" charset="0"/>
              </a:rPr>
              <a:t>%3Fpid%3D618%26lang%3D1&amp;</a:t>
            </a:r>
            <a:r>
              <a:rPr lang="cs-CZ" sz="1000" dirty="0" err="1" smtClean="0">
                <a:latin typeface="Comic Sans MS" pitchFamily="66" charset="0"/>
              </a:rPr>
              <a:t>docid</a:t>
            </a:r>
            <a:r>
              <a:rPr lang="cs-CZ" sz="1000" dirty="0" smtClean="0">
                <a:latin typeface="Comic Sans MS" pitchFamily="66" charset="0"/>
              </a:rPr>
              <a:t>=</a:t>
            </a:r>
            <a:r>
              <a:rPr lang="cs-CZ" sz="1000" dirty="0" err="1" smtClean="0">
                <a:latin typeface="Comic Sans MS" pitchFamily="66" charset="0"/>
              </a:rPr>
              <a:t>lvagCRGDC</a:t>
            </a:r>
            <a:r>
              <a:rPr lang="cs-CZ" sz="1000" dirty="0" smtClean="0">
                <a:latin typeface="Comic Sans MS" pitchFamily="66" charset="0"/>
              </a:rPr>
              <a:t>_</a:t>
            </a:r>
            <a:r>
              <a:rPr lang="cs-CZ" sz="1000" dirty="0" err="1" smtClean="0">
                <a:latin typeface="Comic Sans MS" pitchFamily="66" charset="0"/>
              </a:rPr>
              <a:t>othM</a:t>
            </a:r>
            <a:r>
              <a:rPr lang="cs-CZ" sz="1000" dirty="0" smtClean="0">
                <a:latin typeface="Comic Sans MS" pitchFamily="66" charset="0"/>
              </a:rPr>
              <a:t>&amp;</a:t>
            </a:r>
            <a:r>
              <a:rPr lang="cs-CZ" sz="1000" dirty="0" err="1" smtClean="0">
                <a:latin typeface="Comic Sans MS" pitchFamily="66" charset="0"/>
              </a:rPr>
              <a:t>imgurl</a:t>
            </a:r>
            <a:r>
              <a:rPr lang="cs-CZ" sz="1000" dirty="0" smtClean="0">
                <a:latin typeface="Comic Sans MS" pitchFamily="66" charset="0"/>
              </a:rPr>
              <a:t>=http://www.</a:t>
            </a:r>
            <a:r>
              <a:rPr lang="cs-CZ" sz="1000" dirty="0" err="1" smtClean="0">
                <a:latin typeface="Comic Sans MS" pitchFamily="66" charset="0"/>
              </a:rPr>
              <a:t>cirse.org</a:t>
            </a:r>
            <a:r>
              <a:rPr lang="cs-CZ" sz="1000" dirty="0" smtClean="0">
                <a:latin typeface="Comic Sans MS" pitchFamily="66" charset="0"/>
              </a:rPr>
              <a:t>/</a:t>
            </a:r>
            <a:r>
              <a:rPr lang="cs-CZ" sz="1000" dirty="0" err="1" smtClean="0">
                <a:latin typeface="Comic Sans MS" pitchFamily="66" charset="0"/>
              </a:rPr>
              <a:t>files</a:t>
            </a:r>
            <a:r>
              <a:rPr lang="cs-CZ" sz="1000" dirty="0" smtClean="0">
                <a:latin typeface="Comic Sans MS" pitchFamily="66" charset="0"/>
              </a:rPr>
              <a:t>/Image/CIRSE%2525202011/</a:t>
            </a:r>
            <a:r>
              <a:rPr lang="cs-CZ" sz="1000" dirty="0" err="1" smtClean="0">
                <a:latin typeface="Comic Sans MS" pitchFamily="66" charset="0"/>
              </a:rPr>
              <a:t>Pics</a:t>
            </a:r>
            <a:r>
              <a:rPr lang="cs-CZ" sz="1000" dirty="0" smtClean="0">
                <a:latin typeface="Comic Sans MS" pitchFamily="66" charset="0"/>
              </a:rPr>
              <a:t>%252520of%252520Munich/</a:t>
            </a:r>
            <a:r>
              <a:rPr lang="cs-CZ" sz="1000" dirty="0" err="1" smtClean="0">
                <a:latin typeface="Comic Sans MS" pitchFamily="66" charset="0"/>
              </a:rPr>
              <a:t>hb</a:t>
            </a:r>
            <a:r>
              <a:rPr lang="cs-CZ" sz="1000" dirty="0" smtClean="0">
                <a:latin typeface="Comic Sans MS" pitchFamily="66" charset="0"/>
              </a:rPr>
              <a:t>_</a:t>
            </a:r>
            <a:r>
              <a:rPr lang="cs-CZ" sz="1000" dirty="0" err="1" smtClean="0">
                <a:latin typeface="Comic Sans MS" pitchFamily="66" charset="0"/>
              </a:rPr>
              <a:t>kellnerin</a:t>
            </a:r>
            <a:r>
              <a:rPr lang="cs-CZ" sz="1000" dirty="0" smtClean="0">
                <a:latin typeface="Comic Sans MS" pitchFamily="66" charset="0"/>
              </a:rPr>
              <a:t>_288.jpg&amp;w=650&amp;h=1228&amp;</a:t>
            </a:r>
            <a:r>
              <a:rPr lang="cs-CZ" sz="1000" dirty="0" err="1" smtClean="0">
                <a:latin typeface="Comic Sans MS" pitchFamily="66" charset="0"/>
              </a:rPr>
              <a:t>ei</a:t>
            </a:r>
            <a:r>
              <a:rPr lang="cs-CZ" sz="1000" dirty="0" smtClean="0">
                <a:latin typeface="Comic Sans MS" pitchFamily="66" charset="0"/>
              </a:rPr>
              <a:t>=MqMDUYHODoeX1AXW5oC4BA&amp;zoom=1&amp;</a:t>
            </a:r>
            <a:r>
              <a:rPr lang="cs-CZ" sz="1000" dirty="0" err="1" smtClean="0">
                <a:latin typeface="Comic Sans MS" pitchFamily="66" charset="0"/>
              </a:rPr>
              <a:t>iact</a:t>
            </a:r>
            <a:r>
              <a:rPr lang="cs-CZ" sz="1000" dirty="0" smtClean="0">
                <a:latin typeface="Comic Sans MS" pitchFamily="66" charset="0"/>
              </a:rPr>
              <a:t>=</a:t>
            </a:r>
            <a:r>
              <a:rPr lang="cs-CZ" sz="1000" dirty="0" err="1" smtClean="0">
                <a:latin typeface="Comic Sans MS" pitchFamily="66" charset="0"/>
              </a:rPr>
              <a:t>hc</a:t>
            </a:r>
            <a:r>
              <a:rPr lang="cs-CZ" sz="1000" dirty="0" smtClean="0">
                <a:latin typeface="Comic Sans MS" pitchFamily="66" charset="0"/>
              </a:rPr>
              <a:t>&amp;</a:t>
            </a:r>
            <a:r>
              <a:rPr lang="cs-CZ" sz="1000" dirty="0" err="1" smtClean="0">
                <a:latin typeface="Comic Sans MS" pitchFamily="66" charset="0"/>
              </a:rPr>
              <a:t>vpx</a:t>
            </a:r>
            <a:r>
              <a:rPr lang="cs-CZ" sz="1000" dirty="0" smtClean="0">
                <a:latin typeface="Comic Sans MS" pitchFamily="66" charset="0"/>
              </a:rPr>
              <a:t>=379&amp;</a:t>
            </a:r>
            <a:r>
              <a:rPr lang="cs-CZ" sz="1000" dirty="0" err="1" smtClean="0">
                <a:latin typeface="Comic Sans MS" pitchFamily="66" charset="0"/>
              </a:rPr>
              <a:t>vpy</a:t>
            </a:r>
            <a:r>
              <a:rPr lang="cs-CZ" sz="1000" dirty="0" smtClean="0">
                <a:latin typeface="Comic Sans MS" pitchFamily="66" charset="0"/>
              </a:rPr>
              <a:t>=467&amp;dur=2389&amp;</a:t>
            </a:r>
            <a:r>
              <a:rPr lang="cs-CZ" sz="1000" dirty="0" err="1" smtClean="0">
                <a:latin typeface="Comic Sans MS" pitchFamily="66" charset="0"/>
              </a:rPr>
              <a:t>hovh</a:t>
            </a:r>
            <a:r>
              <a:rPr lang="cs-CZ" sz="1000" dirty="0" smtClean="0">
                <a:latin typeface="Comic Sans MS" pitchFamily="66" charset="0"/>
              </a:rPr>
              <a:t>=309&amp;</a:t>
            </a:r>
            <a:r>
              <a:rPr lang="cs-CZ" sz="1000" dirty="0" err="1" smtClean="0">
                <a:latin typeface="Comic Sans MS" pitchFamily="66" charset="0"/>
              </a:rPr>
              <a:t>hovw</a:t>
            </a:r>
            <a:r>
              <a:rPr lang="cs-CZ" sz="1000" dirty="0" smtClean="0">
                <a:latin typeface="Comic Sans MS" pitchFamily="66" charset="0"/>
              </a:rPr>
              <a:t>=163&amp;</a:t>
            </a:r>
            <a:r>
              <a:rPr lang="cs-CZ" sz="1000" dirty="0" err="1" smtClean="0">
                <a:latin typeface="Comic Sans MS" pitchFamily="66" charset="0"/>
              </a:rPr>
              <a:t>tx</a:t>
            </a:r>
            <a:r>
              <a:rPr lang="cs-CZ" sz="1000" dirty="0" smtClean="0">
                <a:latin typeface="Comic Sans MS" pitchFamily="66" charset="0"/>
              </a:rPr>
              <a:t>=84&amp;ty=218&amp;</a:t>
            </a:r>
            <a:r>
              <a:rPr lang="cs-CZ" sz="1000" dirty="0" err="1" smtClean="0">
                <a:latin typeface="Comic Sans MS" pitchFamily="66" charset="0"/>
              </a:rPr>
              <a:t>sig</a:t>
            </a:r>
            <a:r>
              <a:rPr lang="cs-CZ" sz="1000" dirty="0" smtClean="0">
                <a:latin typeface="Comic Sans MS" pitchFamily="66" charset="0"/>
              </a:rPr>
              <a:t>=105501467630670430479&amp;</a:t>
            </a:r>
            <a:r>
              <a:rPr lang="cs-CZ" sz="1000" dirty="0" err="1" smtClean="0">
                <a:latin typeface="Comic Sans MS" pitchFamily="66" charset="0"/>
              </a:rPr>
              <a:t>page</a:t>
            </a:r>
            <a:r>
              <a:rPr lang="cs-CZ" sz="1000" dirty="0" smtClean="0">
                <a:latin typeface="Comic Sans MS" pitchFamily="66" charset="0"/>
              </a:rPr>
              <a:t>=1&amp;</a:t>
            </a:r>
            <a:r>
              <a:rPr lang="cs-CZ" sz="1000" dirty="0" err="1" smtClean="0">
                <a:latin typeface="Comic Sans MS" pitchFamily="66" charset="0"/>
              </a:rPr>
              <a:t>tbnh</a:t>
            </a:r>
            <a:r>
              <a:rPr lang="cs-CZ" sz="1000" dirty="0" smtClean="0">
                <a:latin typeface="Comic Sans MS" pitchFamily="66" charset="0"/>
              </a:rPr>
              <a:t>=144&amp;</a:t>
            </a:r>
            <a:r>
              <a:rPr lang="cs-CZ" sz="1000" dirty="0" err="1" smtClean="0">
                <a:latin typeface="Comic Sans MS" pitchFamily="66" charset="0"/>
              </a:rPr>
              <a:t>tbnw</a:t>
            </a:r>
            <a:r>
              <a:rPr lang="cs-CZ" sz="1000" dirty="0" smtClean="0">
                <a:latin typeface="Comic Sans MS" pitchFamily="66" charset="0"/>
              </a:rPr>
              <a:t>=93&amp;start=0&amp;</a:t>
            </a:r>
            <a:r>
              <a:rPr lang="cs-CZ" sz="1000" dirty="0" err="1" smtClean="0">
                <a:latin typeface="Comic Sans MS" pitchFamily="66" charset="0"/>
              </a:rPr>
              <a:t>ndsp</a:t>
            </a:r>
            <a:r>
              <a:rPr lang="cs-CZ" sz="1000" dirty="0" smtClean="0">
                <a:latin typeface="Comic Sans MS" pitchFamily="66" charset="0"/>
              </a:rPr>
              <a:t>=44&amp;</a:t>
            </a:r>
            <a:r>
              <a:rPr lang="cs-CZ" sz="1000" dirty="0" err="1" smtClean="0">
                <a:latin typeface="Comic Sans MS" pitchFamily="66" charset="0"/>
              </a:rPr>
              <a:t>ved</a:t>
            </a:r>
            <a:r>
              <a:rPr lang="cs-CZ" sz="1000" dirty="0" smtClean="0">
                <a:latin typeface="Comic Sans MS" pitchFamily="66" charset="0"/>
              </a:rPr>
              <a:t>=1t:429,r:29,s:0,i:171 </a:t>
            </a:r>
            <a:endParaRPr lang="cs-CZ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dirty="0" smtClean="0"/>
              <a:t>Vzdělávací oblast:	Informační a komunikační technologie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Název a číslo </a:t>
            </a:r>
            <a:r>
              <a:rPr lang="cs-CZ" dirty="0" err="1" smtClean="0"/>
              <a:t>DUMu</a:t>
            </a:r>
            <a:r>
              <a:rPr lang="cs-CZ" dirty="0" smtClean="0"/>
              <a:t>:	</a:t>
            </a:r>
            <a:r>
              <a:rPr lang="cs-CZ" b="1" dirty="0" err="1" smtClean="0"/>
              <a:t>Berufe</a:t>
            </a:r>
            <a:r>
              <a:rPr lang="cs-CZ" dirty="0" smtClean="0"/>
              <a:t>; 								</a:t>
            </a:r>
            <a:r>
              <a:rPr lang="cs-CZ" b="1" dirty="0" smtClean="0"/>
              <a:t>VY_32_INOVACE_E3_015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</a:t>
            </a:r>
            <a:r>
              <a:rPr lang="cs-CZ" dirty="0" smtClean="0"/>
              <a:t> 20</a:t>
            </a:r>
          </a:p>
          <a:p>
            <a:pPr>
              <a:buFont typeface="Arial" charset="0"/>
              <a:buNone/>
              <a:defRPr/>
            </a:pPr>
            <a:endParaRPr lang="cs-CZ" dirty="0" smtClean="0"/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Anotace:		Popis různých typů povolání podle 					obrázků,vytvoření rozhovorů na základě 				vybraného zajímavého povolání, charakteristika 			povolání 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Třída a datum ověření:	</a:t>
            </a:r>
            <a:r>
              <a:rPr lang="cs-CZ" dirty="0" smtClean="0"/>
              <a:t>3.A;5.2.,</a:t>
            </a:r>
            <a:r>
              <a:rPr lang="cs-CZ" dirty="0" smtClean="0"/>
              <a:t>2013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Autor:			Mgr. Martina </a:t>
            </a:r>
            <a:r>
              <a:rPr lang="cs-CZ" dirty="0" err="1" smtClean="0"/>
              <a:t>Havlasová</a:t>
            </a:r>
            <a:endParaRPr lang="cs-CZ" dirty="0" smtClean="0"/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Registrační číslo	:	CZ.1.07/1.5.00/34.0701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075" name="Obrázek 0" descr="logolink_OPVK_IPo_PPv3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97425"/>
            <a:ext cx="560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/>
          </a:bodyPr>
          <a:lstStyle/>
          <a:p>
            <a:r>
              <a:rPr lang="cs-CZ" sz="4800" b="1" dirty="0" err="1" smtClean="0">
                <a:solidFill>
                  <a:srgbClr val="002060"/>
                </a:solidFill>
                <a:latin typeface="Comic Sans MS" pitchFamily="66" charset="0"/>
              </a:rPr>
              <a:t>Berufe</a:t>
            </a:r>
            <a:endParaRPr lang="cs-CZ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Autofit/>
          </a:bodyPr>
          <a:lstStyle/>
          <a:p>
            <a:r>
              <a:rPr lang="cs-CZ" sz="4000" dirty="0" err="1" smtClean="0">
                <a:solidFill>
                  <a:srgbClr val="002060"/>
                </a:solidFill>
                <a:latin typeface="Comic Sans MS" pitchFamily="66" charset="0"/>
              </a:rPr>
              <a:t>Berufe</a:t>
            </a:r>
            <a:r>
              <a:rPr lang="cs-CZ" sz="40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cs-CZ" sz="4000" dirty="0" err="1" smtClean="0">
                <a:solidFill>
                  <a:srgbClr val="002060"/>
                </a:solidFill>
                <a:latin typeface="Comic Sans MS" pitchFamily="66" charset="0"/>
              </a:rPr>
              <a:t>Bilder</a:t>
            </a:r>
            <a:endParaRPr lang="cs-CZ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4000" dirty="0" err="1" smtClean="0">
                <a:solidFill>
                  <a:srgbClr val="002060"/>
                </a:solidFill>
                <a:latin typeface="Comic Sans MS" pitchFamily="66" charset="0"/>
              </a:rPr>
              <a:t>Berufe</a:t>
            </a:r>
            <a:r>
              <a:rPr lang="cs-CZ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4000" dirty="0" err="1" smtClean="0">
                <a:solidFill>
                  <a:srgbClr val="002060"/>
                </a:solidFill>
                <a:latin typeface="Comic Sans MS" pitchFamily="66" charset="0"/>
              </a:rPr>
              <a:t>beschreiben</a:t>
            </a:r>
            <a:endParaRPr lang="cs-CZ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cs-CZ" sz="4000" dirty="0" smtClean="0">
                <a:solidFill>
                  <a:srgbClr val="002060"/>
                </a:solidFill>
                <a:latin typeface="Comic Sans MS" pitchFamily="66" charset="0"/>
              </a:rPr>
              <a:t>Interview machen</a:t>
            </a:r>
          </a:p>
          <a:p>
            <a:pPr algn="l"/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cs-CZ" sz="3600" b="1" dirty="0" err="1" smtClean="0">
                <a:latin typeface="Comic Sans MS" pitchFamily="66" charset="0"/>
              </a:rPr>
              <a:t>Welche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Berufe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haben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diese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Menschen</a:t>
            </a:r>
            <a:r>
              <a:rPr lang="cs-CZ" sz="3600" b="1" dirty="0" smtClean="0">
                <a:latin typeface="Comic Sans MS" pitchFamily="66" charset="0"/>
              </a:rPr>
              <a:t>? </a:t>
            </a:r>
            <a:r>
              <a:rPr lang="cs-CZ" sz="3600" b="1" dirty="0" err="1" smtClean="0">
                <a:latin typeface="Comic Sans MS" pitchFamily="66" charset="0"/>
              </a:rPr>
              <a:t>Charakterisiere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diese</a:t>
            </a:r>
            <a:r>
              <a:rPr lang="cs-CZ" sz="3600" b="1" dirty="0" smtClean="0">
                <a:latin typeface="Comic Sans MS" pitchFamily="66" charset="0"/>
              </a:rPr>
              <a:t> </a:t>
            </a:r>
            <a:r>
              <a:rPr lang="cs-CZ" sz="3600" b="1" dirty="0" err="1" smtClean="0">
                <a:latin typeface="Comic Sans MS" pitchFamily="66" charset="0"/>
              </a:rPr>
              <a:t>Berufe</a:t>
            </a:r>
            <a:r>
              <a:rPr lang="cs-CZ" sz="4000" b="1" dirty="0" smtClean="0"/>
              <a:t>:</a:t>
            </a:r>
            <a:br>
              <a:rPr lang="cs-CZ" sz="4000" b="1" dirty="0" smtClean="0"/>
            </a:br>
            <a:r>
              <a:rPr lang="cs-CZ" sz="4000" b="1" dirty="0" smtClean="0">
                <a:latin typeface="Comic Sans MS" pitchFamily="66" charset="0"/>
              </a:rPr>
              <a:t>(</a:t>
            </a:r>
            <a:r>
              <a:rPr lang="cs-CZ" sz="4000" b="1" dirty="0" err="1" smtClean="0">
                <a:latin typeface="Comic Sans MS" pitchFamily="66" charset="0"/>
              </a:rPr>
              <a:t>Was</a:t>
            </a:r>
            <a:r>
              <a:rPr lang="cs-CZ" sz="4000" b="1" dirty="0" smtClean="0">
                <a:latin typeface="Comic Sans MS" pitchFamily="66" charset="0"/>
              </a:rPr>
              <a:t> machen </a:t>
            </a:r>
            <a:r>
              <a:rPr lang="cs-CZ" sz="4000" b="1" dirty="0" err="1" smtClean="0">
                <a:latin typeface="Comic Sans MS" pitchFamily="66" charset="0"/>
              </a:rPr>
              <a:t>sie</a:t>
            </a:r>
            <a:r>
              <a:rPr lang="cs-CZ" sz="4000" b="1" dirty="0" smtClean="0">
                <a:latin typeface="Comic Sans MS" pitchFamily="66" charset="0"/>
              </a:rPr>
              <a:t>, </a:t>
            </a:r>
            <a:r>
              <a:rPr lang="cs-CZ" sz="4000" b="1" dirty="0" err="1" smtClean="0">
                <a:latin typeface="Comic Sans MS" pitchFamily="66" charset="0"/>
              </a:rPr>
              <a:t>wo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arbeiten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sie</a:t>
            </a:r>
            <a:r>
              <a:rPr lang="cs-CZ" sz="4000" b="1" dirty="0" smtClean="0">
                <a:latin typeface="Comic Sans MS" pitchFamily="66" charset="0"/>
              </a:rPr>
              <a:t>, </a:t>
            </a:r>
            <a:r>
              <a:rPr lang="cs-CZ" sz="4000" b="1" dirty="0" err="1" smtClean="0">
                <a:latin typeface="Comic Sans MS" pitchFamily="66" charset="0"/>
              </a:rPr>
              <a:t>was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braucht</a:t>
            </a:r>
            <a:r>
              <a:rPr lang="cs-CZ" sz="4000" b="1" dirty="0" smtClean="0">
                <a:latin typeface="Comic Sans MS" pitchFamily="66" charset="0"/>
              </a:rPr>
              <a:t> man </a:t>
            </a:r>
            <a:r>
              <a:rPr lang="cs-CZ" sz="4000" b="1" dirty="0" err="1" smtClean="0">
                <a:latin typeface="Comic Sans MS" pitchFamily="66" charset="0"/>
              </a:rPr>
              <a:t>zu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diesem</a:t>
            </a:r>
            <a:r>
              <a:rPr lang="cs-CZ" sz="4000" b="1" dirty="0" smtClean="0">
                <a:latin typeface="Comic Sans MS" pitchFamily="66" charset="0"/>
              </a:rPr>
              <a:t> Job,…)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4" name="Zástupný symbol pro obsah 3" descr="Metz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3816424" cy="3240360"/>
          </a:xfrm>
          <a:prstGeom prst="rect">
            <a:avLst/>
          </a:prstGeom>
        </p:spPr>
      </p:pic>
      <p:pic>
        <p:nvPicPr>
          <p:cNvPr id="6" name="Obrázek 5" descr="Krankenschwes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852936"/>
            <a:ext cx="453650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teward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905500" cy="3933825"/>
          </a:xfrm>
          <a:prstGeom prst="rect">
            <a:avLst/>
          </a:prstGeom>
        </p:spPr>
      </p:pic>
      <p:pic>
        <p:nvPicPr>
          <p:cNvPr id="6" name="Obrázek 5" descr="Fussballspieler FC-Barcelona-v-Valencia-CF-La-Li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384" y="2996952"/>
            <a:ext cx="5544616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Lehrer c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6660232" cy="5328592"/>
          </a:xfrm>
        </p:spPr>
      </p:pic>
      <p:pic>
        <p:nvPicPr>
          <p:cNvPr id="5" name="Obrázek 4" descr="kellnerin_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04664"/>
            <a:ext cx="2909969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cs-CZ" sz="3200" b="1" dirty="0" err="1" smtClean="0">
                <a:latin typeface="Comic Sans MS" pitchFamily="66" charset="0"/>
              </a:rPr>
              <a:t>Bilde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Fragen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und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Antworten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wie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zum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Beispiel</a:t>
            </a:r>
            <a:r>
              <a:rPr lang="cs-CZ" sz="3200" b="1" dirty="0" smtClean="0">
                <a:latin typeface="Comic Sans MS" pitchFamily="66" charset="0"/>
              </a:rPr>
              <a:t>:</a:t>
            </a:r>
            <a:br>
              <a:rPr lang="cs-CZ" sz="3200" b="1" dirty="0" smtClean="0">
                <a:latin typeface="Comic Sans MS" pitchFamily="66" charset="0"/>
              </a:rPr>
            </a:b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1.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eine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Ärztin</a:t>
            </a:r>
            <a:r>
              <a:rPr lang="cs-CZ" sz="2200" dirty="0" smtClean="0">
                <a:latin typeface="Comic Sans MS" pitchFamily="66" charset="0"/>
              </a:rPr>
              <a:t>?		</a:t>
            </a:r>
            <a:r>
              <a:rPr lang="cs-CZ" sz="2200" dirty="0" err="1" smtClean="0">
                <a:latin typeface="Comic Sans MS" pitchFamily="66" charset="0"/>
              </a:rPr>
              <a:t>Sie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behandelt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Kranke</a:t>
            </a:r>
            <a:r>
              <a:rPr lang="cs-CZ" sz="22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2.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Schlosser</a:t>
            </a:r>
            <a:r>
              <a:rPr lang="cs-CZ" sz="2200" dirty="0" smtClean="0">
                <a:latin typeface="Comic Sans MS" pitchFamily="66" charset="0"/>
              </a:rPr>
              <a:t>?	</a:t>
            </a:r>
            <a:r>
              <a:rPr lang="cs-CZ" sz="2200" dirty="0" err="1" smtClean="0">
                <a:latin typeface="Comic Sans MS" pitchFamily="66" charset="0"/>
              </a:rPr>
              <a:t>Er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arbeitet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mit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Metall</a:t>
            </a:r>
            <a:r>
              <a:rPr lang="cs-CZ" sz="22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3.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Programmierer</a:t>
            </a:r>
            <a:r>
              <a:rPr lang="cs-CZ" sz="2200" dirty="0" smtClean="0">
                <a:latin typeface="Comic Sans MS" pitchFamily="66" charset="0"/>
              </a:rPr>
              <a:t>?	</a:t>
            </a:r>
            <a:r>
              <a:rPr lang="cs-CZ" sz="2200" dirty="0" err="1" smtClean="0">
                <a:latin typeface="Comic Sans MS" pitchFamily="66" charset="0"/>
              </a:rPr>
              <a:t>Er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programmiert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Computer</a:t>
            </a:r>
            <a:r>
              <a:rPr lang="cs-CZ" sz="22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4.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Landwirt</a:t>
            </a:r>
            <a:r>
              <a:rPr lang="cs-CZ" sz="2200" dirty="0" smtClean="0">
                <a:latin typeface="Comic Sans MS" pitchFamily="66" charset="0"/>
              </a:rPr>
              <a:t>?		</a:t>
            </a:r>
            <a:r>
              <a:rPr lang="cs-CZ" sz="2200" dirty="0" err="1" smtClean="0">
                <a:latin typeface="Comic Sans MS" pitchFamily="66" charset="0"/>
              </a:rPr>
              <a:t>Er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arbeitet</a:t>
            </a:r>
            <a:r>
              <a:rPr lang="cs-CZ" sz="2200" dirty="0" smtClean="0">
                <a:latin typeface="Comic Sans MS" pitchFamily="66" charset="0"/>
              </a:rPr>
              <a:t> in der 							</a:t>
            </a:r>
            <a:r>
              <a:rPr lang="cs-CZ" sz="2200" dirty="0" err="1" smtClean="0">
                <a:latin typeface="Comic Sans MS" pitchFamily="66" charset="0"/>
              </a:rPr>
              <a:t>Landwirtschaft</a:t>
            </a:r>
            <a:r>
              <a:rPr lang="cs-CZ" sz="2200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5.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Student?		</a:t>
            </a:r>
            <a:r>
              <a:rPr lang="cs-CZ" sz="2200" dirty="0" err="1" smtClean="0">
                <a:latin typeface="Comic Sans MS" pitchFamily="66" charset="0"/>
              </a:rPr>
              <a:t>Er</a:t>
            </a:r>
            <a:r>
              <a:rPr lang="cs-CZ" sz="2200" dirty="0" smtClean="0">
                <a:latin typeface="Comic Sans MS" pitchFamily="66" charset="0"/>
              </a:rPr>
              <a:t>  </a:t>
            </a:r>
            <a:r>
              <a:rPr lang="cs-CZ" sz="2200" dirty="0" err="1" smtClean="0">
                <a:latin typeface="Comic Sans MS" pitchFamily="66" charset="0"/>
              </a:rPr>
              <a:t>studiert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an</a:t>
            </a:r>
            <a:r>
              <a:rPr lang="cs-CZ" sz="2200" dirty="0" smtClean="0">
                <a:latin typeface="Comic Sans MS" pitchFamily="66" charset="0"/>
              </a:rPr>
              <a:t> der </a:t>
            </a:r>
            <a:r>
              <a:rPr lang="cs-CZ" sz="2200" dirty="0" err="1" smtClean="0">
                <a:latin typeface="Comic Sans MS" pitchFamily="66" charset="0"/>
              </a:rPr>
              <a:t>Universität</a:t>
            </a:r>
            <a:r>
              <a:rPr lang="cs-CZ" sz="2200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6.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Polizist</a:t>
            </a:r>
            <a:r>
              <a:rPr lang="cs-CZ" sz="2200" dirty="0" smtClean="0">
                <a:latin typeface="Comic Sans MS" pitchFamily="66" charset="0"/>
              </a:rPr>
              <a:t>? 		</a:t>
            </a:r>
            <a:r>
              <a:rPr lang="cs-CZ" sz="2200" dirty="0" err="1" smtClean="0">
                <a:latin typeface="Comic Sans MS" pitchFamily="66" charset="0"/>
              </a:rPr>
              <a:t>Er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fängt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Kriminelle</a:t>
            </a:r>
            <a:r>
              <a:rPr lang="cs-CZ" sz="22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7.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Ingenieur</a:t>
            </a:r>
            <a:r>
              <a:rPr lang="cs-CZ" sz="2200" dirty="0" smtClean="0">
                <a:latin typeface="Comic Sans MS" pitchFamily="66" charset="0"/>
              </a:rPr>
              <a:t>?	</a:t>
            </a:r>
            <a:r>
              <a:rPr lang="cs-CZ" sz="2200" dirty="0" err="1" smtClean="0">
                <a:latin typeface="Comic Sans MS" pitchFamily="66" charset="0"/>
              </a:rPr>
              <a:t>Er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Zeichnungen</a:t>
            </a:r>
            <a:r>
              <a:rPr lang="cs-CZ" sz="22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8.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>
                <a:latin typeface="Comic Sans MS" pitchFamily="66" charset="0"/>
              </a:rPr>
              <a:t>T</a:t>
            </a:r>
            <a:r>
              <a:rPr lang="cs-CZ" sz="2200" dirty="0" err="1" smtClean="0">
                <a:latin typeface="Comic Sans MS" pitchFamily="66" charset="0"/>
              </a:rPr>
              <a:t>axifahrer</a:t>
            </a:r>
            <a:r>
              <a:rPr lang="cs-CZ" sz="22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9.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eine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Sekräterin</a:t>
            </a:r>
            <a:r>
              <a:rPr lang="cs-CZ" sz="22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10.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Deutschlehrer</a:t>
            </a:r>
            <a:r>
              <a:rPr lang="cs-CZ" sz="22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11.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Tierarzt</a:t>
            </a:r>
            <a:r>
              <a:rPr lang="cs-CZ" sz="22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12.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ein</a:t>
            </a:r>
            <a:r>
              <a:rPr lang="cs-CZ" sz="2200" dirty="0" smtClean="0">
                <a:latin typeface="Comic Sans MS" pitchFamily="66" charset="0"/>
              </a:rPr>
              <a:t> Kellner?</a:t>
            </a:r>
          </a:p>
          <a:p>
            <a:pPr>
              <a:buNone/>
            </a:pPr>
            <a:r>
              <a:rPr lang="cs-CZ" sz="2200" dirty="0" smtClean="0">
                <a:latin typeface="Comic Sans MS" pitchFamily="66" charset="0"/>
              </a:rPr>
              <a:t>13. </a:t>
            </a:r>
            <a:r>
              <a:rPr lang="cs-CZ" sz="2200" dirty="0" err="1" smtClean="0">
                <a:latin typeface="Comic Sans MS" pitchFamily="66" charset="0"/>
              </a:rPr>
              <a:t>Was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macht</a:t>
            </a:r>
            <a:r>
              <a:rPr lang="cs-CZ" sz="2200" dirty="0" smtClean="0">
                <a:latin typeface="Comic Sans MS" pitchFamily="66" charset="0"/>
              </a:rPr>
              <a:t>  </a:t>
            </a:r>
            <a:r>
              <a:rPr lang="cs-CZ" sz="2200" dirty="0" err="1" smtClean="0">
                <a:latin typeface="Comic Sans MS" pitchFamily="66" charset="0"/>
              </a:rPr>
              <a:t>eine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 err="1" smtClean="0">
                <a:latin typeface="Comic Sans MS" pitchFamily="66" charset="0"/>
              </a:rPr>
              <a:t>Verkaüferin</a:t>
            </a:r>
            <a:r>
              <a:rPr lang="cs-CZ" sz="2200" dirty="0" smtClean="0">
                <a:latin typeface="Comic Sans MS" pitchFamily="66" charset="0"/>
              </a:rPr>
              <a:t>?</a:t>
            </a:r>
          </a:p>
          <a:p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>
                <a:latin typeface="Comic Sans MS" pitchFamily="66" charset="0"/>
              </a:rPr>
              <a:t>Wähle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einen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Beruf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aus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und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mache</a:t>
            </a:r>
            <a:r>
              <a:rPr lang="cs-CZ" sz="4000" b="1" dirty="0" smtClean="0">
                <a:latin typeface="Comic Sans MS" pitchFamily="66" charset="0"/>
              </a:rPr>
              <a:t> </a:t>
            </a:r>
            <a:r>
              <a:rPr lang="cs-CZ" sz="4000" b="1" dirty="0" err="1" smtClean="0">
                <a:latin typeface="Comic Sans MS" pitchFamily="66" charset="0"/>
              </a:rPr>
              <a:t>ein</a:t>
            </a:r>
            <a:r>
              <a:rPr lang="cs-CZ" sz="4000" b="1" dirty="0" smtClean="0">
                <a:latin typeface="Comic Sans MS" pitchFamily="66" charset="0"/>
              </a:rPr>
              <a:t> Interwiev.</a:t>
            </a:r>
            <a:r>
              <a:rPr lang="cs-CZ" sz="3200" b="1" dirty="0" smtClean="0">
                <a:latin typeface="Comic Sans MS" pitchFamily="66" charset="0"/>
              </a:rPr>
              <a:t/>
            </a:r>
            <a:br>
              <a:rPr lang="cs-CZ" sz="3200" b="1" dirty="0" smtClean="0">
                <a:latin typeface="Comic Sans MS" pitchFamily="66" charset="0"/>
              </a:rPr>
            </a:b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5184576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cs-CZ" b="1" dirty="0" err="1" smtClean="0">
                <a:latin typeface="Comic Sans MS" pitchFamily="66" charset="0"/>
              </a:rPr>
              <a:t>Was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müssen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in </a:t>
            </a:r>
            <a:r>
              <a:rPr lang="cs-CZ" b="1" dirty="0" err="1" smtClean="0">
                <a:latin typeface="Comic Sans MS" pitchFamily="66" charset="0"/>
              </a:rPr>
              <a:t>Ihrer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Arbeit</a:t>
            </a:r>
            <a:r>
              <a:rPr lang="cs-CZ" b="1" dirty="0" smtClean="0">
                <a:latin typeface="Comic Sans MS" pitchFamily="66" charset="0"/>
              </a:rPr>
              <a:t>, </a:t>
            </a:r>
            <a:r>
              <a:rPr lang="cs-CZ" b="1" dirty="0" err="1" smtClean="0">
                <a:latin typeface="Comic Sans MS" pitchFamily="66" charset="0"/>
              </a:rPr>
              <a:t>was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brauchen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nicht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zu</a:t>
            </a:r>
            <a:r>
              <a:rPr lang="cs-CZ" b="1" dirty="0" smtClean="0">
                <a:latin typeface="Comic Sans MS" pitchFamily="66" charset="0"/>
              </a:rPr>
              <a:t> machen?</a:t>
            </a:r>
          </a:p>
          <a:p>
            <a:pPr marL="457200" indent="-457200" algn="just">
              <a:buNone/>
            </a:pPr>
            <a:r>
              <a:rPr lang="cs-CZ" dirty="0" smtClean="0">
                <a:latin typeface="Comic Sans MS" pitchFamily="66" charset="0"/>
              </a:rPr>
              <a:t>(- </a:t>
            </a:r>
            <a:r>
              <a:rPr lang="cs-CZ" dirty="0" err="1" smtClean="0">
                <a:latin typeface="Comic Sans MS" pitchFamily="66" charset="0"/>
              </a:rPr>
              <a:t>Berichte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schreiben</a:t>
            </a:r>
            <a:r>
              <a:rPr lang="cs-CZ" dirty="0" smtClean="0">
                <a:latin typeface="Comic Sans MS" pitchFamily="66" charset="0"/>
              </a:rPr>
              <a:t>, -</a:t>
            </a:r>
            <a:r>
              <a:rPr lang="cs-CZ" dirty="0" err="1" smtClean="0">
                <a:latin typeface="Comic Sans MS" pitchFamily="66" charset="0"/>
              </a:rPr>
              <a:t>reisen</a:t>
            </a:r>
            <a:r>
              <a:rPr lang="cs-CZ" dirty="0" smtClean="0">
                <a:latin typeface="Comic Sans MS" pitchFamily="66" charset="0"/>
              </a:rPr>
              <a:t>,-</a:t>
            </a:r>
            <a:r>
              <a:rPr lang="cs-CZ" dirty="0" err="1" smtClean="0">
                <a:latin typeface="Comic Sans MS" pitchFamily="66" charset="0"/>
              </a:rPr>
              <a:t>Kunden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betreuen</a:t>
            </a:r>
            <a:r>
              <a:rPr lang="cs-CZ" dirty="0" smtClean="0">
                <a:latin typeface="Comic Sans MS" pitchFamily="66" charset="0"/>
              </a:rPr>
              <a:t>,-</a:t>
            </a:r>
            <a:r>
              <a:rPr lang="cs-CZ" dirty="0" err="1" smtClean="0">
                <a:latin typeface="Comic Sans MS" pitchFamily="66" charset="0"/>
              </a:rPr>
              <a:t>eine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Uniform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tragen</a:t>
            </a:r>
            <a:r>
              <a:rPr lang="cs-CZ" dirty="0" smtClean="0">
                <a:latin typeface="Comic Sans MS" pitchFamily="66" charset="0"/>
              </a:rPr>
              <a:t>,-</a:t>
            </a:r>
            <a:r>
              <a:rPr lang="cs-CZ" dirty="0" err="1" smtClean="0">
                <a:latin typeface="Comic Sans MS" pitchFamily="66" charset="0"/>
              </a:rPr>
              <a:t>früh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aufstehen</a:t>
            </a:r>
            <a:r>
              <a:rPr lang="cs-CZ" dirty="0" smtClean="0">
                <a:latin typeface="Comic Sans MS" pitchFamily="66" charset="0"/>
              </a:rPr>
              <a:t>,-in der </a:t>
            </a:r>
            <a:r>
              <a:rPr lang="cs-CZ" dirty="0" err="1" smtClean="0">
                <a:latin typeface="Comic Sans MS" pitchFamily="66" charset="0"/>
              </a:rPr>
              <a:t>Nacht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arbeiten</a:t>
            </a:r>
            <a:r>
              <a:rPr lang="cs-CZ" dirty="0" smtClean="0">
                <a:latin typeface="Comic Sans MS" pitchFamily="66" charset="0"/>
              </a:rPr>
              <a:t>,- den </a:t>
            </a:r>
            <a:r>
              <a:rPr lang="cs-CZ" dirty="0" err="1" smtClean="0">
                <a:latin typeface="Comic Sans MS" pitchFamily="66" charset="0"/>
              </a:rPr>
              <a:t>Chef</a:t>
            </a:r>
            <a:r>
              <a:rPr lang="cs-CZ" dirty="0" smtClean="0">
                <a:latin typeface="Comic Sans MS" pitchFamily="66" charset="0"/>
              </a:rPr>
              <a:t> um </a:t>
            </a:r>
            <a:r>
              <a:rPr lang="cs-CZ" dirty="0" err="1" smtClean="0">
                <a:latin typeface="Comic Sans MS" pitchFamily="66" charset="0"/>
              </a:rPr>
              <a:t>Erlaubnis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fragen</a:t>
            </a:r>
            <a:r>
              <a:rPr lang="cs-CZ" dirty="0" smtClean="0">
                <a:latin typeface="Comic Sans MS" pitchFamily="66" charset="0"/>
              </a:rPr>
              <a:t>,…)</a:t>
            </a:r>
          </a:p>
          <a:p>
            <a:pPr marL="457200" indent="-457200" algn="just">
              <a:buNone/>
            </a:pPr>
            <a:endParaRPr lang="cs-CZ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2. </a:t>
            </a:r>
            <a:r>
              <a:rPr lang="cs-CZ" b="1" dirty="0" err="1" smtClean="0">
                <a:latin typeface="Comic Sans MS" pitchFamily="66" charset="0"/>
              </a:rPr>
              <a:t>Was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brauchen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in </a:t>
            </a:r>
            <a:r>
              <a:rPr lang="cs-CZ" b="1" dirty="0" err="1" smtClean="0">
                <a:latin typeface="Comic Sans MS" pitchFamily="66" charset="0"/>
              </a:rPr>
              <a:t>Ihrem</a:t>
            </a:r>
            <a:r>
              <a:rPr lang="cs-CZ" b="1" dirty="0" smtClean="0">
                <a:latin typeface="Comic Sans MS" pitchFamily="66" charset="0"/>
              </a:rPr>
              <a:t> Job?</a:t>
            </a: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(-</a:t>
            </a:r>
            <a:r>
              <a:rPr lang="cs-CZ" dirty="0" err="1" smtClean="0">
                <a:latin typeface="Comic Sans MS" pitchFamily="66" charset="0"/>
              </a:rPr>
              <a:t>ein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Handy</a:t>
            </a:r>
            <a:r>
              <a:rPr lang="cs-CZ" dirty="0" smtClean="0">
                <a:latin typeface="Comic Sans MS" pitchFamily="66" charset="0"/>
              </a:rPr>
              <a:t>,-</a:t>
            </a:r>
            <a:r>
              <a:rPr lang="cs-CZ" dirty="0" err="1" smtClean="0">
                <a:latin typeface="Comic Sans MS" pitchFamily="66" charset="0"/>
              </a:rPr>
              <a:t>einen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Führerschein</a:t>
            </a:r>
            <a:r>
              <a:rPr lang="cs-CZ" dirty="0" smtClean="0">
                <a:latin typeface="Comic Sans MS" pitchFamily="66" charset="0"/>
              </a:rPr>
              <a:t>,- </a:t>
            </a:r>
            <a:r>
              <a:rPr lang="cs-CZ" dirty="0" err="1" smtClean="0">
                <a:latin typeface="Comic Sans MS" pitchFamily="66" charset="0"/>
              </a:rPr>
              <a:t>Computerkenntnisse</a:t>
            </a:r>
            <a:r>
              <a:rPr lang="cs-CZ" dirty="0" smtClean="0">
                <a:latin typeface="Comic Sans MS" pitchFamily="66" charset="0"/>
              </a:rPr>
              <a:t>, -</a:t>
            </a:r>
            <a:r>
              <a:rPr lang="cs-CZ" dirty="0" err="1" smtClean="0">
                <a:latin typeface="Comic Sans MS" pitchFamily="66" charset="0"/>
              </a:rPr>
              <a:t>Sprachkenntnisse</a:t>
            </a:r>
            <a:r>
              <a:rPr lang="cs-CZ" dirty="0" smtClean="0">
                <a:latin typeface="Comic Sans MS" pitchFamily="66" charset="0"/>
              </a:rPr>
              <a:t>, - </a:t>
            </a:r>
            <a:r>
              <a:rPr lang="cs-CZ" dirty="0" err="1" smtClean="0">
                <a:latin typeface="Comic Sans MS" pitchFamily="66" charset="0"/>
              </a:rPr>
              <a:t>Organisationstalent</a:t>
            </a:r>
            <a:r>
              <a:rPr lang="cs-CZ" dirty="0" smtClean="0">
                <a:latin typeface="Comic Sans MS" pitchFamily="66" charset="0"/>
              </a:rPr>
              <a:t>,…) 				</a:t>
            </a:r>
          </a:p>
          <a:p>
            <a:pPr>
              <a:buNone/>
            </a:pPr>
            <a:endParaRPr lang="cs-CZ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3. </a:t>
            </a:r>
            <a:r>
              <a:rPr lang="cs-CZ" b="1" dirty="0" err="1" smtClean="0">
                <a:latin typeface="Comic Sans MS" pitchFamily="66" charset="0"/>
              </a:rPr>
              <a:t>Wie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müssen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sein</a:t>
            </a:r>
            <a:r>
              <a:rPr lang="cs-CZ" b="1" dirty="0" smtClean="0">
                <a:latin typeface="Comic Sans MS" pitchFamily="66" charset="0"/>
              </a:rPr>
              <a:t>? </a:t>
            </a:r>
            <a:r>
              <a:rPr lang="cs-CZ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(-</a:t>
            </a:r>
            <a:r>
              <a:rPr lang="cs-CZ" dirty="0" err="1" smtClean="0">
                <a:latin typeface="Comic Sans MS" pitchFamily="66" charset="0"/>
              </a:rPr>
              <a:t>zuverlässig</a:t>
            </a:r>
            <a:r>
              <a:rPr lang="cs-CZ" dirty="0" smtClean="0">
                <a:latin typeface="Comic Sans MS" pitchFamily="66" charset="0"/>
              </a:rPr>
              <a:t>, -</a:t>
            </a:r>
            <a:r>
              <a:rPr lang="cs-CZ" dirty="0" err="1" smtClean="0">
                <a:latin typeface="Comic Sans MS" pitchFamily="66" charset="0"/>
              </a:rPr>
              <a:t>pünktlich</a:t>
            </a:r>
            <a:r>
              <a:rPr lang="cs-CZ" dirty="0" smtClean="0">
                <a:latin typeface="Comic Sans MS" pitchFamily="66" charset="0"/>
              </a:rPr>
              <a:t>,- </a:t>
            </a:r>
            <a:r>
              <a:rPr lang="cs-CZ" dirty="0" err="1" smtClean="0">
                <a:latin typeface="Comic Sans MS" pitchFamily="66" charset="0"/>
              </a:rPr>
              <a:t>flexibel</a:t>
            </a:r>
            <a:r>
              <a:rPr lang="cs-CZ" dirty="0" smtClean="0">
                <a:latin typeface="Comic Sans MS" pitchFamily="66" charset="0"/>
              </a:rPr>
              <a:t>,- </a:t>
            </a:r>
            <a:r>
              <a:rPr lang="cs-CZ" dirty="0" err="1" smtClean="0">
                <a:latin typeface="Comic Sans MS" pitchFamily="66" charset="0"/>
              </a:rPr>
              <a:t>kreativ</a:t>
            </a:r>
            <a:r>
              <a:rPr lang="cs-CZ" dirty="0" smtClean="0">
                <a:latin typeface="Comic Sans MS" pitchFamily="66" charset="0"/>
              </a:rPr>
              <a:t>, -</a:t>
            </a:r>
            <a:r>
              <a:rPr lang="cs-CZ" dirty="0" err="1" smtClean="0">
                <a:latin typeface="Comic Sans MS" pitchFamily="66" charset="0"/>
              </a:rPr>
              <a:t>geduldig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kontaktfreudig</a:t>
            </a:r>
            <a:r>
              <a:rPr lang="cs-CZ" dirty="0" smtClean="0">
                <a:latin typeface="Comic Sans MS" pitchFamily="66" charset="0"/>
              </a:rPr>
              <a:t>, -</a:t>
            </a:r>
            <a:r>
              <a:rPr lang="cs-CZ" dirty="0" err="1" smtClean="0">
                <a:latin typeface="Comic Sans MS" pitchFamily="66" charset="0"/>
              </a:rPr>
              <a:t>energisch</a:t>
            </a:r>
            <a:r>
              <a:rPr lang="cs-CZ" dirty="0" smtClean="0">
                <a:latin typeface="Comic Sans MS" pitchFamily="66" charset="0"/>
              </a:rPr>
              <a:t>,-</a:t>
            </a:r>
            <a:r>
              <a:rPr lang="cs-CZ" dirty="0" err="1" smtClean="0">
                <a:latin typeface="Comic Sans MS" pitchFamily="66" charset="0"/>
              </a:rPr>
              <a:t>selbsständig</a:t>
            </a:r>
            <a:r>
              <a:rPr lang="cs-CZ" dirty="0" smtClean="0">
                <a:latin typeface="Comic Sans MS" pitchFamily="66" charset="0"/>
              </a:rPr>
              <a:t>,…)</a:t>
            </a:r>
          </a:p>
          <a:p>
            <a:pPr>
              <a:buNone/>
            </a:pPr>
            <a:endParaRPr lang="cs-CZ" sz="2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Stelle </a:t>
            </a:r>
            <a:r>
              <a:rPr lang="cs-CZ" dirty="0" err="1" smtClean="0">
                <a:latin typeface="Comic Sans MS" pitchFamily="66" charset="0"/>
              </a:rPr>
              <a:t>weitere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Fragen</a:t>
            </a:r>
            <a:r>
              <a:rPr lang="cs-CZ" dirty="0" smtClean="0">
                <a:latin typeface="Comic Sans MS" pitchFamily="66" charset="0"/>
              </a:rPr>
              <a:t>: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4. </a:t>
            </a:r>
            <a:r>
              <a:rPr lang="cs-CZ" b="1" dirty="0" err="1" smtClean="0">
                <a:latin typeface="Comic Sans MS" pitchFamily="66" charset="0"/>
              </a:rPr>
              <a:t>Arbeiten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mit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dem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Kopf</a:t>
            </a:r>
            <a:r>
              <a:rPr lang="cs-CZ" b="1" dirty="0" smtClean="0">
                <a:latin typeface="Comic Sans MS" pitchFamily="66" charset="0"/>
              </a:rPr>
              <a:t> oder </a:t>
            </a:r>
            <a:r>
              <a:rPr lang="cs-CZ" b="1" dirty="0" err="1" smtClean="0">
                <a:latin typeface="Comic Sans MS" pitchFamily="66" charset="0"/>
              </a:rPr>
              <a:t>mit</a:t>
            </a:r>
            <a:r>
              <a:rPr lang="cs-CZ" b="1" dirty="0" smtClean="0">
                <a:latin typeface="Comic Sans MS" pitchFamily="66" charset="0"/>
              </a:rPr>
              <a:t> den </a:t>
            </a:r>
            <a:r>
              <a:rPr lang="cs-CZ" b="1" dirty="0" err="1" smtClean="0">
                <a:latin typeface="Comic Sans MS" pitchFamily="66" charset="0"/>
              </a:rPr>
              <a:t>Händen</a:t>
            </a:r>
            <a:r>
              <a:rPr lang="cs-CZ" b="1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endParaRPr lang="cs-CZ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5. </a:t>
            </a:r>
            <a:r>
              <a:rPr lang="cs-CZ" b="1" dirty="0" err="1" smtClean="0">
                <a:latin typeface="Comic Sans MS" pitchFamily="66" charset="0"/>
              </a:rPr>
              <a:t>Wie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ist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ihre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Arbeitszeit</a:t>
            </a:r>
            <a:r>
              <a:rPr lang="cs-CZ" b="1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endParaRPr lang="cs-CZ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6. </a:t>
            </a:r>
            <a:r>
              <a:rPr lang="cs-CZ" b="1" dirty="0" err="1" smtClean="0">
                <a:latin typeface="Comic Sans MS" pitchFamily="66" charset="0"/>
              </a:rPr>
              <a:t>Wie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ist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die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Arbeitsatmosphäre</a:t>
            </a:r>
            <a:r>
              <a:rPr lang="cs-CZ" b="1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endParaRPr lang="cs-CZ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7. </a:t>
            </a:r>
            <a:r>
              <a:rPr lang="cs-CZ" b="1" dirty="0" err="1" smtClean="0">
                <a:latin typeface="Comic Sans MS" pitchFamily="66" charset="0"/>
              </a:rPr>
              <a:t>Haben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ein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festes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Einkommen</a:t>
            </a:r>
            <a:r>
              <a:rPr lang="cs-CZ" b="1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endParaRPr lang="cs-CZ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b="1" dirty="0" smtClean="0">
                <a:latin typeface="Comic Sans MS" pitchFamily="66" charset="0"/>
              </a:rPr>
              <a:t>8. </a:t>
            </a:r>
            <a:r>
              <a:rPr lang="cs-CZ" b="1" dirty="0" err="1" smtClean="0">
                <a:latin typeface="Comic Sans MS" pitchFamily="66" charset="0"/>
              </a:rPr>
              <a:t>Haben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Sie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genug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Freizeit</a:t>
            </a:r>
            <a:r>
              <a:rPr lang="cs-CZ" b="1" dirty="0" smtClean="0">
                <a:latin typeface="Comic Sans MS" pitchFamily="66" charset="0"/>
              </a:rPr>
              <a:t>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528</Words>
  <Application>Microsoft Office PowerPoint</Application>
  <PresentationFormat>Předvádění na obrazovce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DUM - Digitální Učební Materiál</vt:lpstr>
      <vt:lpstr>Snímek 2</vt:lpstr>
      <vt:lpstr>Berufe</vt:lpstr>
      <vt:lpstr>Welche Berufe haben diese Menschen? Charakterisiere diese Berufe: (Was machen sie, wo arbeiten sie, was braucht man zu diesem Job,…) </vt:lpstr>
      <vt:lpstr>Snímek 5</vt:lpstr>
      <vt:lpstr>Snímek 6</vt:lpstr>
      <vt:lpstr>Bilde Fragen und Antworten wie zum Beispiel: </vt:lpstr>
      <vt:lpstr>Wähle einen Beruf aus und mache ein Interwiev. </vt:lpstr>
      <vt:lpstr>Stelle weitere Fragen:</vt:lpstr>
      <vt:lpstr>Snímek 10</vt:lpstr>
      <vt:lpstr>Wer arbeitet wo? Ergänze die Tabelle:</vt:lpstr>
      <vt:lpstr>Bilde Fragen ,benutze die Informationen aus der Tabelle:</vt:lpstr>
      <vt:lpstr>Snímek 13</vt:lpstr>
      <vt:lpstr>Citace: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</dc:title>
  <dc:creator>Admin</dc:creator>
  <cp:lastModifiedBy>Admin</cp:lastModifiedBy>
  <cp:revision>43</cp:revision>
  <dcterms:created xsi:type="dcterms:W3CDTF">2012-08-07T20:07:17Z</dcterms:created>
  <dcterms:modified xsi:type="dcterms:W3CDTF">2013-02-17T17:15:22Z</dcterms:modified>
</cp:coreProperties>
</file>