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D8D2-C9F7-42F5-9177-F66FB97171D0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058EC-C7CA-445D-9163-731197A81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xcuisine.com/Default.asp?language=2&amp;Display=79&amp;resolution=high" TargetMode="External"/><Relationship Id="rId2" Type="http://schemas.openxmlformats.org/officeDocument/2006/relationships/hyperlink" Target=":5,s:0,i:9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xcuisine.com/Default.asp?language=2&amp;Display=79&amp;resolution=high" TargetMode="External"/><Relationship Id="rId2" Type="http://schemas.openxmlformats.org/officeDocument/2006/relationships/hyperlink" Target=":5,s:0,i: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Ausländische</a:t>
            </a:r>
            <a:r>
              <a:rPr lang="cs-CZ" b="1" dirty="0" smtClean="0"/>
              <a:t> </a:t>
            </a:r>
            <a:r>
              <a:rPr lang="cs-CZ" b="1" dirty="0" err="1" smtClean="0"/>
              <a:t>Gerichte</a:t>
            </a:r>
            <a:r>
              <a:rPr lang="cs-CZ" dirty="0" smtClean="0"/>
              <a:t>; 						</a:t>
            </a:r>
            <a:r>
              <a:rPr lang="cs-CZ" b="1" dirty="0" smtClean="0"/>
              <a:t>VY_32_INOVACE_E3_17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Oblíbená zahraniční kuchyně v Německu, 			příklady zahraničních jídel			 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2.A;30.11.,2012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cs-CZ" dirty="0" err="1" smtClean="0">
                <a:latin typeface="Comic Sans MS" pitchFamily="66" charset="0"/>
              </a:rPr>
              <a:t>Ausländische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Gerichte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err="1" smtClean="0">
                <a:latin typeface="Comic Sans MS" pitchFamily="66" charset="0"/>
              </a:rPr>
              <a:t>Welche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Ausländische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Gerichte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kennst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FontTx/>
              <a:buChar char="-"/>
            </a:pPr>
            <a:r>
              <a:rPr lang="cs-CZ" dirty="0" err="1" smtClean="0">
                <a:latin typeface="Comic Sans MS" pitchFamily="66" charset="0"/>
              </a:rPr>
              <a:t>Woher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kommen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diese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Gerichte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Ausländische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Gerichte</a:t>
            </a:r>
            <a:endParaRPr lang="cs-CZ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544616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r>
              <a:rPr lang="de-DE" sz="2400" dirty="0" err="1" smtClean="0">
                <a:latin typeface="Comic Sans MS" pitchFamily="66" charset="0"/>
              </a:rPr>
              <a:t>ie</a:t>
            </a:r>
            <a:r>
              <a:rPr lang="de-DE" sz="2400" dirty="0" smtClean="0">
                <a:latin typeface="Comic Sans MS" pitchFamily="66" charset="0"/>
              </a:rPr>
              <a:t> meisten Deutschen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bevorzugen</a:t>
            </a:r>
            <a:r>
              <a:rPr lang="de-DE" sz="2400" dirty="0" smtClean="0">
                <a:latin typeface="Comic Sans MS" pitchFamily="66" charset="0"/>
              </a:rPr>
              <a:t> jetzt eine etwas leichtere und gesündere Art des Kochens. </a:t>
            </a:r>
            <a:r>
              <a:rPr lang="de-DE" sz="2400" b="1" dirty="0" smtClean="0">
                <a:latin typeface="Comic Sans MS" pitchFamily="66" charset="0"/>
              </a:rPr>
              <a:t>Ausländische Gerichte </a:t>
            </a:r>
            <a:r>
              <a:rPr lang="cs-CZ" sz="2400" dirty="0" err="1" smtClean="0">
                <a:latin typeface="Comic Sans MS" pitchFamily="66" charset="0"/>
              </a:rPr>
              <a:t>wie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de-DE" sz="2400" b="1" dirty="0" smtClean="0">
                <a:latin typeface="Comic Sans MS" pitchFamily="66" charset="0"/>
              </a:rPr>
              <a:t>italienische Pizza </a:t>
            </a:r>
            <a:r>
              <a:rPr lang="de-DE" sz="2400" dirty="0" smtClean="0">
                <a:latin typeface="Comic Sans MS" pitchFamily="66" charset="0"/>
              </a:rPr>
              <a:t>und </a:t>
            </a:r>
            <a:r>
              <a:rPr lang="de-DE" sz="2400" b="1" dirty="0" smtClean="0">
                <a:latin typeface="Comic Sans MS" pitchFamily="66" charset="0"/>
              </a:rPr>
              <a:t>Nudelgerichte </a:t>
            </a:r>
            <a:r>
              <a:rPr lang="de-DE" sz="2400" dirty="0" smtClean="0">
                <a:latin typeface="Comic Sans MS" pitchFamily="66" charset="0"/>
              </a:rPr>
              <a:t>sind in Deutschland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sehr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de-DE" sz="2400" dirty="0" smtClean="0">
                <a:latin typeface="Comic Sans MS" pitchFamily="66" charset="0"/>
              </a:rPr>
              <a:t>beliebt. 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Man </a:t>
            </a:r>
            <a:r>
              <a:rPr lang="cs-CZ" sz="2400" dirty="0" err="1" smtClean="0">
                <a:latin typeface="Comic Sans MS" pitchFamily="66" charset="0"/>
              </a:rPr>
              <a:t>bietet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überall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de-DE" sz="2400" b="1" dirty="0" smtClean="0">
                <a:latin typeface="Comic Sans MS" pitchFamily="66" charset="0"/>
              </a:rPr>
              <a:t>türkische Spezialitäten</a:t>
            </a:r>
            <a:r>
              <a:rPr lang="de-DE" sz="2400" dirty="0" smtClean="0">
                <a:latin typeface="Comic Sans MS" pitchFamily="66" charset="0"/>
              </a:rPr>
              <a:t> wie </a:t>
            </a:r>
            <a:r>
              <a:rPr lang="de-DE" sz="2400" b="1" dirty="0" smtClean="0">
                <a:latin typeface="Comic Sans MS" pitchFamily="66" charset="0"/>
              </a:rPr>
              <a:t>Döner Kebab </a:t>
            </a:r>
            <a:r>
              <a:rPr lang="de-DE" sz="2400" dirty="0" smtClean="0">
                <a:latin typeface="Comic Sans MS" pitchFamily="66" charset="0"/>
              </a:rPr>
              <a:t>und </a:t>
            </a:r>
            <a:r>
              <a:rPr lang="de-DE" sz="2400" b="1" dirty="0" err="1" smtClean="0">
                <a:latin typeface="Comic Sans MS" pitchFamily="66" charset="0"/>
              </a:rPr>
              <a:t>Börek</a:t>
            </a:r>
            <a:r>
              <a:rPr lang="de-DE" sz="2400" dirty="0" smtClean="0">
                <a:latin typeface="Comic Sans MS" pitchFamily="66" charset="0"/>
              </a:rPr>
              <a:t> an. 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de-DE" sz="2400" dirty="0" smtClean="0">
                <a:latin typeface="Comic Sans MS" pitchFamily="66" charset="0"/>
              </a:rPr>
              <a:t>In größeren Städten gibt es häufig auch </a:t>
            </a:r>
            <a:r>
              <a:rPr lang="de-DE" sz="2400" b="1" dirty="0" smtClean="0">
                <a:latin typeface="Comic Sans MS" pitchFamily="66" charset="0"/>
              </a:rPr>
              <a:t>jugoslawische</a:t>
            </a:r>
            <a:r>
              <a:rPr lang="de-DE" sz="2400" dirty="0" smtClean="0">
                <a:latin typeface="Comic Sans MS" pitchFamily="66" charset="0"/>
              </a:rPr>
              <a:t> und </a:t>
            </a:r>
            <a:r>
              <a:rPr lang="de-DE" sz="2400" b="1" dirty="0" smtClean="0">
                <a:latin typeface="Comic Sans MS" pitchFamily="66" charset="0"/>
              </a:rPr>
              <a:t>griechische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b="1" dirty="0" smtClean="0">
                <a:latin typeface="Comic Sans MS" pitchFamily="66" charset="0"/>
              </a:rPr>
              <a:t>Restaurants</a:t>
            </a:r>
            <a:r>
              <a:rPr lang="de-DE" sz="2400" dirty="0" smtClean="0">
                <a:latin typeface="Comic Sans MS" pitchFamily="66" charset="0"/>
              </a:rPr>
              <a:t>. </a:t>
            </a:r>
            <a:r>
              <a:rPr lang="de-DE" sz="2400" b="1" dirty="0" smtClean="0">
                <a:latin typeface="Comic Sans MS" pitchFamily="66" charset="0"/>
              </a:rPr>
              <a:t>Asiatische Spezialitäten </a:t>
            </a:r>
            <a:r>
              <a:rPr lang="de-DE" sz="2400" dirty="0" smtClean="0">
                <a:latin typeface="Comic Sans MS" pitchFamily="66" charset="0"/>
              </a:rPr>
              <a:t>sind ebenfalls sehr beliebt. 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de-DE" sz="2400" dirty="0" smtClean="0">
                <a:latin typeface="Comic Sans MS" pitchFamily="66" charset="0"/>
              </a:rPr>
              <a:t>Weniger auffällig aber trotzdem typisch für Deutschland sind die vielen Schnellimbiss-Stände, </a:t>
            </a:r>
            <a:r>
              <a:rPr lang="de-DE" sz="2400" b="1" dirty="0" smtClean="0">
                <a:latin typeface="Comic Sans MS" pitchFamily="66" charset="0"/>
              </a:rPr>
              <a:t>die deutsche Schnellgerichte </a:t>
            </a:r>
            <a:r>
              <a:rPr lang="de-DE" sz="2400" dirty="0" smtClean="0">
                <a:latin typeface="Comic Sans MS" pitchFamily="66" charset="0"/>
              </a:rPr>
              <a:t>wie </a:t>
            </a:r>
            <a:r>
              <a:rPr lang="de-DE" sz="2400" b="1" dirty="0" smtClean="0">
                <a:latin typeface="Comic Sans MS" pitchFamily="66" charset="0"/>
              </a:rPr>
              <a:t>Currywurst, Pommes Frites, Kartoffelsalat, Frikadellen</a:t>
            </a:r>
            <a:r>
              <a:rPr lang="de-DE" sz="2600" dirty="0" smtClean="0">
                <a:latin typeface="Comic Sans MS" pitchFamily="66" charset="0"/>
              </a:rPr>
              <a:t>, usw. anbieten.</a:t>
            </a:r>
            <a:endParaRPr lang="cs-CZ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cs-CZ" sz="3600" dirty="0" err="1" smtClean="0">
                <a:solidFill>
                  <a:srgbClr val="00B050"/>
                </a:solidFill>
                <a:latin typeface="Comic Sans MS" pitchFamily="66" charset="0"/>
              </a:rPr>
              <a:t>Internationale</a:t>
            </a:r>
            <a: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00B050"/>
                </a:solidFill>
                <a:latin typeface="Comic Sans MS" pitchFamily="66" charset="0"/>
              </a:rPr>
              <a:t>Speisen</a:t>
            </a:r>
            <a: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  <a:t>- </a:t>
            </a:r>
            <a:b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cs-CZ" sz="3600" dirty="0" err="1" smtClean="0">
                <a:solidFill>
                  <a:srgbClr val="00B050"/>
                </a:solidFill>
                <a:latin typeface="Comic Sans MS" pitchFamily="66" charset="0"/>
              </a:rPr>
              <a:t>woher</a:t>
            </a:r>
            <a: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00B050"/>
                </a:solidFill>
                <a:latin typeface="Comic Sans MS" pitchFamily="66" charset="0"/>
              </a:rPr>
              <a:t>kommen</a:t>
            </a:r>
            <a: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00B050"/>
                </a:solidFill>
                <a:latin typeface="Comic Sans MS" pitchFamily="66" charset="0"/>
              </a:rPr>
              <a:t>diese</a:t>
            </a:r>
            <a: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00B050"/>
                </a:solidFill>
                <a:latin typeface="Comic Sans MS" pitchFamily="66" charset="0"/>
              </a:rPr>
              <a:t>Speisen</a:t>
            </a:r>
            <a: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  <a:t>? </a:t>
            </a:r>
            <a:br>
              <a:rPr lang="cs-CZ" sz="3600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cs-CZ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1. </a:t>
            </a:r>
            <a:r>
              <a:rPr lang="cs-CZ" sz="2000" dirty="0" err="1" smtClean="0">
                <a:latin typeface="Comic Sans MS" pitchFamily="66" charset="0"/>
              </a:rPr>
              <a:t>Miso</a:t>
            </a:r>
            <a:r>
              <a:rPr lang="cs-CZ" sz="2000" dirty="0" smtClean="0">
                <a:latin typeface="Comic Sans MS" pitchFamily="66" charset="0"/>
              </a:rPr>
              <a:t>-</a:t>
            </a:r>
            <a:r>
              <a:rPr lang="cs-CZ" sz="2000" dirty="0" err="1" smtClean="0">
                <a:latin typeface="Comic Sans MS" pitchFamily="66" charset="0"/>
              </a:rPr>
              <a:t>Suppe</a:t>
            </a:r>
            <a:r>
              <a:rPr lang="cs-CZ" sz="2000" dirty="0" smtClean="0">
                <a:latin typeface="Comic Sans MS" pitchFamily="66" charset="0"/>
              </a:rPr>
              <a:t>		</a:t>
            </a:r>
            <a:r>
              <a:rPr lang="cs-CZ" sz="2000" dirty="0" err="1" smtClean="0">
                <a:latin typeface="Comic Sans MS" pitchFamily="66" charset="0"/>
              </a:rPr>
              <a:t>Suppe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aus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Sojabohnenpaste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mit</a:t>
            </a:r>
            <a:r>
              <a:rPr lang="cs-CZ" sz="2000" dirty="0" smtClean="0">
                <a:latin typeface="Comic Sans MS" pitchFamily="66" charset="0"/>
              </a:rPr>
              <a:t> Tofu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2. </a:t>
            </a:r>
            <a:r>
              <a:rPr lang="cs-CZ" sz="2000" dirty="0" err="1" smtClean="0">
                <a:latin typeface="Comic Sans MS" pitchFamily="66" charset="0"/>
              </a:rPr>
              <a:t>Mousse</a:t>
            </a:r>
            <a:r>
              <a:rPr lang="cs-CZ" sz="2000" dirty="0" smtClean="0">
                <a:latin typeface="Comic Sans MS" pitchFamily="66" charset="0"/>
              </a:rPr>
              <a:t> au </a:t>
            </a:r>
            <a:r>
              <a:rPr lang="cs-CZ" sz="2000" dirty="0" err="1" smtClean="0">
                <a:latin typeface="Comic Sans MS" pitchFamily="66" charset="0"/>
              </a:rPr>
              <a:t>chocolat</a:t>
            </a:r>
            <a:r>
              <a:rPr lang="cs-CZ" sz="2000" dirty="0" smtClean="0">
                <a:latin typeface="Comic Sans MS" pitchFamily="66" charset="0"/>
              </a:rPr>
              <a:t>	 </a:t>
            </a:r>
            <a:r>
              <a:rPr lang="cs-CZ" sz="2000" dirty="0" err="1" smtClean="0">
                <a:latin typeface="Comic Sans MS" pitchFamily="66" charset="0"/>
              </a:rPr>
              <a:t>süsse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Creme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aus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Schokolade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und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Sahne</a:t>
            </a:r>
            <a:endParaRPr lang="cs-CZ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3. Paella		 </a:t>
            </a:r>
            <a:r>
              <a:rPr lang="cs-CZ" sz="2000" dirty="0" err="1" smtClean="0">
                <a:latin typeface="Comic Sans MS" pitchFamily="66" charset="0"/>
              </a:rPr>
              <a:t>Reisgericht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mit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Fisch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und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Gemüse</a:t>
            </a:r>
            <a:r>
              <a:rPr lang="cs-CZ" sz="2000" dirty="0" smtClean="0">
                <a:latin typeface="Comic Sans MS" pitchFamily="66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4. </a:t>
            </a:r>
            <a:r>
              <a:rPr lang="cs-CZ" sz="2000" dirty="0" err="1" smtClean="0">
                <a:latin typeface="Comic Sans MS" pitchFamily="66" charset="0"/>
              </a:rPr>
              <a:t>Börek</a:t>
            </a:r>
            <a:r>
              <a:rPr lang="cs-CZ" sz="2000" dirty="0" smtClean="0">
                <a:latin typeface="Comic Sans MS" pitchFamily="66" charset="0"/>
              </a:rPr>
              <a:t>		 </a:t>
            </a:r>
            <a:r>
              <a:rPr lang="cs-CZ" sz="2000" dirty="0" err="1" smtClean="0">
                <a:latin typeface="Comic Sans MS" pitchFamily="66" charset="0"/>
              </a:rPr>
              <a:t>Schafskäse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mit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Spinat</a:t>
            </a:r>
            <a:r>
              <a:rPr lang="cs-CZ" sz="2000" dirty="0" smtClean="0">
                <a:latin typeface="Comic Sans MS" pitchFamily="66" charset="0"/>
              </a:rPr>
              <a:t> in </a:t>
            </a:r>
            <a:r>
              <a:rPr lang="cs-CZ" sz="2000" dirty="0" err="1" smtClean="0">
                <a:latin typeface="Comic Sans MS" pitchFamily="66" charset="0"/>
              </a:rPr>
              <a:t>Blätterteig</a:t>
            </a:r>
            <a:endParaRPr lang="cs-CZ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5. Minestrone		 </a:t>
            </a:r>
            <a:r>
              <a:rPr lang="cs-CZ" sz="2000" dirty="0" err="1" smtClean="0">
                <a:latin typeface="Comic Sans MS" pitchFamily="66" charset="0"/>
              </a:rPr>
              <a:t>Gemüsesuppe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mit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Speck</a:t>
            </a:r>
            <a:endParaRPr lang="cs-CZ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6. </a:t>
            </a:r>
            <a:r>
              <a:rPr lang="cs-CZ" sz="2000" dirty="0" err="1" smtClean="0">
                <a:latin typeface="Comic Sans MS" pitchFamily="66" charset="0"/>
              </a:rPr>
              <a:t>Köttbullar</a:t>
            </a:r>
            <a:r>
              <a:rPr lang="cs-CZ" sz="2000" dirty="0" smtClean="0">
                <a:latin typeface="Comic Sans MS" pitchFamily="66" charset="0"/>
              </a:rPr>
              <a:t>		 </a:t>
            </a:r>
            <a:r>
              <a:rPr lang="cs-CZ" sz="2000" dirty="0" err="1" smtClean="0">
                <a:latin typeface="Comic Sans MS" pitchFamily="66" charset="0"/>
              </a:rPr>
              <a:t>Fleischbällchen</a:t>
            </a:r>
            <a:endParaRPr lang="cs-CZ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7. Pizza			 </a:t>
            </a:r>
            <a:r>
              <a:rPr lang="cs-CZ" sz="2000" dirty="0" err="1" smtClean="0">
                <a:latin typeface="Comic Sans MS" pitchFamily="66" charset="0"/>
              </a:rPr>
              <a:t>flache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runde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Speise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aus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Teig</a:t>
            </a:r>
            <a:r>
              <a:rPr lang="cs-CZ" sz="2000" dirty="0" smtClean="0">
                <a:latin typeface="Comic Sans MS" pitchFamily="66" charset="0"/>
              </a:rPr>
              <a:t>, </a:t>
            </a:r>
            <a:r>
              <a:rPr lang="cs-CZ" sz="2000" dirty="0" err="1" smtClean="0">
                <a:latin typeface="Comic Sans MS" pitchFamily="66" charset="0"/>
              </a:rPr>
              <a:t>auf</a:t>
            </a:r>
            <a:r>
              <a:rPr lang="cs-CZ" sz="2000" dirty="0" smtClean="0">
                <a:latin typeface="Comic Sans MS" pitchFamily="66" charset="0"/>
              </a:rPr>
              <a:t> den man 			</a:t>
            </a:r>
            <a:r>
              <a:rPr lang="cs-CZ" sz="2000" dirty="0" err="1" smtClean="0">
                <a:latin typeface="Comic Sans MS" pitchFamily="66" charset="0"/>
              </a:rPr>
              <a:t>Käse</a:t>
            </a:r>
            <a:r>
              <a:rPr lang="cs-CZ" sz="2000" dirty="0" smtClean="0">
                <a:latin typeface="Comic Sans MS" pitchFamily="66" charset="0"/>
              </a:rPr>
              <a:t>, </a:t>
            </a:r>
            <a:r>
              <a:rPr lang="cs-CZ" sz="2000" dirty="0" err="1" smtClean="0">
                <a:latin typeface="Comic Sans MS" pitchFamily="66" charset="0"/>
              </a:rPr>
              <a:t>Tomaten</a:t>
            </a:r>
            <a:r>
              <a:rPr lang="cs-CZ" sz="2000" dirty="0" smtClean="0">
                <a:latin typeface="Comic Sans MS" pitchFamily="66" charset="0"/>
              </a:rPr>
              <a:t>,…</a:t>
            </a:r>
            <a:r>
              <a:rPr lang="cs-CZ" sz="2000" dirty="0" err="1" smtClean="0">
                <a:latin typeface="Comic Sans MS" pitchFamily="66" charset="0"/>
              </a:rPr>
              <a:t>legt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und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bäckt</a:t>
            </a:r>
            <a:endParaRPr lang="cs-CZ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omic Sans MS" pitchFamily="66" charset="0"/>
              </a:rPr>
              <a:t>8. </a:t>
            </a:r>
            <a:r>
              <a:rPr lang="cs-CZ" sz="2000" dirty="0" err="1" smtClean="0">
                <a:latin typeface="Comic Sans MS" pitchFamily="66" charset="0"/>
              </a:rPr>
              <a:t>Kebap</a:t>
            </a:r>
            <a:r>
              <a:rPr lang="cs-CZ" sz="2000" dirty="0" smtClean="0">
                <a:latin typeface="Comic Sans MS" pitchFamily="66" charset="0"/>
              </a:rPr>
              <a:t>		 </a:t>
            </a:r>
            <a:r>
              <a:rPr lang="cs-CZ" sz="2000" dirty="0" err="1" smtClean="0">
                <a:latin typeface="Comic Sans MS" pitchFamily="66" charset="0"/>
              </a:rPr>
              <a:t>gegrilltes</a:t>
            </a:r>
            <a:r>
              <a:rPr lang="cs-CZ" sz="2000" dirty="0" smtClean="0">
                <a:latin typeface="Comic Sans MS" pitchFamily="66" charset="0"/>
              </a:rPr>
              <a:t> oder </a:t>
            </a:r>
            <a:r>
              <a:rPr lang="cs-CZ" sz="2000" dirty="0" err="1" smtClean="0">
                <a:latin typeface="Comic Sans MS" pitchFamily="66" charset="0"/>
              </a:rPr>
              <a:t>gebratenes</a:t>
            </a:r>
            <a:r>
              <a:rPr lang="cs-CZ" sz="2000" dirty="0" smtClean="0">
                <a:latin typeface="Comic Sans MS" pitchFamily="66" charset="0"/>
              </a:rPr>
              <a:t> 					</a:t>
            </a:r>
            <a:r>
              <a:rPr lang="cs-CZ" sz="2000" dirty="0" err="1" smtClean="0">
                <a:latin typeface="Comic Sans MS" pitchFamily="66" charset="0"/>
              </a:rPr>
              <a:t>Fleisch</a:t>
            </a:r>
            <a:r>
              <a:rPr lang="cs-CZ" sz="2000" dirty="0" smtClean="0">
                <a:latin typeface="Comic Sans MS" pitchFamily="66" charset="0"/>
              </a:rPr>
              <a:t>(</a:t>
            </a:r>
            <a:r>
              <a:rPr lang="cs-CZ" sz="2000" dirty="0" err="1" smtClean="0">
                <a:latin typeface="Comic Sans MS" pitchFamily="66" charset="0"/>
              </a:rPr>
              <a:t>Kalbfleisch</a:t>
            </a:r>
            <a:r>
              <a:rPr lang="cs-CZ" sz="2000" dirty="0" smtClean="0">
                <a:latin typeface="Comic Sans MS" pitchFamily="66" charset="0"/>
              </a:rPr>
              <a:t>,</a:t>
            </a:r>
            <a:r>
              <a:rPr lang="cs-CZ" sz="2000" dirty="0" err="1" smtClean="0">
                <a:latin typeface="Comic Sans MS" pitchFamily="66" charset="0"/>
              </a:rPr>
              <a:t>Lammfleisch</a:t>
            </a:r>
            <a:r>
              <a:rPr lang="cs-CZ" sz="2000" dirty="0" smtClean="0">
                <a:latin typeface="Comic Sans MS" pitchFamily="66" charset="0"/>
              </a:rPr>
              <a:t>…)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ish-bor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196752"/>
            <a:ext cx="5110176" cy="3418708"/>
          </a:xfrm>
          <a:prstGeom prst="rect">
            <a:avLst/>
          </a:prstGeom>
        </p:spPr>
      </p:pic>
      <p:pic>
        <p:nvPicPr>
          <p:cNvPr id="5" name="Obrázek 4" descr="misosuppe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584176" cy="158417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>
                <a:solidFill>
                  <a:srgbClr val="FF0000"/>
                </a:solidFill>
                <a:latin typeface="Comic Sans MS" pitchFamily="66" charset="0"/>
              </a:rPr>
              <a:t>Internationale</a:t>
            </a:r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  <a:latin typeface="Comic Sans MS" pitchFamily="66" charset="0"/>
              </a:rPr>
              <a:t>Gerichte</a:t>
            </a:r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cs-CZ" sz="3600" dirty="0" err="1" smtClean="0">
                <a:solidFill>
                  <a:srgbClr val="FF0000"/>
                </a:solidFill>
                <a:latin typeface="Comic Sans MS" pitchFamily="66" charset="0"/>
              </a:rPr>
              <a:t>Beschreibe</a:t>
            </a:r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  <a:latin typeface="Comic Sans MS" pitchFamily="66" charset="0"/>
              </a:rPr>
              <a:t>diese</a:t>
            </a:r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  <a:latin typeface="Comic Sans MS" pitchFamily="66" charset="0"/>
              </a:rPr>
              <a:t>Bilder</a:t>
            </a:r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cs-CZ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Zástupný symbol pro obsah 6" descr="minestron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491880" y="4797152"/>
            <a:ext cx="2457450" cy="1866900"/>
          </a:xfrm>
        </p:spPr>
      </p:pic>
      <p:pic>
        <p:nvPicPr>
          <p:cNvPr id="8" name="Obrázek 7" descr="mousse-au-chocol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700808"/>
            <a:ext cx="4180284" cy="3127695"/>
          </a:xfrm>
          <a:prstGeom prst="rect">
            <a:avLst/>
          </a:prstGeom>
        </p:spPr>
      </p:pic>
      <p:pic>
        <p:nvPicPr>
          <p:cNvPr id="10" name="Obrázek 9" descr="paell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4293096"/>
            <a:ext cx="2687960" cy="2377165"/>
          </a:xfrm>
          <a:prstGeom prst="rect">
            <a:avLst/>
          </a:prstGeom>
        </p:spPr>
      </p:pic>
      <p:pic>
        <p:nvPicPr>
          <p:cNvPr id="12" name="Obrázek 11" descr="koettbullar_1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437112"/>
            <a:ext cx="2267744" cy="2267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Woher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kommen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die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Speisen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kannst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du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auch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ihre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  <a:latin typeface="Comic Sans MS" pitchFamily="66" charset="0"/>
              </a:rPr>
              <a:t>Flaggen</a:t>
            </a:r>
            <a:r>
              <a:rPr lang="cs-CZ" sz="32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  <a:endParaRPr lang="cs-CZ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err="1" smtClean="0">
                <a:latin typeface="Comic Sans MS" pitchFamily="66" charset="0"/>
              </a:rPr>
              <a:t>Italien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Türkei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Frankreich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Spanien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smtClean="0">
                <a:latin typeface="Comic Sans MS" pitchFamily="66" charset="0"/>
              </a:rPr>
              <a:t>Japan</a:t>
            </a:r>
          </a:p>
          <a:p>
            <a:r>
              <a:rPr lang="cs-CZ" dirty="0" err="1" smtClean="0">
                <a:latin typeface="Comic Sans MS" pitchFamily="66" charset="0"/>
              </a:rPr>
              <a:t>Schweden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4" name="Obrázek 3" descr="Franc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284984"/>
            <a:ext cx="2592288" cy="1343794"/>
          </a:xfrm>
          <a:prstGeom prst="rect">
            <a:avLst/>
          </a:prstGeom>
        </p:spPr>
      </p:pic>
      <p:pic>
        <p:nvPicPr>
          <p:cNvPr id="5" name="Obrázek 4" descr="Itál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556792"/>
            <a:ext cx="2590800" cy="1296144"/>
          </a:xfrm>
          <a:prstGeom prst="rect">
            <a:avLst/>
          </a:prstGeom>
        </p:spPr>
      </p:pic>
      <p:pic>
        <p:nvPicPr>
          <p:cNvPr id="6" name="Obrázek 5" descr="Španělsk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484784"/>
            <a:ext cx="2619375" cy="1440160"/>
          </a:xfrm>
          <a:prstGeom prst="rect">
            <a:avLst/>
          </a:prstGeom>
        </p:spPr>
      </p:pic>
      <p:pic>
        <p:nvPicPr>
          <p:cNvPr id="7" name="Obrázek 6" descr="Švédsk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3429000"/>
            <a:ext cx="2762250" cy="1440160"/>
          </a:xfrm>
          <a:prstGeom prst="rect">
            <a:avLst/>
          </a:prstGeom>
        </p:spPr>
      </p:pic>
      <p:pic>
        <p:nvPicPr>
          <p:cNvPr id="8" name="Obrázek 7" descr="Tureck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5229200"/>
            <a:ext cx="2619375" cy="1239019"/>
          </a:xfrm>
          <a:prstGeom prst="rect">
            <a:avLst/>
          </a:prstGeom>
        </p:spPr>
      </p:pic>
      <p:pic>
        <p:nvPicPr>
          <p:cNvPr id="9" name="Obrázek 8" descr="Japonsk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5301208"/>
            <a:ext cx="2619375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omic Sans MS" pitchFamily="66" charset="0"/>
              </a:rPr>
              <a:t>Citace:</a:t>
            </a:r>
            <a:br>
              <a:rPr lang="cs-CZ" dirty="0" smtClean="0">
                <a:latin typeface="Comic Sans MS" pitchFamily="66" charset="0"/>
              </a:rPr>
            </a:b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cs-CZ" sz="1300" b="1" dirty="0" smtClean="0"/>
              <a:t>CHRISTIAN HEINRICH, Christian. </a:t>
            </a:r>
            <a:r>
              <a:rPr lang="cs-CZ" sz="1300" b="1" i="1" dirty="0" err="1" smtClean="0"/>
              <a:t>Deutsche</a:t>
            </a:r>
            <a:r>
              <a:rPr lang="cs-CZ" sz="1300" b="1" i="1" dirty="0" smtClean="0"/>
              <a:t> </a:t>
            </a:r>
            <a:r>
              <a:rPr lang="cs-CZ" sz="1300" b="1" i="1" dirty="0" err="1" smtClean="0"/>
              <a:t>Essgewohnheiten</a:t>
            </a:r>
            <a:r>
              <a:rPr lang="cs-CZ" sz="1300" b="1" dirty="0" smtClean="0"/>
              <a:t> </a:t>
            </a:r>
            <a:r>
              <a:rPr lang="cs-CZ" sz="1300" dirty="0" smtClean="0"/>
              <a:t>[online]. [cit. 1.2.2013]. Dostupný na WWW: http://www.</a:t>
            </a:r>
            <a:r>
              <a:rPr lang="cs-CZ" sz="1300" dirty="0" err="1" smtClean="0"/>
              <a:t>goethe.de</a:t>
            </a:r>
            <a:r>
              <a:rPr lang="cs-CZ" sz="1300" dirty="0" smtClean="0"/>
              <a:t>/</a:t>
            </a:r>
            <a:r>
              <a:rPr lang="cs-CZ" sz="1300" dirty="0" err="1" smtClean="0"/>
              <a:t>ins</a:t>
            </a:r>
            <a:r>
              <a:rPr lang="cs-CZ" sz="1300" dirty="0" smtClean="0"/>
              <a:t>/</a:t>
            </a:r>
            <a:r>
              <a:rPr lang="cs-CZ" sz="1300" dirty="0" err="1" smtClean="0"/>
              <a:t>ie</a:t>
            </a:r>
            <a:r>
              <a:rPr lang="cs-CZ" sz="1300" dirty="0" smtClean="0"/>
              <a:t>/</a:t>
            </a:r>
            <a:r>
              <a:rPr lang="cs-CZ" sz="1300" dirty="0" err="1" smtClean="0"/>
              <a:t>prj</a:t>
            </a:r>
            <a:r>
              <a:rPr lang="cs-CZ" sz="1300" dirty="0" smtClean="0"/>
              <a:t>/</a:t>
            </a:r>
            <a:r>
              <a:rPr lang="cs-CZ" sz="1300" dirty="0" err="1" smtClean="0"/>
              <a:t>scl</a:t>
            </a:r>
            <a:r>
              <a:rPr lang="cs-CZ" sz="1300" dirty="0" smtClean="0"/>
              <a:t>/</a:t>
            </a:r>
            <a:r>
              <a:rPr lang="cs-CZ" sz="1300" dirty="0" err="1" smtClean="0"/>
              <a:t>thm</a:t>
            </a:r>
            <a:r>
              <a:rPr lang="cs-CZ" sz="1300" dirty="0" smtClean="0"/>
              <a:t>/</a:t>
            </a:r>
            <a:r>
              <a:rPr lang="cs-CZ" sz="1300" dirty="0" err="1" smtClean="0"/>
              <a:t>ess</a:t>
            </a:r>
            <a:r>
              <a:rPr lang="cs-CZ" sz="1300" dirty="0" smtClean="0"/>
              <a:t>/de179806.htm </a:t>
            </a:r>
            <a:endParaRPr lang="cs-CZ" sz="1300" dirty="0" smtClean="0">
              <a:latin typeface="Comic Sans MS" pitchFamily="66" charset="0"/>
            </a:endParaRPr>
          </a:p>
          <a:p>
            <a:r>
              <a:rPr lang="it-IT" sz="1300" b="1" dirty="0" smtClean="0">
                <a:latin typeface="Comic Sans MS" pitchFamily="66" charset="0"/>
              </a:rPr>
              <a:t>Miso-Suppe</a:t>
            </a:r>
            <a:r>
              <a:rPr lang="it-IT" sz="1300" dirty="0" smtClean="0">
                <a:latin typeface="Comic Sans MS" pitchFamily="66" charset="0"/>
              </a:rPr>
              <a:t>. </a:t>
            </a:r>
            <a:r>
              <a:rPr lang="it-IT" sz="1300" i="1" dirty="0" smtClean="0">
                <a:latin typeface="Comic Sans MS" pitchFamily="66" charset="0"/>
              </a:rPr>
              <a:t>Miso-Suppe</a:t>
            </a:r>
            <a:r>
              <a:rPr lang="it-IT" sz="1300" dirty="0" smtClean="0">
                <a:latin typeface="Comic Sans MS" pitchFamily="66" charset="0"/>
              </a:rPr>
              <a:t> [online]. 2012 [cit. 2013-01-26]. Dostupné z: http://www.kuechengoetter.de/rezepte/Suppen/Miso-Suppe-11219.html </a:t>
            </a:r>
            <a:r>
              <a:rPr lang="de-DE" sz="1300" dirty="0" smtClean="0">
                <a:latin typeface="Comic Sans MS" pitchFamily="66" charset="0"/>
              </a:rPr>
              <a:t> </a:t>
            </a:r>
            <a:endParaRPr lang="cs-CZ" sz="1300" dirty="0" smtClean="0">
              <a:latin typeface="Comic Sans MS" pitchFamily="66" charset="0"/>
            </a:endParaRPr>
          </a:p>
          <a:p>
            <a:r>
              <a:rPr lang="cs-CZ" sz="1300" b="1" dirty="0" err="1" smtClean="0">
                <a:latin typeface="Comic Sans MS" pitchFamily="66" charset="0"/>
              </a:rPr>
              <a:t>Fleischbällchen</a:t>
            </a:r>
            <a:r>
              <a:rPr lang="cs-CZ" sz="1300" dirty="0" smtClean="0">
                <a:latin typeface="Comic Sans MS" pitchFamily="66" charset="0"/>
              </a:rPr>
              <a:t> (</a:t>
            </a:r>
            <a:r>
              <a:rPr lang="cs-CZ" sz="1300" dirty="0" err="1" smtClean="0">
                <a:latin typeface="Comic Sans MS" pitchFamily="66" charset="0"/>
              </a:rPr>
              <a:t>Köttbullar</a:t>
            </a:r>
            <a:r>
              <a:rPr lang="cs-CZ" sz="1300" dirty="0" smtClean="0">
                <a:latin typeface="Comic Sans MS" pitchFamily="66" charset="0"/>
              </a:rPr>
              <a:t>). </a:t>
            </a:r>
            <a:r>
              <a:rPr lang="cs-CZ" sz="1300" i="1" dirty="0" err="1" smtClean="0">
                <a:latin typeface="Comic Sans MS" pitchFamily="66" charset="0"/>
              </a:rPr>
              <a:t>Fleischbällchen</a:t>
            </a:r>
            <a:r>
              <a:rPr lang="cs-CZ" sz="1300" i="1" dirty="0" smtClean="0">
                <a:latin typeface="Comic Sans MS" pitchFamily="66" charset="0"/>
              </a:rPr>
              <a:t> (</a:t>
            </a:r>
            <a:r>
              <a:rPr lang="cs-CZ" sz="1300" i="1" dirty="0" err="1" smtClean="0">
                <a:latin typeface="Comic Sans MS" pitchFamily="66" charset="0"/>
              </a:rPr>
              <a:t>Köttbullar</a:t>
            </a:r>
            <a:r>
              <a:rPr lang="cs-CZ" sz="1300" i="1" dirty="0" smtClean="0">
                <a:latin typeface="Comic Sans MS" pitchFamily="66" charset="0"/>
              </a:rPr>
              <a:t>)</a:t>
            </a:r>
            <a:r>
              <a:rPr lang="cs-CZ" sz="1300" dirty="0" smtClean="0">
                <a:latin typeface="Comic Sans MS" pitchFamily="66" charset="0"/>
              </a:rPr>
              <a:t> [online]. 2012 [cit. 2013-01-26]. Dostupné z: http://www.</a:t>
            </a:r>
            <a:r>
              <a:rPr lang="cs-CZ" sz="1300" dirty="0" err="1" smtClean="0">
                <a:latin typeface="Comic Sans MS" pitchFamily="66" charset="0"/>
              </a:rPr>
              <a:t>google.de</a:t>
            </a:r>
            <a:r>
              <a:rPr lang="cs-CZ" sz="1300" dirty="0" smtClean="0">
                <a:latin typeface="Comic Sans MS" pitchFamily="66" charset="0"/>
              </a:rPr>
              <a:t>/</a:t>
            </a:r>
            <a:r>
              <a:rPr lang="cs-CZ" sz="1300" dirty="0" err="1" smtClean="0">
                <a:latin typeface="Comic Sans MS" pitchFamily="66" charset="0"/>
              </a:rPr>
              <a:t>imgres</a:t>
            </a:r>
            <a:r>
              <a:rPr lang="cs-CZ" sz="1300" dirty="0" smtClean="0">
                <a:latin typeface="Comic Sans MS" pitchFamily="66" charset="0"/>
              </a:rPr>
              <a:t>?q=k%C3%B6ttbullar&amp;</a:t>
            </a:r>
            <a:r>
              <a:rPr lang="cs-CZ" sz="1300" dirty="0" err="1" smtClean="0">
                <a:latin typeface="Comic Sans MS" pitchFamily="66" charset="0"/>
              </a:rPr>
              <a:t>hl</a:t>
            </a:r>
            <a:r>
              <a:rPr lang="cs-CZ" sz="1300" dirty="0" smtClean="0">
                <a:latin typeface="Comic Sans MS" pitchFamily="66" charset="0"/>
              </a:rPr>
              <a:t>=</a:t>
            </a:r>
            <a:r>
              <a:rPr lang="cs-CZ" sz="1300" dirty="0" err="1" smtClean="0">
                <a:latin typeface="Comic Sans MS" pitchFamily="66" charset="0"/>
              </a:rPr>
              <a:t>cs</a:t>
            </a:r>
            <a:r>
              <a:rPr lang="cs-CZ" sz="1300" dirty="0" smtClean="0">
                <a:latin typeface="Comic Sans MS" pitchFamily="66" charset="0"/>
              </a:rPr>
              <a:t>&amp;</a:t>
            </a:r>
            <a:r>
              <a:rPr lang="cs-CZ" sz="1300" dirty="0" err="1" smtClean="0">
                <a:latin typeface="Comic Sans MS" pitchFamily="66" charset="0"/>
              </a:rPr>
              <a:t>tbo</a:t>
            </a:r>
            <a:r>
              <a:rPr lang="cs-CZ" sz="1300" dirty="0" smtClean="0">
                <a:latin typeface="Comic Sans MS" pitchFamily="66" charset="0"/>
              </a:rPr>
              <a:t>=d&amp;</a:t>
            </a:r>
            <a:r>
              <a:rPr lang="cs-CZ" sz="1300" dirty="0" err="1" smtClean="0">
                <a:latin typeface="Comic Sans MS" pitchFamily="66" charset="0"/>
              </a:rPr>
              <a:t>biw</a:t>
            </a:r>
            <a:r>
              <a:rPr lang="cs-CZ" sz="1300" dirty="0" smtClean="0">
                <a:latin typeface="Comic Sans MS" pitchFamily="66" charset="0"/>
              </a:rPr>
              <a:t>=1280&amp;</a:t>
            </a:r>
            <a:r>
              <a:rPr lang="cs-CZ" sz="1300" dirty="0" err="1" smtClean="0">
                <a:latin typeface="Comic Sans MS" pitchFamily="66" charset="0"/>
              </a:rPr>
              <a:t>bih</a:t>
            </a:r>
            <a:r>
              <a:rPr lang="cs-CZ" sz="1300" dirty="0" smtClean="0">
                <a:latin typeface="Comic Sans MS" pitchFamily="66" charset="0"/>
              </a:rPr>
              <a:t>=891&amp;</a:t>
            </a:r>
            <a:r>
              <a:rPr lang="cs-CZ" sz="1300" dirty="0" err="1" smtClean="0">
                <a:latin typeface="Comic Sans MS" pitchFamily="66" charset="0"/>
              </a:rPr>
              <a:t>tbm</a:t>
            </a:r>
            <a:r>
              <a:rPr lang="cs-CZ" sz="1300" dirty="0" smtClean="0">
                <a:latin typeface="Comic Sans MS" pitchFamily="66" charset="0"/>
              </a:rPr>
              <a:t>=</a:t>
            </a:r>
            <a:r>
              <a:rPr lang="cs-CZ" sz="1300" dirty="0" err="1" smtClean="0">
                <a:latin typeface="Comic Sans MS" pitchFamily="66" charset="0"/>
              </a:rPr>
              <a:t>isch</a:t>
            </a:r>
            <a:r>
              <a:rPr lang="cs-CZ" sz="1300" dirty="0" smtClean="0">
                <a:latin typeface="Comic Sans MS" pitchFamily="66" charset="0"/>
              </a:rPr>
              <a:t>&amp;</a:t>
            </a:r>
            <a:r>
              <a:rPr lang="cs-CZ" sz="1300" dirty="0" err="1" smtClean="0">
                <a:latin typeface="Comic Sans MS" pitchFamily="66" charset="0"/>
              </a:rPr>
              <a:t>tbnid</a:t>
            </a:r>
            <a:r>
              <a:rPr lang="cs-CZ" sz="1300" dirty="0" smtClean="0">
                <a:latin typeface="Comic Sans MS" pitchFamily="66" charset="0"/>
              </a:rPr>
              <a:t>=0Pk2UBzP9vwNmM:&amp;</a:t>
            </a:r>
            <a:r>
              <a:rPr lang="cs-CZ" sz="1300" dirty="0" err="1" smtClean="0">
                <a:latin typeface="Comic Sans MS" pitchFamily="66" charset="0"/>
              </a:rPr>
              <a:t>imgrefurl</a:t>
            </a:r>
            <a:r>
              <a:rPr lang="cs-CZ" sz="1300" dirty="0" smtClean="0">
                <a:latin typeface="Comic Sans MS" pitchFamily="66" charset="0"/>
              </a:rPr>
              <a:t>=http://www.</a:t>
            </a:r>
            <a:r>
              <a:rPr lang="cs-CZ" sz="1300" dirty="0" err="1" smtClean="0">
                <a:latin typeface="Comic Sans MS" pitchFamily="66" charset="0"/>
              </a:rPr>
              <a:t>schweden</a:t>
            </a:r>
            <a:r>
              <a:rPr lang="cs-CZ" sz="1300" dirty="0" smtClean="0">
                <a:latin typeface="Comic Sans MS" pitchFamily="66" charset="0"/>
              </a:rPr>
              <a:t>-</a:t>
            </a:r>
            <a:r>
              <a:rPr lang="cs-CZ" sz="1300" dirty="0" err="1" smtClean="0">
                <a:latin typeface="Comic Sans MS" pitchFamily="66" charset="0"/>
              </a:rPr>
              <a:t>fan.de</a:t>
            </a:r>
            <a:r>
              <a:rPr lang="cs-CZ" sz="1300" dirty="0" smtClean="0">
                <a:latin typeface="Comic Sans MS" pitchFamily="66" charset="0"/>
              </a:rPr>
              <a:t>/</a:t>
            </a:r>
            <a:r>
              <a:rPr lang="cs-CZ" sz="1300" dirty="0" err="1" smtClean="0">
                <a:latin typeface="Comic Sans MS" pitchFamily="66" charset="0"/>
              </a:rPr>
              <a:t>rezepte</a:t>
            </a:r>
            <a:r>
              <a:rPr lang="cs-CZ" sz="1300" dirty="0" smtClean="0">
                <a:latin typeface="Comic Sans MS" pitchFamily="66" charset="0"/>
              </a:rPr>
              <a:t>/</a:t>
            </a:r>
            <a:r>
              <a:rPr lang="cs-CZ" sz="1300" dirty="0" err="1" smtClean="0">
                <a:latin typeface="Comic Sans MS" pitchFamily="66" charset="0"/>
              </a:rPr>
              <a:t>fleischbaellchen</a:t>
            </a:r>
            <a:r>
              <a:rPr lang="cs-CZ" sz="1300" dirty="0" smtClean="0">
                <a:latin typeface="Comic Sans MS" pitchFamily="66" charset="0"/>
              </a:rPr>
              <a:t>/index.</a:t>
            </a:r>
            <a:r>
              <a:rPr lang="cs-CZ" sz="1300" dirty="0" err="1" smtClean="0">
                <a:latin typeface="Comic Sans MS" pitchFamily="66" charset="0"/>
              </a:rPr>
              <a:t>html</a:t>
            </a:r>
            <a:r>
              <a:rPr lang="cs-CZ" sz="1300" dirty="0" smtClean="0">
                <a:latin typeface="Comic Sans MS" pitchFamily="66" charset="0"/>
              </a:rPr>
              <a:t>&amp;</a:t>
            </a:r>
            <a:r>
              <a:rPr lang="cs-CZ" sz="1300" dirty="0" err="1" smtClean="0">
                <a:latin typeface="Comic Sans MS" pitchFamily="66" charset="0"/>
              </a:rPr>
              <a:t>docid</a:t>
            </a:r>
            <a:r>
              <a:rPr lang="cs-CZ" sz="1300" dirty="0" smtClean="0">
                <a:latin typeface="Comic Sans MS" pitchFamily="66" charset="0"/>
              </a:rPr>
              <a:t>=E-</a:t>
            </a:r>
            <a:r>
              <a:rPr lang="cs-CZ" sz="1300" dirty="0" err="1" smtClean="0">
                <a:latin typeface="Comic Sans MS" pitchFamily="66" charset="0"/>
              </a:rPr>
              <a:t>vtj</a:t>
            </a:r>
            <a:r>
              <a:rPr lang="cs-CZ" sz="1300" dirty="0" smtClean="0">
                <a:latin typeface="Comic Sans MS" pitchFamily="66" charset="0"/>
              </a:rPr>
              <a:t>-G2Q9tdCM&amp;</a:t>
            </a:r>
            <a:r>
              <a:rPr lang="cs-CZ" sz="1300" dirty="0" err="1" smtClean="0">
                <a:latin typeface="Comic Sans MS" pitchFamily="66" charset="0"/>
              </a:rPr>
              <a:t>imgurl</a:t>
            </a:r>
            <a:r>
              <a:rPr lang="cs-CZ" sz="1300" dirty="0" smtClean="0">
                <a:latin typeface="Comic Sans MS" pitchFamily="66" charset="0"/>
              </a:rPr>
              <a:t>=http://www.</a:t>
            </a:r>
            <a:r>
              <a:rPr lang="cs-CZ" sz="1300" dirty="0" err="1" smtClean="0">
                <a:latin typeface="Comic Sans MS" pitchFamily="66" charset="0"/>
              </a:rPr>
              <a:t>schweden</a:t>
            </a:r>
            <a:r>
              <a:rPr lang="cs-CZ" sz="1300" dirty="0" smtClean="0">
                <a:latin typeface="Comic Sans MS" pitchFamily="66" charset="0"/>
              </a:rPr>
              <a:t>-</a:t>
            </a:r>
            <a:r>
              <a:rPr lang="cs-CZ" sz="1300" dirty="0" err="1" smtClean="0">
                <a:latin typeface="Comic Sans MS" pitchFamily="66" charset="0"/>
              </a:rPr>
              <a:t>fan.de</a:t>
            </a:r>
            <a:r>
              <a:rPr lang="cs-CZ" sz="1300" dirty="0" smtClean="0">
                <a:latin typeface="Comic Sans MS" pitchFamily="66" charset="0"/>
              </a:rPr>
              <a:t>/</a:t>
            </a:r>
            <a:r>
              <a:rPr lang="cs-CZ" sz="1300" dirty="0" err="1" smtClean="0">
                <a:latin typeface="Comic Sans MS" pitchFamily="66" charset="0"/>
              </a:rPr>
              <a:t>images</a:t>
            </a:r>
            <a:r>
              <a:rPr lang="cs-CZ" sz="1300" dirty="0" smtClean="0">
                <a:latin typeface="Comic Sans MS" pitchFamily="66" charset="0"/>
              </a:rPr>
              <a:t>/</a:t>
            </a:r>
            <a:r>
              <a:rPr lang="cs-CZ" sz="1300" dirty="0" err="1" smtClean="0">
                <a:latin typeface="Comic Sans MS" pitchFamily="66" charset="0"/>
              </a:rPr>
              <a:t>koettbullar.jpg</a:t>
            </a:r>
            <a:r>
              <a:rPr lang="cs-CZ" sz="1300" dirty="0" smtClean="0">
                <a:latin typeface="Comic Sans MS" pitchFamily="66" charset="0"/>
              </a:rPr>
              <a:t>&amp;w=340&amp;h=340&amp;</a:t>
            </a:r>
            <a:r>
              <a:rPr lang="cs-CZ" sz="1300" dirty="0" err="1" smtClean="0">
                <a:latin typeface="Comic Sans MS" pitchFamily="66" charset="0"/>
              </a:rPr>
              <a:t>ei</a:t>
            </a:r>
            <a:r>
              <a:rPr lang="cs-CZ" sz="1300" dirty="0" smtClean="0">
                <a:latin typeface="Comic Sans MS" pitchFamily="66" charset="0"/>
              </a:rPr>
              <a:t>=eisEUZ2uGsj14QSDn4HICg&amp;zoom=1&amp;</a:t>
            </a:r>
            <a:r>
              <a:rPr lang="cs-CZ" sz="1300" dirty="0" err="1" smtClean="0">
                <a:latin typeface="Comic Sans MS" pitchFamily="66" charset="0"/>
              </a:rPr>
              <a:t>iact</a:t>
            </a:r>
            <a:r>
              <a:rPr lang="cs-CZ" sz="1300" dirty="0" smtClean="0">
                <a:latin typeface="Comic Sans MS" pitchFamily="66" charset="0"/>
              </a:rPr>
              <a:t>=</a:t>
            </a:r>
            <a:r>
              <a:rPr lang="cs-CZ" sz="1300" dirty="0" err="1" smtClean="0">
                <a:latin typeface="Comic Sans MS" pitchFamily="66" charset="0"/>
              </a:rPr>
              <a:t>hc</a:t>
            </a:r>
            <a:r>
              <a:rPr lang="cs-CZ" sz="1300" dirty="0" smtClean="0">
                <a:latin typeface="Comic Sans MS" pitchFamily="66" charset="0"/>
              </a:rPr>
              <a:t>&amp;</a:t>
            </a:r>
            <a:r>
              <a:rPr lang="cs-CZ" sz="1300" dirty="0" err="1" smtClean="0">
                <a:latin typeface="Comic Sans MS" pitchFamily="66" charset="0"/>
              </a:rPr>
              <a:t>vpx</a:t>
            </a:r>
            <a:r>
              <a:rPr lang="cs-CZ" sz="1300" dirty="0" smtClean="0">
                <a:latin typeface="Comic Sans MS" pitchFamily="66" charset="0"/>
              </a:rPr>
              <a:t>=661&amp;</a:t>
            </a:r>
            <a:r>
              <a:rPr lang="cs-CZ" sz="1300" dirty="0" err="1" smtClean="0">
                <a:latin typeface="Comic Sans MS" pitchFamily="66" charset="0"/>
              </a:rPr>
              <a:t>vpy</a:t>
            </a:r>
            <a:r>
              <a:rPr lang="cs-CZ" sz="1300" dirty="0" smtClean="0">
                <a:latin typeface="Comic Sans MS" pitchFamily="66" charset="0"/>
              </a:rPr>
              <a:t>=279&amp;dur=449&amp;</a:t>
            </a:r>
            <a:r>
              <a:rPr lang="cs-CZ" sz="1300" dirty="0" err="1" smtClean="0">
                <a:latin typeface="Comic Sans MS" pitchFamily="66" charset="0"/>
              </a:rPr>
              <a:t>hovh</a:t>
            </a:r>
            <a:r>
              <a:rPr lang="cs-CZ" sz="1300" dirty="0" smtClean="0">
                <a:latin typeface="Comic Sans MS" pitchFamily="66" charset="0"/>
              </a:rPr>
              <a:t>=225&amp;</a:t>
            </a:r>
            <a:r>
              <a:rPr lang="cs-CZ" sz="1300" dirty="0" err="1" smtClean="0">
                <a:latin typeface="Comic Sans MS" pitchFamily="66" charset="0"/>
              </a:rPr>
              <a:t>hovw</a:t>
            </a:r>
            <a:r>
              <a:rPr lang="cs-CZ" sz="1300" dirty="0" smtClean="0">
                <a:latin typeface="Comic Sans MS" pitchFamily="66" charset="0"/>
              </a:rPr>
              <a:t>=225&amp;</a:t>
            </a:r>
            <a:r>
              <a:rPr lang="cs-CZ" sz="1300" dirty="0" err="1" smtClean="0">
                <a:latin typeface="Comic Sans MS" pitchFamily="66" charset="0"/>
              </a:rPr>
              <a:t>tx</a:t>
            </a:r>
            <a:r>
              <a:rPr lang="cs-CZ" sz="1300" dirty="0" smtClean="0">
                <a:latin typeface="Comic Sans MS" pitchFamily="66" charset="0"/>
              </a:rPr>
              <a:t>=125&amp;ty=130&amp;</a:t>
            </a:r>
            <a:r>
              <a:rPr lang="cs-CZ" sz="1300" dirty="0" err="1" smtClean="0">
                <a:latin typeface="Comic Sans MS" pitchFamily="66" charset="0"/>
              </a:rPr>
              <a:t>sig</a:t>
            </a:r>
            <a:r>
              <a:rPr lang="cs-CZ" sz="1300" dirty="0" smtClean="0">
                <a:latin typeface="Comic Sans MS" pitchFamily="66" charset="0"/>
              </a:rPr>
              <a:t>=105501467630670430479&amp;</a:t>
            </a:r>
            <a:r>
              <a:rPr lang="cs-CZ" sz="1300" dirty="0" err="1" smtClean="0">
                <a:latin typeface="Comic Sans MS" pitchFamily="66" charset="0"/>
              </a:rPr>
              <a:t>page</a:t>
            </a:r>
            <a:r>
              <a:rPr lang="cs-CZ" sz="1300" dirty="0" smtClean="0">
                <a:latin typeface="Comic Sans MS" pitchFamily="66" charset="0"/>
              </a:rPr>
              <a:t>=1&amp;</a:t>
            </a:r>
            <a:r>
              <a:rPr lang="cs-CZ" sz="1300" dirty="0" err="1" smtClean="0">
                <a:latin typeface="Comic Sans MS" pitchFamily="66" charset="0"/>
              </a:rPr>
              <a:t>tbnh</a:t>
            </a:r>
            <a:r>
              <a:rPr lang="cs-CZ" sz="1300" dirty="0" smtClean="0">
                <a:latin typeface="Comic Sans MS" pitchFamily="66" charset="0"/>
              </a:rPr>
              <a:t>=141&amp;</a:t>
            </a:r>
            <a:r>
              <a:rPr lang="cs-CZ" sz="1300" dirty="0" err="1" smtClean="0">
                <a:latin typeface="Comic Sans MS" pitchFamily="66" charset="0"/>
              </a:rPr>
              <a:t>tbnw</a:t>
            </a:r>
            <a:r>
              <a:rPr lang="cs-CZ" sz="1300" dirty="0" smtClean="0">
                <a:latin typeface="Comic Sans MS" pitchFamily="66" charset="0"/>
              </a:rPr>
              <a:t>=127&amp;start=0&amp;</a:t>
            </a:r>
            <a:r>
              <a:rPr lang="cs-CZ" sz="1300" dirty="0" err="1" smtClean="0">
                <a:latin typeface="Comic Sans MS" pitchFamily="66" charset="0"/>
              </a:rPr>
              <a:t>ndsp</a:t>
            </a:r>
            <a:r>
              <a:rPr lang="cs-CZ" sz="1300" dirty="0" smtClean="0">
                <a:latin typeface="Comic Sans MS" pitchFamily="66" charset="0"/>
              </a:rPr>
              <a:t>=32&amp;</a:t>
            </a:r>
            <a:r>
              <a:rPr lang="cs-CZ" sz="1300" dirty="0" err="1" smtClean="0">
                <a:latin typeface="Comic Sans MS" pitchFamily="66" charset="0"/>
              </a:rPr>
              <a:t>ved</a:t>
            </a:r>
            <a:r>
              <a:rPr lang="cs-CZ" sz="1300" dirty="0" smtClean="0">
                <a:latin typeface="Comic Sans MS" pitchFamily="66" charset="0"/>
              </a:rPr>
              <a:t>=1t:429,r:17,s:0,i:130</a:t>
            </a:r>
            <a:r>
              <a:rPr lang="it-IT" sz="1300" dirty="0" smtClean="0">
                <a:latin typeface="Comic Sans MS" pitchFamily="66" charset="0"/>
              </a:rPr>
              <a:t> </a:t>
            </a:r>
            <a:endParaRPr lang="cs-CZ" sz="1300" dirty="0" smtClean="0">
              <a:latin typeface="Comic Sans MS" pitchFamily="66" charset="0"/>
            </a:endParaRPr>
          </a:p>
          <a:p>
            <a:r>
              <a:rPr lang="en-US" sz="1300" dirty="0" smtClean="0">
                <a:latin typeface="Comic Sans MS" pitchFamily="66" charset="0"/>
              </a:rPr>
              <a:t>Hearty &amp; Healthy: Late-Summer </a:t>
            </a:r>
            <a:r>
              <a:rPr lang="en-US" sz="1300" b="1" dirty="0" smtClean="0">
                <a:latin typeface="Comic Sans MS" pitchFamily="66" charset="0"/>
              </a:rPr>
              <a:t>Minestrone</a:t>
            </a:r>
            <a:r>
              <a:rPr lang="en-US" sz="1300" dirty="0" smtClean="0">
                <a:latin typeface="Comic Sans MS" pitchFamily="66" charset="0"/>
              </a:rPr>
              <a:t>. </a:t>
            </a:r>
            <a:r>
              <a:rPr lang="en-US" sz="1300" i="1" dirty="0" smtClean="0">
                <a:latin typeface="Comic Sans MS" pitchFamily="66" charset="0"/>
              </a:rPr>
              <a:t>Hearty &amp; Healthy: Late-Summer Minestrone</a:t>
            </a:r>
            <a:r>
              <a:rPr lang="en-US" sz="1300" dirty="0" smtClean="0">
                <a:latin typeface="Comic Sans MS" pitchFamily="66" charset="0"/>
              </a:rPr>
              <a:t> [online]. 2012 [cit. 2013-01-26]. </a:t>
            </a:r>
            <a:r>
              <a:rPr lang="en-US" sz="1300" dirty="0" err="1" smtClean="0">
                <a:latin typeface="Comic Sans MS" pitchFamily="66" charset="0"/>
              </a:rPr>
              <a:t>Dostupné</a:t>
            </a:r>
            <a:r>
              <a:rPr lang="en-US" sz="1300" dirty="0" smtClean="0">
                <a:latin typeface="Comic Sans MS" pitchFamily="66" charset="0"/>
              </a:rPr>
              <a:t> z: http://www.google.de/imgres?q=Minestrone&amp;hl=cs&amp;tbo=d&amp;biw=1280&amp;bih=891&amp;tbm=isch&amp;tbnid=WXCY5LYfR1Mx2M:&amp;imgrefurl=http://www.simplebites.net/hearty-healthy-late-summer-minestrone/&amp;docid=VSZHDbYnftjb1M&amp;imgurl=http://www.simplebites.net/wp-content/uploads/2010/08/pot-of-minestrone.jpg&amp;w=4141&amp;h=2761&amp;ei=PCgEUfujMIWh4gSWsYAI&amp;zoom=1&amp;iact=hc&amp;vpx=835&amp;vpy=584&amp;dur=33&amp;hovh=183&amp;hovw=275&amp;tx=55&amp;ty=113&amp;sig=105501467630670430479&amp;page=1&amp;tbnh=134&amp;tbnw=201&amp;start=0&amp;ndsp=32&amp;ved=1t:429,r:24,s:0,i:156</a:t>
            </a:r>
            <a:endParaRPr lang="cs-CZ" sz="1300" dirty="0" smtClean="0">
              <a:latin typeface="Comic Sans MS" pitchFamily="66" charset="0"/>
            </a:endParaRPr>
          </a:p>
          <a:p>
            <a:r>
              <a:rPr lang="fr-FR" sz="1300" b="1" dirty="0" smtClean="0">
                <a:latin typeface="Comic Sans MS" pitchFamily="66" charset="0"/>
              </a:rPr>
              <a:t>Bio – Mousse au Chocolat</a:t>
            </a:r>
            <a:r>
              <a:rPr lang="fr-FR" sz="1300" dirty="0" smtClean="0">
                <a:latin typeface="Comic Sans MS" pitchFamily="66" charset="0"/>
              </a:rPr>
              <a:t>. </a:t>
            </a:r>
            <a:r>
              <a:rPr lang="fr-FR" sz="1300" i="1" dirty="0" smtClean="0">
                <a:latin typeface="Comic Sans MS" pitchFamily="66" charset="0"/>
              </a:rPr>
              <a:t>Bio – Mousse au Chocolat</a:t>
            </a:r>
            <a:r>
              <a:rPr lang="fr-FR" sz="1300" dirty="0" smtClean="0">
                <a:latin typeface="Comic Sans MS" pitchFamily="66" charset="0"/>
              </a:rPr>
              <a:t> [online]. 2012 [cit. 2013-01-26]. Dostupné z: http://www.google.de/imgres?q=mousse+au+chocolat&amp;hl=cs&amp;tbo=d&amp;biw=1280&amp;bih=891&amp;tbm=isch&amp;tbnid=6xuK1P3kSk3XZM:&amp;imgrefurl=http://www.absolut-bio.de/bio-mousse-au-chocolat/&amp;docid=pNX1-MVvwPNVsM&amp;imgurl=http://www.absolut-bio.de/wp-content/uploads/2008/11/mousse-au-chocolat.jpg&amp;w=417&amp;h=312&amp;ei=uigEUfGTJ6Wu4ATFr4CIAg&amp;zoom=1&amp;iact=hc&amp;vpx=817&amp;vpy=124&amp;dur=1564&amp;hovh=194&amp;hovw=260&amp;tx=138&amp;ty=137&amp;sig=105501467630670430479&amp;page=1&amp;tbnh=137&amp;tbnw=187&amp;start=0&amp;ndsp=37&amp;ved=1t:429,r</a:t>
            </a:r>
            <a:r>
              <a:rPr lang="fr-FR" sz="1300" dirty="0" smtClean="0">
                <a:latin typeface="Comic Sans MS" pitchFamily="66" charset="0"/>
                <a:hlinkClick r:id="rId2" action="ppaction://hlinkfile"/>
              </a:rPr>
              <a:t>:5,s:0,i:94</a:t>
            </a:r>
            <a:endParaRPr lang="cs-CZ" sz="1300" dirty="0" smtClean="0">
              <a:latin typeface="Comic Sans MS" pitchFamily="66" charset="0"/>
            </a:endParaRPr>
          </a:p>
          <a:p>
            <a:r>
              <a:rPr lang="cs-CZ" sz="1300" b="1" dirty="0" err="1" smtClean="0">
                <a:latin typeface="Comic Sans MS" pitchFamily="66" charset="0"/>
              </a:rPr>
              <a:t>Fish</a:t>
            </a:r>
            <a:r>
              <a:rPr lang="cs-CZ" sz="1300" b="1" dirty="0" smtClean="0">
                <a:latin typeface="Comic Sans MS" pitchFamily="66" charset="0"/>
              </a:rPr>
              <a:t> </a:t>
            </a:r>
            <a:r>
              <a:rPr lang="cs-CZ" sz="1300" b="1" dirty="0" err="1" smtClean="0">
                <a:latin typeface="Comic Sans MS" pitchFamily="66" charset="0"/>
              </a:rPr>
              <a:t>Börek</a:t>
            </a:r>
            <a:r>
              <a:rPr lang="cs-CZ" sz="1300" dirty="0" smtClean="0">
                <a:latin typeface="Comic Sans MS" pitchFamily="66" charset="0"/>
              </a:rPr>
              <a:t>. </a:t>
            </a:r>
            <a:r>
              <a:rPr lang="cs-CZ" sz="1300" i="1" dirty="0" err="1" smtClean="0">
                <a:latin typeface="Comic Sans MS" pitchFamily="66" charset="0"/>
              </a:rPr>
              <a:t>Fish</a:t>
            </a:r>
            <a:r>
              <a:rPr lang="cs-CZ" sz="1300" i="1" dirty="0" smtClean="0">
                <a:latin typeface="Comic Sans MS" pitchFamily="66" charset="0"/>
              </a:rPr>
              <a:t> </a:t>
            </a:r>
            <a:r>
              <a:rPr lang="cs-CZ" sz="1300" i="1" dirty="0" err="1" smtClean="0">
                <a:latin typeface="Comic Sans MS" pitchFamily="66" charset="0"/>
              </a:rPr>
              <a:t>Börek</a:t>
            </a:r>
            <a:r>
              <a:rPr lang="cs-CZ" sz="1300" dirty="0" smtClean="0">
                <a:latin typeface="Comic Sans MS" pitchFamily="66" charset="0"/>
              </a:rPr>
              <a:t> [online]. 2012 [cit. 2013-01-26]. Dostupné z: </a:t>
            </a:r>
            <a:r>
              <a:rPr lang="cs-CZ" sz="1300" dirty="0" smtClean="0">
                <a:latin typeface="Comic Sans MS" pitchFamily="66" charset="0"/>
                <a:hlinkClick r:id="rId3"/>
              </a:rPr>
              <a:t>http://fxcuisine.com/Default.asp?language=2&amp;Display=79&amp;resolution=high</a:t>
            </a:r>
            <a:endParaRPr lang="cs-CZ" sz="1300" dirty="0" smtClean="0">
              <a:latin typeface="Comic Sans MS" pitchFamily="66" charset="0"/>
            </a:endParaRPr>
          </a:p>
          <a:p>
            <a:r>
              <a:rPr lang="it-IT" sz="1300" dirty="0" smtClean="0">
                <a:latin typeface="Comic Sans MS" pitchFamily="66" charset="0"/>
              </a:rPr>
              <a:t>Preppers </a:t>
            </a:r>
            <a:r>
              <a:rPr lang="it-IT" sz="1300" b="1" dirty="0" smtClean="0">
                <a:latin typeface="Comic Sans MS" pitchFamily="66" charset="0"/>
              </a:rPr>
              <a:t>Paella</a:t>
            </a:r>
            <a:r>
              <a:rPr lang="it-IT" sz="1300" dirty="0" smtClean="0">
                <a:latin typeface="Comic Sans MS" pitchFamily="66" charset="0"/>
              </a:rPr>
              <a:t>. </a:t>
            </a:r>
            <a:r>
              <a:rPr lang="it-IT" sz="1300" i="1" dirty="0" smtClean="0">
                <a:latin typeface="Comic Sans MS" pitchFamily="66" charset="0"/>
              </a:rPr>
              <a:t>Preppers Paella</a:t>
            </a:r>
            <a:r>
              <a:rPr lang="it-IT" sz="1300" dirty="0" smtClean="0">
                <a:latin typeface="Comic Sans MS" pitchFamily="66" charset="0"/>
              </a:rPr>
              <a:t> [online]. 2012 [cit. 2013-01-26]. Dostupné z: http://shechef.blogspot.cz/2011/03/preppers-paella.html</a:t>
            </a:r>
            <a:endParaRPr lang="cs-CZ" sz="1300" dirty="0" smtClean="0">
              <a:latin typeface="Comic Sans MS" pitchFamily="66" charset="0"/>
            </a:endParaRPr>
          </a:p>
          <a:p>
            <a:endParaRPr lang="cs-CZ" sz="1200" dirty="0" smtClean="0">
              <a:latin typeface="Comic Sans MS" pitchFamily="66" charset="0"/>
            </a:endParaRPr>
          </a:p>
          <a:p>
            <a:endParaRPr lang="cs-CZ" sz="1900" dirty="0" smtClean="0">
              <a:latin typeface="Comic Sans MS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Hearty &amp; Healthy: Late-Summer Minestrone. </a:t>
            </a:r>
            <a:r>
              <a:rPr lang="en-US" sz="1400" i="1" dirty="0" smtClean="0">
                <a:latin typeface="Comic Sans MS" pitchFamily="66" charset="0"/>
              </a:rPr>
              <a:t>Hearty &amp; Healthy: Late-Summer Minestrone</a:t>
            </a:r>
            <a:r>
              <a:rPr lang="en-US" sz="1400" dirty="0" smtClean="0">
                <a:latin typeface="Comic Sans MS" pitchFamily="66" charset="0"/>
              </a:rPr>
              <a:t> [online]. 2012 [cit. 2013-01-26]. </a:t>
            </a:r>
            <a:r>
              <a:rPr lang="en-US" sz="1400" dirty="0" err="1" smtClean="0">
                <a:latin typeface="Comic Sans MS" pitchFamily="66" charset="0"/>
              </a:rPr>
              <a:t>Dostupné</a:t>
            </a:r>
            <a:r>
              <a:rPr lang="en-US" sz="1400" dirty="0" smtClean="0">
                <a:latin typeface="Comic Sans MS" pitchFamily="66" charset="0"/>
              </a:rPr>
              <a:t> z: http://www.google.de/imgres?q=Minestrone&amp;hl=cs&amp;tbo=d&amp;biw=1280&amp;bih=891&amp;tbm=isch&amp;tbnid=WXCY5LYfR1Mx2M:&amp;imgrefurl=http://www.simplebites.net/hearty-healthy-late-summer-minestrone/&amp;docid=VSZHDbYnftjb1M&amp;imgurl=http://www.simplebites.net/wp-content/uploads/2010/08/pot-of-minestrone.jpg&amp;w=4141&amp;h=2761&amp;ei=PCgEUfujMIWh4gSWsYAI&amp;zoom=1&amp;iact=hc&amp;vpx=835&amp;vpy=584&amp;dur=33&amp;hovh=183&amp;hovw=275&amp;tx=55&amp;ty=113&amp;sig=105501467630670430479&amp;page=1&amp;tbnh=134&amp;tbnw=201&amp;start=0&amp;ndsp=32&amp;ved=1t:429,r:24,s:0,i:156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fr-FR" sz="1400" dirty="0" smtClean="0">
                <a:latin typeface="Comic Sans MS" pitchFamily="66" charset="0"/>
              </a:rPr>
              <a:t>Bio – Mousse au Chocolat. </a:t>
            </a:r>
            <a:r>
              <a:rPr lang="fr-FR" sz="1400" i="1" dirty="0" smtClean="0">
                <a:latin typeface="Comic Sans MS" pitchFamily="66" charset="0"/>
              </a:rPr>
              <a:t>Bio – Mousse au Chocolat</a:t>
            </a:r>
            <a:r>
              <a:rPr lang="fr-FR" sz="1400" dirty="0" smtClean="0">
                <a:latin typeface="Comic Sans MS" pitchFamily="66" charset="0"/>
              </a:rPr>
              <a:t> [online]. 2012 [cit. 2013-01-26]. Dostupné z: http://www.google.de/imgres?q=mousse+au+chocolat&amp;hl=cs&amp;tbo=d&amp;biw=1280&amp;bih=891&amp;tbm=isch&amp;tbnid=6xuK1P3kSk3XZM:&amp;imgrefurl=http://www.absolut-bio.de/bio-mousse-au-chocolat/&amp;docid=pNX1-MVvwPNVsM&amp;imgurl=http://www.absolut-bio.de/wp-content/uploads/2008/11/mousse-au-chocolat.jpg&amp;w=417&amp;h=312&amp;ei=uigEUfGTJ6Wu4ATFr4CIAg&amp;zoom=1&amp;iact=hc&amp;vpx=817&amp;vpy=124&amp;dur=1564&amp;hovh=194&amp;hovw=260&amp;tx=138&amp;ty=137&amp;sig=105501467630670430479&amp;page=1&amp;tbnh=137&amp;tbnw=187&amp;start=0&amp;ndsp=37&amp;ved=1t:429,r</a:t>
            </a:r>
            <a:r>
              <a:rPr lang="fr-FR" sz="1400" dirty="0" smtClean="0">
                <a:latin typeface="Comic Sans MS" pitchFamily="66" charset="0"/>
                <a:hlinkClick r:id="rId2" action="ppaction://hlinkfile"/>
              </a:rPr>
              <a:t>:5,s:0,i:94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cs-CZ" sz="1400" dirty="0" err="1" smtClean="0">
                <a:latin typeface="Comic Sans MS" pitchFamily="66" charset="0"/>
              </a:rPr>
              <a:t>Fish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Börek</a:t>
            </a:r>
            <a:r>
              <a:rPr lang="cs-CZ" sz="1400" dirty="0" smtClean="0">
                <a:latin typeface="Comic Sans MS" pitchFamily="66" charset="0"/>
              </a:rPr>
              <a:t>. </a:t>
            </a:r>
            <a:r>
              <a:rPr lang="cs-CZ" sz="1400" i="1" dirty="0" err="1" smtClean="0">
                <a:latin typeface="Comic Sans MS" pitchFamily="66" charset="0"/>
              </a:rPr>
              <a:t>Fish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Börek</a:t>
            </a:r>
            <a:r>
              <a:rPr lang="cs-CZ" sz="1400" dirty="0" smtClean="0">
                <a:latin typeface="Comic Sans MS" pitchFamily="66" charset="0"/>
              </a:rPr>
              <a:t> [online]. 2012 [cit. 2013-01-26]. Dostupné z: </a:t>
            </a:r>
            <a:r>
              <a:rPr lang="cs-CZ" sz="1400" dirty="0" smtClean="0">
                <a:latin typeface="Comic Sans MS" pitchFamily="66" charset="0"/>
                <a:hlinkClick r:id="rId3"/>
              </a:rPr>
              <a:t>http://fxcuisine.com/Default.asp?language=2&amp;Display=79&amp;resolution=high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it-IT" sz="1400" dirty="0" smtClean="0">
                <a:latin typeface="Comic Sans MS" pitchFamily="66" charset="0"/>
              </a:rPr>
              <a:t>Preppers Paella. </a:t>
            </a:r>
            <a:r>
              <a:rPr lang="it-IT" sz="1400" i="1" dirty="0" smtClean="0">
                <a:latin typeface="Comic Sans MS" pitchFamily="66" charset="0"/>
              </a:rPr>
              <a:t>Preppers Paella</a:t>
            </a:r>
            <a:r>
              <a:rPr lang="it-IT" sz="1400" dirty="0" smtClean="0">
                <a:latin typeface="Comic Sans MS" pitchFamily="66" charset="0"/>
              </a:rPr>
              <a:t> [online]. 2012 [cit. 2013-01-26]. Dostupné z: http://shechef.blogspot.cz/2011/03/preppers-paella.html</a:t>
            </a:r>
            <a:endParaRPr lang="cs-CZ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434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DUM - Digitální Učební Materiál</vt:lpstr>
      <vt:lpstr>Snímek 2</vt:lpstr>
      <vt:lpstr>Ausländische Gerichte</vt:lpstr>
      <vt:lpstr>Ausländische Gerichte</vt:lpstr>
      <vt:lpstr>Internationale Speisen-  woher kommen diese Speisen?  </vt:lpstr>
      <vt:lpstr>Internationale Gerichte- Beschreibe diese Bilder:</vt:lpstr>
      <vt:lpstr>Woher kommen die Speisen, kannst du auch ihre Flaggen?</vt:lpstr>
      <vt:lpstr>Citace: 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Ausländische Gerichte</dc:title>
  <dc:creator>Admin</dc:creator>
  <cp:lastModifiedBy>Admin</cp:lastModifiedBy>
  <cp:revision>7</cp:revision>
  <dcterms:created xsi:type="dcterms:W3CDTF">2013-01-31T09:26:19Z</dcterms:created>
  <dcterms:modified xsi:type="dcterms:W3CDTF">2013-02-17T17:10:29Z</dcterms:modified>
</cp:coreProperties>
</file>