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8" r:id="rId5"/>
    <p:sldId id="264" r:id="rId6"/>
    <p:sldId id="266" r:id="rId7"/>
    <p:sldId id="269" r:id="rId8"/>
    <p:sldId id="275" r:id="rId9"/>
    <p:sldId id="270" r:id="rId10"/>
    <p:sldId id="271" r:id="rId11"/>
    <p:sldId id="273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5781-D35C-4765-95FD-D6EC55EF43E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7998-85FD-4C5A-90CE-E3962BBC1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HMF_Kleidung_20erJahr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DUM - Digitální Učební Materiál</a:t>
            </a:r>
            <a:endParaRPr lang="cs-CZ" b="1" dirty="0"/>
          </a:p>
        </p:txBody>
      </p:sp>
      <p:pic>
        <p:nvPicPr>
          <p:cNvPr id="1026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673698" cy="29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51520" y="4869160"/>
            <a:ext cx="6729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Název školy:		Střední odborná škola obchodní s.r.o.</a:t>
            </a:r>
          </a:p>
          <a:p>
            <a:r>
              <a:rPr lang="cs-CZ" dirty="0" smtClean="0"/>
              <a:t>			Broumovská     839</a:t>
            </a:r>
          </a:p>
          <a:p>
            <a:r>
              <a:rPr lang="cs-CZ" dirty="0" smtClean="0"/>
              <a:t>			460 01     Liberec 6</a:t>
            </a:r>
          </a:p>
          <a:p>
            <a:r>
              <a:rPr lang="cs-CZ" dirty="0" smtClean="0"/>
              <a:t>			IČO: 25018507          REDIZO: 600010520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alles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hast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in </a:t>
            </a:r>
            <a:r>
              <a:rPr lang="cs-CZ" sz="3200" dirty="0" err="1" smtClean="0">
                <a:latin typeface="Comic Sans MS" pitchFamily="66" charset="0"/>
              </a:rPr>
              <a:t>deinem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Kleiderschrank</a:t>
            </a:r>
            <a:r>
              <a:rPr lang="cs-CZ" sz="3200" dirty="0" smtClean="0">
                <a:latin typeface="Comic Sans MS" pitchFamily="66" charset="0"/>
              </a:rPr>
              <a:t>? </a:t>
            </a:r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siehst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auf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dem</a:t>
            </a:r>
            <a:r>
              <a:rPr lang="cs-CZ" sz="3200" dirty="0" smtClean="0">
                <a:latin typeface="Comic Sans MS" pitchFamily="66" charset="0"/>
              </a:rPr>
              <a:t> Foto?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Zástupný symbol pro obsah 3" descr="stock-photo-female-black-and-white-clothes-on-a-pole-and-shoes-on-a-wooden-floor-707842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6840760" cy="51125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Beschreibe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ausführlich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dieses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Bild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Zástupný symbol pro obsah 3" descr="stock-vector-cartoon-fashionable-girls-vector-1138928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6696744" cy="51845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Citace: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1" i="1" dirty="0" smtClean="0">
                <a:latin typeface="Comic Sans MS" pitchFamily="66" charset="0"/>
              </a:rPr>
              <a:t>Historisches Museum Frankfurt am Main</a:t>
            </a:r>
            <a:r>
              <a:rPr lang="de-DE" sz="2000" b="1" dirty="0" smtClean="0">
                <a:latin typeface="Comic Sans MS" pitchFamily="66" charset="0"/>
              </a:rPr>
              <a:t> </a:t>
            </a:r>
            <a:r>
              <a:rPr lang="de-DE" sz="2000" dirty="0" smtClean="0">
                <a:latin typeface="Comic Sans MS" pitchFamily="66" charset="0"/>
              </a:rPr>
              <a:t>[online]. 12 </a:t>
            </a:r>
            <a:r>
              <a:rPr lang="de-DE" sz="2000" dirty="0" err="1" smtClean="0">
                <a:latin typeface="Comic Sans MS" pitchFamily="66" charset="0"/>
              </a:rPr>
              <a:t>December</a:t>
            </a:r>
            <a:r>
              <a:rPr lang="de-DE" sz="2000" dirty="0" smtClean="0">
                <a:latin typeface="Comic Sans MS" pitchFamily="66" charset="0"/>
              </a:rPr>
              <a:t> 2010 [</a:t>
            </a:r>
            <a:r>
              <a:rPr lang="de-DE" sz="2000" dirty="0" err="1" smtClean="0">
                <a:latin typeface="Comic Sans MS" pitchFamily="66" charset="0"/>
              </a:rPr>
              <a:t>cit</a:t>
            </a:r>
            <a:r>
              <a:rPr lang="de-DE" sz="2000" dirty="0" smtClean="0">
                <a:latin typeface="Comic Sans MS" pitchFamily="66" charset="0"/>
              </a:rPr>
              <a:t>. 2012-11-25]. </a:t>
            </a:r>
            <a:r>
              <a:rPr lang="de-DE" sz="2000" dirty="0" err="1" smtClean="0">
                <a:latin typeface="Comic Sans MS" pitchFamily="66" charset="0"/>
              </a:rPr>
              <a:t>Dostupné</a:t>
            </a:r>
            <a:r>
              <a:rPr lang="de-DE" sz="2000" dirty="0" smtClean="0">
                <a:latin typeface="Comic Sans MS" pitchFamily="66" charset="0"/>
              </a:rPr>
              <a:t> z: </a:t>
            </a:r>
            <a:r>
              <a:rPr lang="de-DE" sz="2000" dirty="0" smtClean="0">
                <a:latin typeface="Comic Sans MS" pitchFamily="66" charset="0"/>
                <a:hlinkClick r:id="rId2"/>
              </a:rPr>
              <a:t>http://commons.wikimedia.org/wiki/File:HMF_Kleidung_20erJahre.jpg</a:t>
            </a:r>
            <a:endParaRPr lang="cs-CZ" sz="2000" dirty="0" smtClean="0">
              <a:latin typeface="Comic Sans MS" pitchFamily="66" charset="0"/>
            </a:endParaRPr>
          </a:p>
          <a:p>
            <a:r>
              <a:rPr lang="en-US" sz="2000" b="1" i="1" dirty="0" smtClean="0"/>
              <a:t>Stock-photo</a:t>
            </a:r>
            <a:r>
              <a:rPr lang="en-US" sz="2000" i="1" dirty="0" smtClean="0"/>
              <a:t>-female-black-and-white-clothes-on-a-pole-and-shoes-on-a-wooden-floor-70784296.jpg</a:t>
            </a:r>
            <a:r>
              <a:rPr lang="en-US" sz="2000" dirty="0" smtClean="0"/>
              <a:t> [online]. 25.11.2012 [cit. 2012-11-25]. </a:t>
            </a:r>
            <a:r>
              <a:rPr lang="en-US" sz="2000" dirty="0" err="1" smtClean="0"/>
              <a:t>Dostupné</a:t>
            </a:r>
            <a:r>
              <a:rPr lang="en-US" sz="2000" dirty="0" smtClean="0"/>
              <a:t> z: http://www.shutterstock.com/cat.mhtml?searchterm=Kleiderschrank&amp;search_group=&amp;lang=en&amp;search_source=search_form#id=70784296&amp;src=ca51dcb9a219abeb59697b202925f710-1-19 </a:t>
            </a:r>
            <a:endParaRPr lang="cs-CZ" sz="2000" dirty="0" smtClean="0"/>
          </a:p>
          <a:p>
            <a:r>
              <a:rPr lang="cs-CZ" sz="2000" b="1" i="1" dirty="0" err="1" smtClean="0"/>
              <a:t>Stock</a:t>
            </a:r>
            <a:r>
              <a:rPr lang="cs-CZ" sz="2000" b="1" i="1" dirty="0" smtClean="0"/>
              <a:t>-</a:t>
            </a:r>
            <a:r>
              <a:rPr lang="cs-CZ" sz="2000" b="1" i="1" dirty="0" err="1" smtClean="0"/>
              <a:t>vector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cartoon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fashionable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girls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vector</a:t>
            </a:r>
            <a:r>
              <a:rPr lang="cs-CZ" sz="2000" i="1" dirty="0" smtClean="0"/>
              <a:t>-113892829.jpg</a:t>
            </a:r>
            <a:r>
              <a:rPr lang="cs-CZ" sz="2000" dirty="0" smtClean="0"/>
              <a:t> [online]. 25.11.2012 [cit. 2012-11-25]. Dostupné z: http://www.</a:t>
            </a:r>
            <a:r>
              <a:rPr lang="cs-CZ" sz="2000" dirty="0" err="1" smtClean="0"/>
              <a:t>shutterstock.com</a:t>
            </a:r>
            <a:r>
              <a:rPr lang="cs-CZ" sz="2000" dirty="0" smtClean="0"/>
              <a:t>/pic.</a:t>
            </a:r>
            <a:r>
              <a:rPr lang="cs-CZ" sz="2000" dirty="0" err="1" smtClean="0"/>
              <a:t>mhtml</a:t>
            </a:r>
            <a:r>
              <a:rPr lang="cs-CZ" sz="2000" dirty="0" smtClean="0"/>
              <a:t>?id=113892829&amp;</a:t>
            </a:r>
            <a:r>
              <a:rPr lang="cs-CZ" sz="2000" dirty="0" err="1" smtClean="0"/>
              <a:t>rid</a:t>
            </a:r>
            <a:r>
              <a:rPr lang="cs-CZ" sz="2000" dirty="0" smtClean="0"/>
              <a:t>=823306 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Adjektivdeklination</a:t>
            </a:r>
            <a:r>
              <a:rPr lang="cs-CZ" dirty="0" smtClean="0"/>
              <a:t>					</a:t>
            </a:r>
            <a:r>
              <a:rPr lang="cs-CZ" smtClean="0"/>
              <a:t>	</a:t>
            </a:r>
            <a:r>
              <a:rPr lang="cs-CZ" b="1" smtClean="0"/>
              <a:t>VY_32_INOVACE_E3_12</a:t>
            </a:r>
            <a:r>
              <a:rPr lang="cs-CZ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Anotace:		Skloňování přídavných jmen  po členu určitém, 			neurčitém, bez členu, procvičování koncovek u 			přídavných jmen, konverzace - popis obrázku s 			použitím správných koncovek u přídavných jmen</a:t>
            </a:r>
          </a:p>
          <a:p>
            <a:pPr>
              <a:buNone/>
            </a:pPr>
            <a:r>
              <a:rPr lang="cs-CZ" dirty="0" smtClean="0"/>
              <a:t>Třída a datum ověření:	3.A;30.11.,2012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Registrační číslo	:	CZ.1.07/1.5.00/34.0701</a:t>
            </a:r>
          </a:p>
          <a:p>
            <a:endParaRPr lang="cs-CZ" dirty="0"/>
          </a:p>
        </p:txBody>
      </p:sp>
      <p:pic>
        <p:nvPicPr>
          <p:cNvPr id="2050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97152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latin typeface="Comic Sans MS" pitchFamily="66" charset="0"/>
              </a:rPr>
              <a:t>Adjektivdeklination</a:t>
            </a: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Deklination</a:t>
            </a:r>
            <a:r>
              <a:rPr lang="cs-CZ" dirty="0" smtClean="0">
                <a:latin typeface="Comic Sans MS" pitchFamily="66" charset="0"/>
              </a:rPr>
              <a:t> nach </a:t>
            </a:r>
            <a:r>
              <a:rPr lang="cs-CZ" dirty="0" err="1" smtClean="0">
                <a:latin typeface="Comic Sans MS" pitchFamily="66" charset="0"/>
              </a:rPr>
              <a:t>dem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bestimmten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Artikel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Deklination</a:t>
            </a:r>
            <a:r>
              <a:rPr lang="cs-CZ" dirty="0" smtClean="0">
                <a:latin typeface="Comic Sans MS" pitchFamily="66" charset="0"/>
              </a:rPr>
              <a:t> nach </a:t>
            </a:r>
            <a:r>
              <a:rPr lang="cs-CZ" dirty="0" err="1" smtClean="0">
                <a:latin typeface="Comic Sans MS" pitchFamily="66" charset="0"/>
              </a:rPr>
              <a:t>dem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unbestimmten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Artikel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Dekklination</a:t>
            </a:r>
            <a:r>
              <a:rPr lang="cs-CZ" dirty="0" smtClean="0">
                <a:latin typeface="Comic Sans MS" pitchFamily="66" charset="0"/>
              </a:rPr>
              <a:t> ohne </a:t>
            </a:r>
            <a:r>
              <a:rPr lang="cs-CZ" dirty="0" err="1" smtClean="0">
                <a:latin typeface="Comic Sans MS" pitchFamily="66" charset="0"/>
              </a:rPr>
              <a:t>Artikel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Endungen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von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Adjektiven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ergänzen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Bilder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beschreiben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 smtClean="0">
                <a:latin typeface="Comic Sans MS" pitchFamily="66" charset="0"/>
              </a:rPr>
              <a:t>Adjektivdeklination</a:t>
            </a:r>
            <a:r>
              <a:rPr lang="cs-CZ" sz="3200" dirty="0" smtClean="0">
                <a:latin typeface="Comic Sans MS" pitchFamily="66" charset="0"/>
              </a:rPr>
              <a:t> nach </a:t>
            </a:r>
            <a:r>
              <a:rPr lang="cs-CZ" sz="3200" dirty="0" err="1" smtClean="0">
                <a:latin typeface="Comic Sans MS" pitchFamily="66" charset="0"/>
              </a:rPr>
              <a:t>dem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bestimmten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Artikel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eaLnBrk="1" hangingPunct="1"/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1340768"/>
          <a:ext cx="8568955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528891">
                <a:tc>
                  <a:txBody>
                    <a:bodyPr/>
                    <a:lstStyle/>
                    <a:p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omic Sans MS" pitchFamily="66" charset="0"/>
                        </a:rPr>
                        <a:t>M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omic Sans MS" pitchFamily="66" charset="0"/>
                        </a:rPr>
                        <a:t>F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omic Sans MS" pitchFamily="66" charset="0"/>
                        </a:rPr>
                        <a:t>N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Comic Sans MS" pitchFamily="66" charset="0"/>
                        </a:rPr>
                        <a:t>Plural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16006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1.Nominativ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der</a:t>
                      </a:r>
                      <a:r>
                        <a:rPr lang="cs-CZ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Comic Sans MS" pitchFamily="66" charset="0"/>
                        </a:rPr>
                        <a:t>junge</a:t>
                      </a:r>
                      <a:r>
                        <a:rPr lang="cs-CZ" sz="2000" baseline="0" dirty="0" smtClean="0">
                          <a:latin typeface="Comic Sans MS" pitchFamily="66" charset="0"/>
                        </a:rPr>
                        <a:t> Mann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Frau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nette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Letue</a:t>
                      </a:r>
                      <a:endParaRPr lang="cs-CZ" sz="2000" dirty="0" smtClean="0">
                        <a:latin typeface="Comic Sans MS" pitchFamily="66" charset="0"/>
                      </a:endParaRPr>
                    </a:p>
                    <a:p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120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2.Genitiv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des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Mannes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Frau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des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netten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Kindes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120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3.Dativ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dem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Mann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Frau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dem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netten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120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4.Akkusativ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den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Mann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Frau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nette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jungen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latin typeface="Comic Sans MS" pitchFamily="66" charset="0"/>
              </a:rPr>
              <a:t>Adjektivdeklination nach dem unbestimmten Artikel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2" y="1844823"/>
          <a:ext cx="9001002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281"/>
                <a:gridCol w="1756281"/>
                <a:gridCol w="1756281"/>
                <a:gridCol w="1756281"/>
                <a:gridCol w="1975878"/>
              </a:tblGrid>
              <a:tr h="426787"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M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F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Plural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664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1.Nominativ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strenger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Lehrer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alte</a:t>
                      </a:r>
                      <a:r>
                        <a:rPr lang="cs-CZ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Comic Sans MS" pitchFamily="66" charset="0"/>
                        </a:rPr>
                        <a:t>Dame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braves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sympathische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5235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2.Genitiv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strengen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Lehrers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einer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alten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Dame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braven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Kindes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sympathischer</a:t>
                      </a:r>
                      <a:r>
                        <a:rPr lang="cs-CZ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Comic Sans MS" pitchFamily="66" charset="0"/>
                        </a:rPr>
                        <a:t>Leute</a:t>
                      </a:r>
                      <a:endParaRPr lang="cs-CZ" sz="2000" baseline="0" dirty="0" smtClean="0">
                        <a:latin typeface="Comic Sans MS" pitchFamily="66" charset="0"/>
                      </a:endParaRPr>
                    </a:p>
                    <a:p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5235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3.Dativ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einem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strengen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Lehrer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einer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alten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Dame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einem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braven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sympathischen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5235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4.Akkusativ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strengen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Lehrer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alte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Dame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ein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braves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Kind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sympathische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Leute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latin typeface="Comic Sans MS" pitchFamily="66" charset="0"/>
              </a:rPr>
              <a:t>Adjektivdeklination ohne Artikel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6" y="1560546"/>
          <a:ext cx="8856985" cy="331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32660"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M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F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Plural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1508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1.Nominativ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neuer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Pullover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schöne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Krawatte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teures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Kleid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interessante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Farben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821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2.Genitiv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neuen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Pullovers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schöner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Krawatte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teuren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Kleid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interessanter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Farben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821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3.Dativ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neuem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Pullover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schöner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Krawatte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teurem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Kleid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interessanten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Farben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525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4.Akkusativ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neuen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Pullover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schöne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Krawatte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teures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Kleid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interessante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Farben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latin typeface="Comic Sans MS" pitchFamily="66" charset="0"/>
              </a:rPr>
              <a:t>Ergänze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richtige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Endungen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trägt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schwarz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Pullover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wei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smtClean="0">
                <a:latin typeface="Comic Sans MS" pitchFamily="66" charset="0"/>
              </a:rPr>
              <a:t>…</a:t>
            </a:r>
            <a:r>
              <a:rPr lang="cs-CZ" sz="2400" dirty="0" err="1" smtClean="0">
                <a:latin typeface="Comic Sans MS" pitchFamily="66" charset="0"/>
              </a:rPr>
              <a:t>Hemd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Sie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trägt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grün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Kleid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blau</a:t>
            </a:r>
            <a:r>
              <a:rPr lang="cs-CZ" sz="2400" dirty="0" smtClean="0">
                <a:latin typeface="Comic Sans MS" pitchFamily="66" charset="0"/>
              </a:rPr>
              <a:t>…</a:t>
            </a:r>
            <a:r>
              <a:rPr lang="cs-CZ" sz="2400" dirty="0" err="1" smtClean="0">
                <a:latin typeface="Comic Sans MS" pitchFamily="66" charset="0"/>
              </a:rPr>
              <a:t>Jacke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rot… </a:t>
            </a:r>
            <a:r>
              <a:rPr lang="cs-CZ" sz="2400" dirty="0" err="1" smtClean="0">
                <a:latin typeface="Comic Sans MS" pitchFamily="66" charset="0"/>
              </a:rPr>
              <a:t>Kleid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gefällt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mir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4.Kaufst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den …</a:t>
            </a:r>
            <a:r>
              <a:rPr lang="cs-CZ" sz="2400" dirty="0" err="1" smtClean="0">
                <a:latin typeface="Comic Sans MS" pitchFamily="66" charset="0"/>
              </a:rPr>
              <a:t>dunkl</a:t>
            </a:r>
            <a:r>
              <a:rPr lang="cs-CZ" sz="2400" dirty="0" smtClean="0">
                <a:latin typeface="Comic Sans MS" pitchFamily="66" charset="0"/>
              </a:rPr>
              <a:t>… Rock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bunt</a:t>
            </a:r>
            <a:r>
              <a:rPr lang="cs-CZ" sz="2400" dirty="0" smtClean="0">
                <a:latin typeface="Comic Sans MS" pitchFamily="66" charset="0"/>
              </a:rPr>
              <a:t>…Tuch?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5. Soll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den </a:t>
            </a:r>
            <a:r>
              <a:rPr lang="cs-CZ" sz="2400" dirty="0" err="1" smtClean="0">
                <a:latin typeface="Comic Sans MS" pitchFamily="66" charset="0"/>
              </a:rPr>
              <a:t>schwarz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Mantel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der… </a:t>
            </a:r>
            <a:r>
              <a:rPr lang="cs-CZ" sz="2400" dirty="0" err="1" smtClean="0">
                <a:latin typeface="Comic Sans MS" pitchFamily="66" charset="0"/>
              </a:rPr>
              <a:t>wei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Mütze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anziehen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6. </a:t>
            </a:r>
            <a:r>
              <a:rPr lang="cs-CZ" sz="2400" dirty="0" err="1" smtClean="0">
                <a:latin typeface="Comic Sans MS" pitchFamily="66" charset="0"/>
              </a:rPr>
              <a:t>Wie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findest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hell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Hemd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diese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dunkl</a:t>
            </a:r>
            <a:r>
              <a:rPr lang="cs-CZ" sz="2400" dirty="0" smtClean="0">
                <a:latin typeface="Comic Sans MS" pitchFamily="66" charset="0"/>
              </a:rPr>
              <a:t>… braun… </a:t>
            </a:r>
            <a:r>
              <a:rPr lang="cs-CZ" sz="2400" dirty="0" err="1" smtClean="0">
                <a:latin typeface="Comic Sans MS" pitchFamily="66" charset="0"/>
              </a:rPr>
              <a:t>Schuhe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7.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liebsten</a:t>
            </a:r>
            <a:r>
              <a:rPr lang="cs-CZ" sz="2400" dirty="0" smtClean="0">
                <a:latin typeface="Comic Sans MS" pitchFamily="66" charset="0"/>
              </a:rPr>
              <a:t> trage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sportlich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Kurzhose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r>
              <a:rPr lang="cs-CZ" sz="2400" dirty="0" err="1" smtClean="0">
                <a:latin typeface="Comic Sans MS" pitchFamily="66" charset="0"/>
              </a:rPr>
              <a:t>bequem</a:t>
            </a:r>
            <a:r>
              <a:rPr lang="cs-CZ" sz="2400" dirty="0" smtClean="0">
                <a:latin typeface="Comic Sans MS" pitchFamily="66" charset="0"/>
              </a:rPr>
              <a:t>… T-</a:t>
            </a:r>
            <a:r>
              <a:rPr lang="cs-CZ" sz="2400" dirty="0" err="1" smtClean="0">
                <a:latin typeface="Comic Sans MS" pitchFamily="66" charset="0"/>
              </a:rPr>
              <a:t>shirt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Richtige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Endungen</a:t>
            </a:r>
            <a:r>
              <a:rPr lang="cs-CZ" sz="3600" dirty="0" smtClean="0">
                <a:latin typeface="Comic Sans MS" pitchFamily="66" charset="0"/>
              </a:rPr>
              <a:t> - </a:t>
            </a:r>
            <a:r>
              <a:rPr lang="cs-CZ" sz="3600" dirty="0" err="1" smtClean="0">
                <a:latin typeface="Comic Sans MS" pitchFamily="66" charset="0"/>
              </a:rPr>
              <a:t>Kontrolle</a:t>
            </a:r>
            <a:r>
              <a:rPr lang="cs-CZ" sz="3600" dirty="0" smtClean="0">
                <a:latin typeface="Comic Sans MS" pitchFamily="66" charset="0"/>
              </a:rPr>
              <a:t>: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trägt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schwarz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Pullover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em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dirty="0" err="1" smtClean="0">
                <a:latin typeface="Comic Sans MS" pitchFamily="66" charset="0"/>
              </a:rPr>
              <a:t>wei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Hemd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Sie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trägt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grün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cs-CZ" sz="2400" dirty="0" err="1" smtClean="0">
                <a:latin typeface="Comic Sans MS" pitchFamily="66" charset="0"/>
              </a:rPr>
              <a:t>Kleid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blau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Jacke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rot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Kleid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gefällt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mir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4.Kaufst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den </a:t>
            </a:r>
            <a:r>
              <a:rPr lang="cs-CZ" sz="2400" dirty="0" err="1" smtClean="0">
                <a:latin typeface="Comic Sans MS" pitchFamily="66" charset="0"/>
              </a:rPr>
              <a:t>dunkl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Rock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bunt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latin typeface="Comic Sans MS" pitchFamily="66" charset="0"/>
              </a:rPr>
              <a:t>Tuch?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5. Soll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den </a:t>
            </a:r>
            <a:r>
              <a:rPr lang="cs-CZ" sz="2400" dirty="0" err="1" smtClean="0">
                <a:latin typeface="Comic Sans MS" pitchFamily="66" charset="0"/>
              </a:rPr>
              <a:t>schwarz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Mantel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der </a:t>
            </a:r>
            <a:r>
              <a:rPr lang="cs-CZ" sz="2400" dirty="0" err="1" smtClean="0">
                <a:latin typeface="Comic Sans MS" pitchFamily="66" charset="0"/>
              </a:rPr>
              <a:t>wei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Mütze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anziehen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6. </a:t>
            </a:r>
            <a:r>
              <a:rPr lang="cs-CZ" sz="2400" dirty="0" err="1" smtClean="0">
                <a:latin typeface="Comic Sans MS" pitchFamily="66" charset="0"/>
              </a:rPr>
              <a:t>Wie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findest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hell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Hemd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diese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dunkl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braun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Schuhe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7.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liebsten</a:t>
            </a:r>
            <a:r>
              <a:rPr lang="cs-CZ" sz="2400" dirty="0" smtClean="0">
                <a:latin typeface="Comic Sans MS" pitchFamily="66" charset="0"/>
              </a:rPr>
              <a:t> trage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sportlich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Kurzhose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bequem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cs-CZ" sz="2400" dirty="0" smtClean="0">
                <a:latin typeface="Comic Sans MS" pitchFamily="66" charset="0"/>
              </a:rPr>
              <a:t> T-</a:t>
            </a:r>
            <a:r>
              <a:rPr lang="cs-CZ" sz="2400" dirty="0" err="1" smtClean="0">
                <a:latin typeface="Comic Sans MS" pitchFamily="66" charset="0"/>
              </a:rPr>
              <a:t>shirt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siehst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in </a:t>
            </a:r>
            <a:r>
              <a:rPr lang="cs-CZ" sz="3200" dirty="0" err="1" smtClean="0">
                <a:latin typeface="Comic Sans MS" pitchFamily="66" charset="0"/>
              </a:rPr>
              <a:t>diesem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Schaufenster</a:t>
            </a:r>
            <a:r>
              <a:rPr lang="cs-CZ" sz="3200" dirty="0" smtClean="0">
                <a:latin typeface="Comic Sans MS" pitchFamily="66" charset="0"/>
              </a:rPr>
              <a:t>?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Zástupný symbol pro obsah 3" descr="800px-HMF_Kleidung_20erJah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8280920" cy="51125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475</Words>
  <Application>Microsoft Office PowerPoint</Application>
  <PresentationFormat>Předvádění na obrazovce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DUM - Digitální Učební Materiál</vt:lpstr>
      <vt:lpstr>Snímek 2</vt:lpstr>
      <vt:lpstr>  Adjektivdeklination  </vt:lpstr>
      <vt:lpstr>Adjektivdeklination nach dem bestimmten Artikel </vt:lpstr>
      <vt:lpstr>Adjektivdeklination nach dem unbestimmten Artikel</vt:lpstr>
      <vt:lpstr>Adjektivdeklination ohne Artikel</vt:lpstr>
      <vt:lpstr>Ergänze richtige Endungen:</vt:lpstr>
      <vt:lpstr>Richtige Endungen - Kontrolle:</vt:lpstr>
      <vt:lpstr>Was siehst du in diesem Schaufenster?</vt:lpstr>
      <vt:lpstr>Was alles hast du in deinem Kleiderschrank? Was siehst du auf dem Foto?</vt:lpstr>
      <vt:lpstr>Beschreibe ausführlich dieses Bild: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- Digitální Učební Materiál</dc:title>
  <dc:creator>Admin</dc:creator>
  <cp:lastModifiedBy>Admin</cp:lastModifiedBy>
  <cp:revision>19</cp:revision>
  <dcterms:created xsi:type="dcterms:W3CDTF">2012-11-25T15:22:40Z</dcterms:created>
  <dcterms:modified xsi:type="dcterms:W3CDTF">2013-02-17T17:06:01Z</dcterms:modified>
</cp:coreProperties>
</file>