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60" r:id="rId5"/>
    <p:sldId id="257" r:id="rId6"/>
    <p:sldId id="258" r:id="rId7"/>
    <p:sldId id="259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FC326-A962-4944-A39E-51506AA05E50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0F041-5F8C-4B8D-A81A-900EFBD9C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-europa.de/tschechien/im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DUM - Digitální Učební Materiál</a:t>
            </a:r>
          </a:p>
        </p:txBody>
      </p:sp>
      <p:pic>
        <p:nvPicPr>
          <p:cNvPr id="2051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484313"/>
            <a:ext cx="5673725" cy="2973387"/>
          </a:xfrm>
        </p:spPr>
      </p:pic>
      <p:sp>
        <p:nvSpPr>
          <p:cNvPr id="2052" name="TextovéPole 6"/>
          <p:cNvSpPr txBox="1">
            <a:spLocks noChangeArrowheads="1"/>
          </p:cNvSpPr>
          <p:nvPr/>
        </p:nvSpPr>
        <p:spPr bwMode="auto">
          <a:xfrm>
            <a:off x="250825" y="4868863"/>
            <a:ext cx="6731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Název školy:		Střední odborná škola obchodní s.r.o.</a:t>
            </a:r>
          </a:p>
          <a:p>
            <a:r>
              <a:rPr lang="cs-CZ"/>
              <a:t>			Broumovská     839</a:t>
            </a:r>
          </a:p>
          <a:p>
            <a:r>
              <a:rPr lang="cs-CZ"/>
              <a:t>			460 01     Liberec 6</a:t>
            </a:r>
          </a:p>
          <a:p>
            <a:r>
              <a:rPr lang="cs-CZ"/>
              <a:t>			IČO: 25018507          REDIZO: 600010520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4200" b="1" dirty="0" smtClean="0"/>
              <a:t>	</a:t>
            </a:r>
            <a:r>
              <a:rPr lang="cs-CZ" sz="9600" b="1" dirty="0" err="1" smtClean="0">
                <a:latin typeface="Comic Sans MS" pitchFamily="66" charset="0"/>
              </a:rPr>
              <a:t>Ergänze</a:t>
            </a:r>
            <a:r>
              <a:rPr lang="cs-CZ" sz="9600" b="1" dirty="0" smtClean="0">
                <a:latin typeface="Comic Sans MS" pitchFamily="66" charset="0"/>
              </a:rPr>
              <a:t> </a:t>
            </a:r>
            <a:r>
              <a:rPr lang="cs-CZ" sz="9600" b="1" dirty="0" err="1" smtClean="0">
                <a:latin typeface="Comic Sans MS" pitchFamily="66" charset="0"/>
              </a:rPr>
              <a:t>die</a:t>
            </a:r>
            <a:r>
              <a:rPr lang="cs-CZ" sz="9600" b="1" dirty="0" smtClean="0">
                <a:latin typeface="Comic Sans MS" pitchFamily="66" charset="0"/>
              </a:rPr>
              <a:t> </a:t>
            </a:r>
            <a:r>
              <a:rPr lang="cs-CZ" sz="9600" b="1" dirty="0" err="1" smtClean="0">
                <a:latin typeface="Comic Sans MS" pitchFamily="66" charset="0"/>
              </a:rPr>
              <a:t>anderen</a:t>
            </a:r>
            <a:r>
              <a:rPr lang="cs-CZ" sz="9600" b="1" dirty="0" smtClean="0">
                <a:latin typeface="Comic Sans MS" pitchFamily="66" charset="0"/>
              </a:rPr>
              <a:t> </a:t>
            </a:r>
            <a:r>
              <a:rPr lang="cs-CZ" sz="9600" b="1" dirty="0" err="1" smtClean="0">
                <a:latin typeface="Comic Sans MS" pitchFamily="66" charset="0"/>
              </a:rPr>
              <a:t>zwei</a:t>
            </a:r>
            <a:r>
              <a:rPr lang="cs-CZ" sz="9600" b="1" dirty="0" smtClean="0">
                <a:latin typeface="Comic Sans MS" pitchFamily="66" charset="0"/>
              </a:rPr>
              <a:t> </a:t>
            </a:r>
            <a:r>
              <a:rPr lang="cs-CZ" sz="9600" b="1" dirty="0" err="1" smtClean="0">
                <a:latin typeface="Comic Sans MS" pitchFamily="66" charset="0"/>
              </a:rPr>
              <a:t>Formen</a:t>
            </a:r>
            <a:endParaRPr lang="cs-CZ" sz="96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9600" b="1" dirty="0" smtClean="0">
                <a:latin typeface="Comic Sans MS" pitchFamily="66" charset="0"/>
              </a:rPr>
              <a:t>	</a:t>
            </a:r>
            <a:r>
              <a:rPr lang="cs-CZ" sz="9600" b="1" dirty="0" smtClean="0">
                <a:latin typeface="Comic Sans MS" pitchFamily="66" charset="0"/>
              </a:rPr>
              <a:t> </a:t>
            </a:r>
            <a:r>
              <a:rPr lang="cs-CZ" sz="9600" b="1" dirty="0" smtClean="0">
                <a:latin typeface="Comic Sans MS" pitchFamily="66" charset="0"/>
              </a:rPr>
              <a:t>(z.B.: </a:t>
            </a:r>
            <a:r>
              <a:rPr lang="cs-CZ" sz="9600" b="1" i="1" dirty="0" err="1" smtClean="0">
                <a:latin typeface="Comic Sans MS" pitchFamily="66" charset="0"/>
              </a:rPr>
              <a:t>am</a:t>
            </a:r>
            <a:r>
              <a:rPr lang="cs-CZ" sz="9600" b="1" i="1" dirty="0" smtClean="0">
                <a:latin typeface="Comic Sans MS" pitchFamily="66" charset="0"/>
              </a:rPr>
              <a:t> </a:t>
            </a:r>
            <a:r>
              <a:rPr lang="cs-CZ" sz="9600" b="1" i="1" dirty="0" err="1" smtClean="0">
                <a:latin typeface="Comic Sans MS" pitchFamily="66" charset="0"/>
              </a:rPr>
              <a:t>meisten</a:t>
            </a:r>
            <a:r>
              <a:rPr lang="cs-CZ" sz="9600" b="1" i="1" dirty="0" smtClean="0">
                <a:latin typeface="Comic Sans MS" pitchFamily="66" charset="0"/>
              </a:rPr>
              <a:t> – </a:t>
            </a:r>
            <a:r>
              <a:rPr lang="cs-CZ" sz="9600" b="1" i="1" dirty="0" err="1" smtClean="0">
                <a:latin typeface="Comic Sans MS" pitchFamily="66" charset="0"/>
              </a:rPr>
              <a:t>viel</a:t>
            </a:r>
            <a:r>
              <a:rPr lang="cs-CZ" sz="9600" b="1" i="1" dirty="0" smtClean="0">
                <a:latin typeface="Comic Sans MS" pitchFamily="66" charset="0"/>
              </a:rPr>
              <a:t> – </a:t>
            </a:r>
            <a:r>
              <a:rPr lang="cs-CZ" sz="9600" b="1" i="1" dirty="0" err="1" smtClean="0">
                <a:latin typeface="Comic Sans MS" pitchFamily="66" charset="0"/>
              </a:rPr>
              <a:t>mehr</a:t>
            </a:r>
            <a:r>
              <a:rPr lang="cs-CZ" sz="9600" b="1" dirty="0" smtClean="0">
                <a:latin typeface="Comic Sans MS" pitchFamily="66" charset="0"/>
              </a:rPr>
              <a:t>):</a:t>
            </a:r>
            <a:endParaRPr lang="cs-CZ" sz="9600" b="1" dirty="0" smtClean="0">
              <a:latin typeface="Comic Sans MS" pitchFamily="66" charset="0"/>
            </a:endParaRPr>
          </a:p>
          <a:p>
            <a:pPr>
              <a:buNone/>
            </a:pPr>
            <a:endParaRPr lang="cs-CZ" sz="6700" b="1" dirty="0">
              <a:latin typeface="Comic Sans MS" pitchFamily="66" charset="0"/>
            </a:endParaRPr>
          </a:p>
          <a:p>
            <a:pPr>
              <a:buNone/>
            </a:pPr>
            <a:r>
              <a:rPr lang="cs-CZ" sz="4200" dirty="0" smtClean="0"/>
              <a:t>	</a:t>
            </a:r>
            <a:r>
              <a:rPr lang="cs-CZ" sz="11200" dirty="0" smtClean="0">
                <a:latin typeface="Comic Sans MS" pitchFamily="66" charset="0"/>
              </a:rPr>
              <a:t>- hoch</a:t>
            </a:r>
            <a:endParaRPr lang="cs-CZ" sz="11200" dirty="0">
              <a:latin typeface="Comic Sans MS" pitchFamily="66" charset="0"/>
            </a:endParaRP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- </a:t>
            </a:r>
            <a:r>
              <a:rPr lang="cs-CZ" sz="11200" dirty="0" err="1" smtClean="0">
                <a:latin typeface="Comic Sans MS" pitchFamily="66" charset="0"/>
              </a:rPr>
              <a:t>schön</a:t>
            </a:r>
            <a:endParaRPr lang="cs-CZ" sz="11200" dirty="0">
              <a:latin typeface="Comic Sans MS" pitchFamily="66" charset="0"/>
            </a:endParaRP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- </a:t>
            </a:r>
            <a:r>
              <a:rPr lang="cs-CZ" sz="11200" dirty="0" err="1" smtClean="0">
                <a:latin typeface="Comic Sans MS" pitchFamily="66" charset="0"/>
              </a:rPr>
              <a:t>am</a:t>
            </a:r>
            <a:r>
              <a:rPr lang="cs-CZ" sz="11200" dirty="0" smtClean="0">
                <a:latin typeface="Comic Sans MS" pitchFamily="66" charset="0"/>
              </a:rPr>
              <a:t> </a:t>
            </a:r>
            <a:r>
              <a:rPr lang="cs-CZ" sz="11200" dirty="0" err="1" smtClean="0">
                <a:latin typeface="Comic Sans MS" pitchFamily="66" charset="0"/>
              </a:rPr>
              <a:t>ruhigsten</a:t>
            </a:r>
            <a:endParaRPr lang="cs-CZ" sz="11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11200" dirty="0">
                <a:latin typeface="Comic Sans MS" pitchFamily="66" charset="0"/>
              </a:rPr>
              <a:t> </a:t>
            </a:r>
            <a:r>
              <a:rPr lang="cs-CZ" sz="11200" dirty="0" smtClean="0">
                <a:latin typeface="Comic Sans MS" pitchFamily="66" charset="0"/>
              </a:rPr>
              <a:t>  </a:t>
            </a:r>
            <a:r>
              <a:rPr lang="cs-CZ" sz="11200" dirty="0" smtClean="0">
                <a:latin typeface="Comic Sans MS" pitchFamily="66" charset="0"/>
              </a:rPr>
              <a:t>- </a:t>
            </a:r>
            <a:r>
              <a:rPr lang="cs-CZ" sz="11200" dirty="0" smtClean="0">
                <a:latin typeface="Comic Sans MS" pitchFamily="66" charset="0"/>
              </a:rPr>
              <a:t>kurz</a:t>
            </a: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- </a:t>
            </a:r>
            <a:r>
              <a:rPr lang="cs-CZ" sz="11200" dirty="0" err="1" smtClean="0">
                <a:latin typeface="Comic Sans MS" pitchFamily="66" charset="0"/>
              </a:rPr>
              <a:t>gesünder</a:t>
            </a:r>
            <a:endParaRPr lang="cs-CZ" sz="11200" dirty="0">
              <a:latin typeface="Comic Sans MS" pitchFamily="66" charset="0"/>
            </a:endParaRP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- </a:t>
            </a:r>
            <a:r>
              <a:rPr lang="cs-CZ" sz="11200" dirty="0" err="1" smtClean="0">
                <a:latin typeface="Comic Sans MS" pitchFamily="66" charset="0"/>
              </a:rPr>
              <a:t>wenig</a:t>
            </a:r>
            <a:endParaRPr lang="cs-CZ" sz="11200" dirty="0">
              <a:latin typeface="Comic Sans MS" pitchFamily="66" charset="0"/>
            </a:endParaRP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- </a:t>
            </a:r>
            <a:r>
              <a:rPr lang="cs-CZ" sz="11200" dirty="0" err="1" smtClean="0">
                <a:latin typeface="Comic Sans MS" pitchFamily="66" charset="0"/>
              </a:rPr>
              <a:t>am</a:t>
            </a:r>
            <a:r>
              <a:rPr lang="cs-CZ" sz="11200" dirty="0" smtClean="0">
                <a:latin typeface="Comic Sans MS" pitchFamily="66" charset="0"/>
              </a:rPr>
              <a:t> </a:t>
            </a:r>
            <a:r>
              <a:rPr lang="cs-CZ" sz="11200" dirty="0" err="1" smtClean="0">
                <a:latin typeface="Comic Sans MS" pitchFamily="66" charset="0"/>
              </a:rPr>
              <a:t>längsten</a:t>
            </a:r>
            <a:endParaRPr lang="cs-CZ" sz="11200" dirty="0">
              <a:latin typeface="Comic Sans MS" pitchFamily="66" charset="0"/>
            </a:endParaRP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</a:t>
            </a:r>
            <a:r>
              <a:rPr lang="cs-CZ" sz="11200" dirty="0" smtClean="0">
                <a:latin typeface="Comic Sans MS" pitchFamily="66" charset="0"/>
              </a:rPr>
              <a:t>- </a:t>
            </a:r>
            <a:r>
              <a:rPr lang="cs-CZ" sz="11200" dirty="0" smtClean="0">
                <a:latin typeface="Comic Sans MS" pitchFamily="66" charset="0"/>
              </a:rPr>
              <a:t>alt</a:t>
            </a: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- </a:t>
            </a:r>
            <a:r>
              <a:rPr lang="cs-CZ" sz="11200" dirty="0" err="1" smtClean="0">
                <a:latin typeface="Comic Sans MS" pitchFamily="66" charset="0"/>
              </a:rPr>
              <a:t>am</a:t>
            </a:r>
            <a:r>
              <a:rPr lang="cs-CZ" sz="11200" dirty="0" smtClean="0">
                <a:latin typeface="Comic Sans MS" pitchFamily="66" charset="0"/>
              </a:rPr>
              <a:t> </a:t>
            </a:r>
            <a:r>
              <a:rPr lang="cs-CZ" sz="11200" dirty="0" err="1" smtClean="0">
                <a:latin typeface="Comic Sans MS" pitchFamily="66" charset="0"/>
              </a:rPr>
              <a:t>dicksten</a:t>
            </a:r>
            <a:endParaRPr lang="cs-CZ" sz="11200" dirty="0">
              <a:latin typeface="Comic Sans MS" pitchFamily="66" charset="0"/>
            </a:endParaRP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- </a:t>
            </a:r>
            <a:r>
              <a:rPr lang="cs-CZ" sz="11200" dirty="0" err="1" smtClean="0">
                <a:latin typeface="Comic Sans MS" pitchFamily="66" charset="0"/>
              </a:rPr>
              <a:t>teurer</a:t>
            </a:r>
            <a:endParaRPr lang="cs-CZ" sz="11200" dirty="0">
              <a:latin typeface="Comic Sans MS" pitchFamily="66" charset="0"/>
            </a:endParaRP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- </a:t>
            </a:r>
            <a:r>
              <a:rPr lang="cs-CZ" sz="11200" dirty="0" err="1" smtClean="0">
                <a:latin typeface="Comic Sans MS" pitchFamily="66" charset="0"/>
              </a:rPr>
              <a:t>größer</a:t>
            </a:r>
            <a:endParaRPr lang="cs-CZ" sz="11200" dirty="0">
              <a:latin typeface="Comic Sans MS" pitchFamily="66" charset="0"/>
            </a:endParaRP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- </a:t>
            </a:r>
            <a:r>
              <a:rPr lang="cs-CZ" sz="11200" dirty="0" err="1" smtClean="0">
                <a:latin typeface="Comic Sans MS" pitchFamily="66" charset="0"/>
              </a:rPr>
              <a:t>gerne</a:t>
            </a:r>
            <a:endParaRPr lang="cs-CZ" sz="11200" dirty="0">
              <a:latin typeface="Comic Sans MS" pitchFamily="66" charset="0"/>
            </a:endParaRPr>
          </a:p>
          <a:p>
            <a:pPr>
              <a:buNone/>
            </a:pPr>
            <a:r>
              <a:rPr lang="cs-CZ" sz="11200" dirty="0" smtClean="0">
                <a:latin typeface="Comic Sans MS" pitchFamily="66" charset="0"/>
              </a:rPr>
              <a:t>	- </a:t>
            </a:r>
            <a:r>
              <a:rPr lang="cs-CZ" sz="11200" dirty="0" err="1" smtClean="0">
                <a:latin typeface="Comic Sans MS" pitchFamily="66" charset="0"/>
              </a:rPr>
              <a:t>am</a:t>
            </a:r>
            <a:r>
              <a:rPr lang="cs-CZ" sz="11200" dirty="0" smtClean="0">
                <a:latin typeface="Comic Sans MS" pitchFamily="66" charset="0"/>
              </a:rPr>
              <a:t> </a:t>
            </a:r>
            <a:r>
              <a:rPr lang="cs-CZ" sz="11200" dirty="0" err="1" smtClean="0">
                <a:latin typeface="Comic Sans MS" pitchFamily="66" charset="0"/>
              </a:rPr>
              <a:t>meisten</a:t>
            </a:r>
            <a:endParaRPr lang="cs-CZ" sz="11200" dirty="0" smtClean="0">
              <a:latin typeface="Comic Sans MS" pitchFamily="66" charset="0"/>
            </a:endParaRPr>
          </a:p>
          <a:p>
            <a:endParaRPr lang="cs-CZ" sz="4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Citace: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cs-CZ" sz="1200" b="1" dirty="0" smtClean="0"/>
              <a:t>Rom</a:t>
            </a:r>
          </a:p>
          <a:p>
            <a:r>
              <a:rPr lang="cs-CZ" sz="1200" dirty="0" err="1" smtClean="0"/>
              <a:t>Cacio</a:t>
            </a:r>
            <a:r>
              <a:rPr lang="cs-CZ" sz="1200" dirty="0" smtClean="0"/>
              <a:t> e </a:t>
            </a:r>
            <a:r>
              <a:rPr lang="cs-CZ" sz="1200" dirty="0" err="1" smtClean="0"/>
              <a:t>pepe</a:t>
            </a:r>
            <a:r>
              <a:rPr lang="cs-CZ" sz="1200" dirty="0" smtClean="0"/>
              <a:t> (Happy </a:t>
            </a:r>
            <a:r>
              <a:rPr lang="cs-CZ" sz="1200" dirty="0" err="1" smtClean="0"/>
              <a:t>Birthday</a:t>
            </a:r>
            <a:r>
              <a:rPr lang="cs-CZ" sz="1200" dirty="0" smtClean="0"/>
              <a:t>, Roma!). </a:t>
            </a:r>
            <a:r>
              <a:rPr lang="cs-CZ" sz="1200" i="1" dirty="0" err="1" smtClean="0"/>
              <a:t>Cacio</a:t>
            </a:r>
            <a:r>
              <a:rPr lang="cs-CZ" sz="1200" i="1" dirty="0" smtClean="0"/>
              <a:t> e </a:t>
            </a:r>
            <a:r>
              <a:rPr lang="cs-CZ" sz="1200" i="1" dirty="0" err="1" smtClean="0"/>
              <a:t>pepe</a:t>
            </a:r>
            <a:r>
              <a:rPr lang="cs-CZ" sz="1200" i="1" dirty="0" smtClean="0"/>
              <a:t> (Happy </a:t>
            </a:r>
            <a:r>
              <a:rPr lang="cs-CZ" sz="1200" i="1" dirty="0" err="1" smtClean="0"/>
              <a:t>Birthday</a:t>
            </a:r>
            <a:r>
              <a:rPr lang="cs-CZ" sz="1200" i="1" dirty="0" smtClean="0"/>
              <a:t>, Roma!)</a:t>
            </a:r>
            <a:r>
              <a:rPr lang="cs-CZ" sz="1200" dirty="0" smtClean="0"/>
              <a:t> [online]. 2012 [cit. 2013-01-31]. Dostupné z: http://www.</a:t>
            </a:r>
            <a:r>
              <a:rPr lang="cs-CZ" sz="1200" dirty="0" err="1" smtClean="0"/>
              <a:t>google.de</a:t>
            </a:r>
            <a:r>
              <a:rPr lang="cs-CZ" sz="1200" dirty="0" smtClean="0"/>
              <a:t>/</a:t>
            </a:r>
            <a:r>
              <a:rPr lang="cs-CZ" sz="1200" dirty="0" err="1" smtClean="0"/>
              <a:t>imgres</a:t>
            </a:r>
            <a:r>
              <a:rPr lang="cs-CZ" sz="1200" dirty="0" smtClean="0"/>
              <a:t>?q=Roma&amp;um=1&amp;</a:t>
            </a:r>
            <a:r>
              <a:rPr lang="cs-CZ" sz="1200" dirty="0" err="1" smtClean="0"/>
              <a:t>hl</a:t>
            </a:r>
            <a:r>
              <a:rPr lang="cs-CZ" sz="1200" dirty="0" smtClean="0"/>
              <a:t>=</a:t>
            </a:r>
            <a:r>
              <a:rPr lang="cs-CZ" sz="1200" dirty="0" err="1" smtClean="0"/>
              <a:t>cs</a:t>
            </a:r>
            <a:r>
              <a:rPr lang="cs-CZ" sz="1200" dirty="0" smtClean="0"/>
              <a:t>&amp;</a:t>
            </a:r>
            <a:r>
              <a:rPr lang="cs-CZ" sz="1200" dirty="0" err="1" smtClean="0"/>
              <a:t>tbo</a:t>
            </a:r>
            <a:r>
              <a:rPr lang="cs-CZ" sz="1200" dirty="0" smtClean="0"/>
              <a:t>=d&amp;</a:t>
            </a:r>
            <a:r>
              <a:rPr lang="cs-CZ" sz="1200" dirty="0" err="1" smtClean="0"/>
              <a:t>biw</a:t>
            </a:r>
            <a:r>
              <a:rPr lang="cs-CZ" sz="1200" dirty="0" smtClean="0"/>
              <a:t>=1429&amp;</a:t>
            </a:r>
            <a:r>
              <a:rPr lang="cs-CZ" sz="1200" dirty="0" err="1" smtClean="0"/>
              <a:t>bih</a:t>
            </a:r>
            <a:r>
              <a:rPr lang="cs-CZ" sz="1200" dirty="0" smtClean="0"/>
              <a:t>=995&amp;</a:t>
            </a:r>
            <a:r>
              <a:rPr lang="cs-CZ" sz="1200" dirty="0" err="1" smtClean="0"/>
              <a:t>tbm</a:t>
            </a:r>
            <a:r>
              <a:rPr lang="cs-CZ" sz="1200" dirty="0" smtClean="0"/>
              <a:t>=</a:t>
            </a:r>
            <a:r>
              <a:rPr lang="cs-CZ" sz="1200" dirty="0" err="1" smtClean="0"/>
              <a:t>isch</a:t>
            </a:r>
            <a:r>
              <a:rPr lang="cs-CZ" sz="1200" dirty="0" smtClean="0"/>
              <a:t>&amp;</a:t>
            </a:r>
            <a:r>
              <a:rPr lang="cs-CZ" sz="1200" dirty="0" err="1" smtClean="0"/>
              <a:t>tbnid</a:t>
            </a:r>
            <a:r>
              <a:rPr lang="cs-CZ" sz="1200" dirty="0" smtClean="0"/>
              <a:t>=00Dq2dMvZLWPAM:&amp;</a:t>
            </a:r>
            <a:r>
              <a:rPr lang="cs-CZ" sz="1200" dirty="0" err="1" smtClean="0"/>
              <a:t>imgrefurl</a:t>
            </a:r>
            <a:r>
              <a:rPr lang="cs-CZ" sz="1200" dirty="0" smtClean="0"/>
              <a:t>=http://duespaghetti.com/2012/04/22/cacio-e-pepe-happy-birthday-roma/&amp;docid=6bdxoU7bZymw5M&amp;imgurl=http://duespaghetti.files.wordpress.com/2012/04/quotazioni_immobili_roma1.jpg&amp;w=500&amp;h=374&amp;ei=HzwKUaiUN9GL4gTFo4DoDQ&amp;zoom=1&amp;iact=hc&amp;vpx=1124&amp;vpy=460&amp;dur=132&amp;hovh=194&amp;hovw=260&amp;tx=113&amp;ty=112&amp;sig=105501467630670430479&amp;page=1&amp;tbnh=136&amp;tbnw=194&amp;start=0&amp;ndsp=40&amp;ved=1t:429,r:18,s:0,i:173 </a:t>
            </a:r>
          </a:p>
          <a:p>
            <a:r>
              <a:rPr lang="cs-CZ" sz="1200" b="1" dirty="0" err="1" smtClean="0"/>
              <a:t>Amazonas</a:t>
            </a:r>
            <a:endParaRPr lang="cs-CZ" sz="1200" b="1" dirty="0" smtClean="0"/>
          </a:p>
          <a:p>
            <a:r>
              <a:rPr lang="pt-BR" sz="1200" dirty="0" smtClean="0"/>
              <a:t>Lançamento do Programa Pequenos &amp; Notáveis no Amazonas. </a:t>
            </a:r>
            <a:r>
              <a:rPr lang="pt-BR" sz="1200" i="1" dirty="0" smtClean="0"/>
              <a:t>Lançamento do Programa Pequenos &amp; Notáveis no Amazonas</a:t>
            </a:r>
            <a:r>
              <a:rPr lang="pt-BR" sz="1200" dirty="0" smtClean="0"/>
              <a:t> [online]. 2012 [cit. 2013-01-31]. Dostupné z: http://www.google.de/imgres?q=amazonas&amp;um=1&amp;hl=cs&amp;tbo=d&amp;biw=1429&amp;bih=995&amp;tbm=isch&amp;tbnid=kuKlmZcqGSq4eM:&amp;imgrefurl=http://abihbrasil.blogspot.com/2011/02/lancamento-do-programa-pequenos_23.html&amp;docid=3ELuRKnjiBcS8M&amp;imgurl=http://2.bp.blogspot.com/-</a:t>
            </a:r>
            <a:r>
              <a:rPr lang="pt-BR" sz="1200" dirty="0" smtClean="0"/>
              <a:t>YScsOWT90c0/TV0JCPCnYtI/AAAAAAAAARI/o-C2CqeOCBU/s1600/amazonas.jpg&amp;w=1063&amp;h=709&amp;ei=mDwKUdyAOueG4gSTk4GIAw&amp;zoom=1&amp;iact=hc&amp;vpx=740&amp;vpy=524&amp;dur=2831&amp;hovh=183&amp;hovw=275&amp;tx=124&amp;ty=126&amp;sig=105501467630670430479&amp;page=1&amp;tbnh=139&amp;tbnw=204&amp;start=0&amp;ndsp=42&amp;ved=1t4 </a:t>
            </a:r>
            <a:endParaRPr lang="cs-CZ" sz="1200" dirty="0" smtClean="0"/>
          </a:p>
          <a:p>
            <a:r>
              <a:rPr lang="cs-CZ" sz="1200" b="1" dirty="0" err="1" smtClean="0"/>
              <a:t>Jeschken</a:t>
            </a:r>
            <a:endParaRPr lang="cs-CZ" sz="1200" b="1" dirty="0" smtClean="0"/>
          </a:p>
          <a:p>
            <a:r>
              <a:rPr lang="cs-CZ" sz="1200" dirty="0" smtClean="0"/>
              <a:t>Hotel Liberec - </a:t>
            </a:r>
            <a:r>
              <a:rPr lang="cs-CZ" sz="1200" dirty="0" err="1" smtClean="0"/>
              <a:t>Jeschken</a:t>
            </a:r>
            <a:r>
              <a:rPr lang="cs-CZ" sz="1200" dirty="0" smtClean="0"/>
              <a:t>. </a:t>
            </a:r>
            <a:r>
              <a:rPr lang="cs-CZ" sz="1200" i="1" dirty="0" smtClean="0"/>
              <a:t>Hotel Liberec - </a:t>
            </a:r>
            <a:r>
              <a:rPr lang="cs-CZ" sz="1200" i="1" dirty="0" err="1" smtClean="0"/>
              <a:t>Jeschken</a:t>
            </a:r>
            <a:r>
              <a:rPr lang="cs-CZ" sz="1200" dirty="0" smtClean="0"/>
              <a:t> [online]. 2012 [cit. 2013-01-31]. Dostupné z: http://www.</a:t>
            </a:r>
            <a:r>
              <a:rPr lang="cs-CZ" sz="1200" dirty="0" err="1" smtClean="0"/>
              <a:t>google.de</a:t>
            </a:r>
            <a:r>
              <a:rPr lang="cs-CZ" sz="1200" dirty="0" smtClean="0"/>
              <a:t>/</a:t>
            </a:r>
            <a:r>
              <a:rPr lang="cs-CZ" sz="1200" dirty="0" err="1" smtClean="0"/>
              <a:t>imgres</a:t>
            </a:r>
            <a:r>
              <a:rPr lang="cs-CZ" sz="1200" dirty="0" smtClean="0"/>
              <a:t>?</a:t>
            </a:r>
            <a:r>
              <a:rPr lang="cs-CZ" sz="1200" dirty="0" err="1" smtClean="0"/>
              <a:t>imgurl</a:t>
            </a:r>
            <a:r>
              <a:rPr lang="cs-CZ" sz="1200" dirty="0" smtClean="0"/>
              <a:t>=http://www.hotel-</a:t>
            </a:r>
            <a:r>
              <a:rPr lang="cs-CZ" sz="1200" dirty="0" err="1" smtClean="0"/>
              <a:t>liberec.eu</a:t>
            </a:r>
            <a:r>
              <a:rPr lang="cs-CZ" sz="1200" dirty="0" smtClean="0"/>
              <a:t>/</a:t>
            </a:r>
            <a:r>
              <a:rPr lang="cs-CZ" sz="1200" dirty="0" err="1" smtClean="0"/>
              <a:t>images</a:t>
            </a:r>
            <a:r>
              <a:rPr lang="cs-CZ" sz="1200" dirty="0" smtClean="0"/>
              <a:t>/jested2.jpg&amp;</a:t>
            </a:r>
            <a:r>
              <a:rPr lang="cs-CZ" sz="1200" dirty="0" err="1" smtClean="0"/>
              <a:t>imgrefurl</a:t>
            </a:r>
            <a:r>
              <a:rPr lang="cs-CZ" sz="1200" dirty="0" smtClean="0"/>
              <a:t>=http://www.hotel-</a:t>
            </a:r>
            <a:r>
              <a:rPr lang="cs-CZ" sz="1200" dirty="0" err="1" smtClean="0"/>
              <a:t>liberec.eu</a:t>
            </a:r>
            <a:r>
              <a:rPr lang="cs-CZ" sz="1200" dirty="0" smtClean="0"/>
              <a:t>/de/</a:t>
            </a:r>
            <a:r>
              <a:rPr lang="cs-CZ" sz="1200" dirty="0" err="1" smtClean="0"/>
              <a:t>jeschken.html</a:t>
            </a:r>
            <a:r>
              <a:rPr lang="cs-CZ" sz="1200" dirty="0" smtClean="0"/>
              <a:t>&amp;</a:t>
            </a:r>
            <a:r>
              <a:rPr lang="cs-CZ" sz="1200" dirty="0" err="1" smtClean="0"/>
              <a:t>usg</a:t>
            </a:r>
            <a:r>
              <a:rPr lang="cs-CZ" sz="1200" dirty="0" smtClean="0"/>
              <a:t>=__0NoVcCGeeocZmw599wWQOlRtqpk=&amp;h=220&amp;w=150&amp;</a:t>
            </a:r>
            <a:r>
              <a:rPr lang="cs-CZ" sz="1200" dirty="0" err="1" smtClean="0"/>
              <a:t>sz</a:t>
            </a:r>
            <a:r>
              <a:rPr lang="cs-CZ" sz="1200" dirty="0" smtClean="0"/>
              <a:t>=34&amp;</a:t>
            </a:r>
            <a:r>
              <a:rPr lang="cs-CZ" sz="1200" dirty="0" err="1" smtClean="0"/>
              <a:t>hl</a:t>
            </a:r>
            <a:r>
              <a:rPr lang="cs-CZ" sz="1200" dirty="0" smtClean="0"/>
              <a:t>=</a:t>
            </a:r>
            <a:r>
              <a:rPr lang="cs-CZ" sz="1200" dirty="0" err="1" smtClean="0"/>
              <a:t>cs</a:t>
            </a:r>
            <a:r>
              <a:rPr lang="cs-CZ" sz="1200" dirty="0" smtClean="0"/>
              <a:t>&amp;start=7&amp;zoom=1&amp;</a:t>
            </a:r>
            <a:r>
              <a:rPr lang="cs-CZ" sz="1200" dirty="0" err="1" smtClean="0"/>
              <a:t>tbnid</a:t>
            </a:r>
            <a:r>
              <a:rPr lang="cs-CZ" sz="1200" dirty="0" smtClean="0"/>
              <a:t>=QgqwVYtVTZA1mM:&amp;</a:t>
            </a:r>
            <a:r>
              <a:rPr lang="cs-CZ" sz="1200" dirty="0" err="1" smtClean="0"/>
              <a:t>tbnh</a:t>
            </a:r>
            <a:r>
              <a:rPr lang="cs-CZ" sz="1200" dirty="0" smtClean="0"/>
              <a:t>=152&amp;</a:t>
            </a:r>
            <a:r>
              <a:rPr lang="cs-CZ" sz="1200" dirty="0" err="1" smtClean="0"/>
              <a:t>tbnw</a:t>
            </a:r>
            <a:r>
              <a:rPr lang="cs-CZ" sz="1200" dirty="0" smtClean="0"/>
              <a:t>=109&amp;</a:t>
            </a:r>
            <a:r>
              <a:rPr lang="cs-CZ" sz="1200" dirty="0" err="1" smtClean="0"/>
              <a:t>ei</a:t>
            </a:r>
            <a:r>
              <a:rPr lang="cs-CZ" sz="1200" dirty="0" smtClean="0"/>
              <a:t>=5D0KUZmROMvE4gSU_YCQDA&amp;</a:t>
            </a:r>
            <a:r>
              <a:rPr lang="cs-CZ" sz="1200" dirty="0" err="1" smtClean="0"/>
              <a:t>prev</a:t>
            </a:r>
            <a:r>
              <a:rPr lang="cs-CZ" sz="1200" dirty="0" smtClean="0"/>
              <a:t>=/</a:t>
            </a:r>
            <a:r>
              <a:rPr lang="cs-CZ" sz="1200" dirty="0" err="1" smtClean="0"/>
              <a:t>search</a:t>
            </a:r>
            <a:r>
              <a:rPr lang="cs-CZ" sz="1200" dirty="0" smtClean="0"/>
              <a:t>%3Fq%3DJeschken%26um%3D1%26hl%3Dcs%26sa%3DX%26tbo%3Dd%26biw%3D1429%26bih%3D995%26imgrefurl%3Dhttp://www.</a:t>
            </a:r>
            <a:r>
              <a:rPr lang="cs-CZ" sz="1200" dirty="0" err="1" smtClean="0"/>
              <a:t>urlaub</a:t>
            </a:r>
            <a:r>
              <a:rPr lang="cs-CZ" sz="1200" dirty="0" smtClean="0"/>
              <a:t>-durch-</a:t>
            </a:r>
            <a:r>
              <a:rPr lang="cs-CZ" sz="1200" dirty="0" err="1" smtClean="0"/>
              <a:t>europa.de</a:t>
            </a:r>
            <a:r>
              <a:rPr lang="cs-CZ" sz="1200" dirty="0" smtClean="0"/>
              <a:t>/</a:t>
            </a:r>
            <a:r>
              <a:rPr lang="cs-CZ" sz="1200" dirty="0" err="1" smtClean="0"/>
              <a:t>tschechien</a:t>
            </a:r>
            <a:r>
              <a:rPr lang="cs-CZ" sz="1200" dirty="0" smtClean="0"/>
              <a:t>/</a:t>
            </a:r>
            <a:r>
              <a:rPr lang="cs-CZ" sz="1200" dirty="0" err="1" smtClean="0"/>
              <a:t>jeschken.php</a:t>
            </a:r>
            <a:r>
              <a:rPr lang="cs-CZ" sz="1200" dirty="0" smtClean="0"/>
              <a:t>%26imgurl%3Dhttp://www.</a:t>
            </a:r>
            <a:r>
              <a:rPr lang="cs-CZ" sz="1200" dirty="0" err="1" smtClean="0"/>
              <a:t>urlaub</a:t>
            </a:r>
            <a:r>
              <a:rPr lang="cs-CZ" sz="1200" dirty="0" smtClean="0"/>
              <a:t>-durch</a:t>
            </a:r>
            <a:r>
              <a:rPr lang="cs-CZ" sz="1200" dirty="0" smtClean="0">
                <a:hlinkClick r:id="rId2" action="ppaction://hlinkfile"/>
              </a:rPr>
              <a:t>-</a:t>
            </a:r>
            <a:r>
              <a:rPr lang="cs-CZ" sz="1200" dirty="0" err="1" smtClean="0">
                <a:hlinkClick r:id="rId2" action="ppaction://hlinkfile"/>
              </a:rPr>
              <a:t>europa.de</a:t>
            </a:r>
            <a:r>
              <a:rPr lang="cs-CZ" sz="1200" dirty="0" smtClean="0">
                <a:hlinkClick r:id="rId2" action="ppaction://hlinkfile"/>
              </a:rPr>
              <a:t>/</a:t>
            </a:r>
            <a:r>
              <a:rPr lang="cs-CZ" sz="1200" dirty="0" err="1" smtClean="0">
                <a:hlinkClick r:id="rId2" action="ppaction://hlinkfile"/>
              </a:rPr>
              <a:t>tschechien</a:t>
            </a:r>
            <a:r>
              <a:rPr lang="cs-CZ" sz="1200" dirty="0" smtClean="0">
                <a:hlinkClick r:id="rId2" action="ppaction://hlinkfile"/>
              </a:rPr>
              <a:t>/</a:t>
            </a:r>
            <a:r>
              <a:rPr lang="cs-CZ" sz="1200" dirty="0" err="1" smtClean="0">
                <a:hlinkClick r:id="rId2" action="ppaction://hlinkfile"/>
              </a:rPr>
              <a:t>img</a:t>
            </a:r>
            <a:r>
              <a:rPr lang="cs-CZ" sz="1200" dirty="0" smtClean="0">
                <a:hlinkClick r:id="rId2" action="ppaction://hlinkfile"/>
              </a:rPr>
              <a:t>/</a:t>
            </a:r>
            <a:endParaRPr lang="cs-CZ" sz="1200" dirty="0" smtClean="0"/>
          </a:p>
          <a:p>
            <a:r>
              <a:rPr lang="cs-CZ" sz="1200" b="1" dirty="0" err="1" smtClean="0"/>
              <a:t>Gify</a:t>
            </a:r>
            <a:r>
              <a:rPr lang="cs-CZ" sz="1200" b="1" dirty="0" smtClean="0"/>
              <a:t>-</a:t>
            </a:r>
            <a:r>
              <a:rPr lang="cs-CZ" sz="1200" b="1" dirty="0" err="1" smtClean="0"/>
              <a:t>Nena</a:t>
            </a:r>
            <a:r>
              <a:rPr lang="cs-CZ" sz="1200" dirty="0" smtClean="0"/>
              <a:t>. </a:t>
            </a:r>
            <a:r>
              <a:rPr lang="cs-CZ" sz="1200" i="1" dirty="0" err="1" smtClean="0"/>
              <a:t>Gify</a:t>
            </a:r>
            <a:r>
              <a:rPr lang="cs-CZ" sz="1200" i="1" dirty="0" smtClean="0"/>
              <a:t>-</a:t>
            </a:r>
            <a:r>
              <a:rPr lang="cs-CZ" sz="1200" i="1" dirty="0" err="1" smtClean="0"/>
              <a:t>Nena</a:t>
            </a:r>
            <a:r>
              <a:rPr lang="cs-CZ" sz="1200" dirty="0" smtClean="0"/>
              <a:t> [online]. 2012 [cit. 2013-02-07]. Dostupné z: http://www.</a:t>
            </a:r>
            <a:r>
              <a:rPr lang="cs-CZ" sz="1200" dirty="0" err="1" smtClean="0"/>
              <a:t>gify.nou.cz</a:t>
            </a:r>
            <a:r>
              <a:rPr lang="cs-CZ" sz="1200" dirty="0" smtClean="0"/>
              <a:t>/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smtClean="0"/>
              <a:t>Stupňování přídavných jmen a příslovcí</a:t>
            </a:r>
            <a:r>
              <a:rPr lang="cs-CZ" dirty="0" smtClean="0"/>
              <a:t>; 			</a:t>
            </a:r>
            <a:r>
              <a:rPr lang="cs-CZ" b="1" dirty="0" smtClean="0"/>
              <a:t>VY_32_INOVACE_E2_10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Anotace:		Stupňování pravidelných a nepravidelných 			</a:t>
            </a:r>
            <a:r>
              <a:rPr lang="cs-CZ" dirty="0" err="1" smtClean="0"/>
              <a:t>příd.jmen</a:t>
            </a:r>
            <a:r>
              <a:rPr lang="cs-CZ" dirty="0" smtClean="0"/>
              <a:t> a příslovcí, použití stupňování při 			porovnávání 		 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Třída a datum ověření:	3.A;12.11.,2012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Registrační číslo	:	CZ.1.07/1.5.00/34.0701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075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97425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4632" cy="2664296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latin typeface="Comic Sans MS" pitchFamily="66" charset="0"/>
              </a:rPr>
              <a:t>Steigerung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von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Adjektiven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und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Adverbien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im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Prädikat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4032448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Positiv, Komparativ, Superlativ</a:t>
            </a:r>
          </a:p>
          <a:p>
            <a:pPr algn="l"/>
            <a:endParaRPr lang="cs-CZ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>
              <a:buFontTx/>
              <a:buChar char="-"/>
            </a:pP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Steigerung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von</a:t>
            </a:r>
            <a:r>
              <a:rPr lang="de-DE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Comic Sans MS" pitchFamily="66" charset="0"/>
              </a:rPr>
              <a:t>regelmäßi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gen 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Adjektiven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und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Adverbien</a:t>
            </a:r>
            <a:endParaRPr lang="cs-CZ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/>
            <a:endParaRPr lang="cs-CZ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/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-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Steigerung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von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unregelmäßigen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Adjektiven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und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Adverbien</a:t>
            </a:r>
            <a:r>
              <a:rPr lang="cs-CZ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cs-CZ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latin typeface="Comic Sans MS" pitchFamily="66" charset="0"/>
              </a:rPr>
              <a:t>Vergleichen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Sie</a:t>
            </a:r>
            <a:r>
              <a:rPr lang="cs-CZ" b="1" dirty="0" smtClean="0">
                <a:latin typeface="Comic Sans MS" pitchFamily="66" charset="0"/>
              </a:rPr>
              <a:t>: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r>
              <a:rPr lang="cs-CZ" sz="2400" dirty="0" err="1" smtClean="0">
                <a:latin typeface="Comic Sans MS" pitchFamily="66" charset="0"/>
              </a:rPr>
              <a:t>Dieses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Haus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ist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gro</a:t>
            </a:r>
            <a:r>
              <a:rPr lang="de-DE" sz="2400" b="1" dirty="0" smtClean="0">
                <a:solidFill>
                  <a:srgbClr val="002060"/>
                </a:solidFill>
                <a:latin typeface="Comic Sans MS" pitchFamily="66" charset="0"/>
              </a:rPr>
              <a:t>ß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Dieses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Haus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grö</a:t>
            </a:r>
            <a:r>
              <a:rPr lang="de-DE" sz="2400" b="1" dirty="0" smtClean="0">
                <a:solidFill>
                  <a:srgbClr val="002060"/>
                </a:solidFill>
                <a:latin typeface="Comic Sans MS" pitchFamily="66" charset="0"/>
              </a:rPr>
              <a:t>ß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er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Dieses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Haus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am</a:t>
            </a:r>
            <a:r>
              <a:rPr lang="cs-CZ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grö</a:t>
            </a:r>
            <a:r>
              <a:rPr lang="de-DE" sz="2400" b="1" dirty="0" smtClean="0">
                <a:solidFill>
                  <a:srgbClr val="002060"/>
                </a:solidFill>
                <a:latin typeface="Comic Sans MS" pitchFamily="66" charset="0"/>
              </a:rPr>
              <a:t>ß</a:t>
            </a:r>
            <a:r>
              <a:rPr lang="cs-CZ" sz="2400" b="1" dirty="0" smtClean="0">
                <a:solidFill>
                  <a:srgbClr val="002060"/>
                </a:solidFill>
                <a:latin typeface="Comic Sans MS" pitchFamily="66" charset="0"/>
              </a:rPr>
              <a:t>ten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endParaRPr lang="cs-CZ" sz="24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Diese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Katze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klein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Diese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Katze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kleiner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Diese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Katze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am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kleinsten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endParaRPr lang="cs-CZ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cs-CZ" sz="24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Peter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so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002060"/>
                </a:solidFill>
                <a:latin typeface="Comic Sans MS" pitchFamily="66" charset="0"/>
              </a:rPr>
              <a:t>alt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wie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Karl.</a:t>
            </a:r>
          </a:p>
          <a:p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Sophie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älter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als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Inke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Klara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am</a:t>
            </a:r>
            <a:r>
              <a:rPr lang="cs-CZ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Comic Sans MS" pitchFamily="66" charset="0"/>
              </a:rPr>
              <a:t>ältesten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4" name="Obrázek 3" descr="koč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284984"/>
            <a:ext cx="1190625" cy="1028700"/>
          </a:xfrm>
          <a:prstGeom prst="rect">
            <a:avLst/>
          </a:prstGeom>
        </p:spPr>
      </p:pic>
      <p:pic>
        <p:nvPicPr>
          <p:cNvPr id="9" name="Obrázek 8" descr="kočič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356992"/>
            <a:ext cx="790575" cy="790575"/>
          </a:xfrm>
          <a:prstGeom prst="rect">
            <a:avLst/>
          </a:prstGeom>
        </p:spPr>
      </p:pic>
      <p:pic>
        <p:nvPicPr>
          <p:cNvPr id="10" name="Obrázek 9" descr="du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268760"/>
            <a:ext cx="1512168" cy="1512168"/>
          </a:xfrm>
          <a:prstGeom prst="rect">
            <a:avLst/>
          </a:prstGeom>
        </p:spPr>
      </p:pic>
      <p:pic>
        <p:nvPicPr>
          <p:cNvPr id="11" name="Obrázek 10" descr="domek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1556792"/>
            <a:ext cx="995568" cy="1118617"/>
          </a:xfrm>
          <a:prstGeom prst="rect">
            <a:avLst/>
          </a:prstGeom>
        </p:spPr>
      </p:pic>
      <p:pic>
        <p:nvPicPr>
          <p:cNvPr id="12" name="Obrázek 11" descr="domeček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00392" y="1700808"/>
            <a:ext cx="720080" cy="864096"/>
          </a:xfrm>
          <a:prstGeom prst="rect">
            <a:avLst/>
          </a:prstGeom>
        </p:spPr>
      </p:pic>
      <p:pic>
        <p:nvPicPr>
          <p:cNvPr id="13" name="Obrázek 12" descr="9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0072" y="5229200"/>
            <a:ext cx="771525" cy="1047750"/>
          </a:xfrm>
          <a:prstGeom prst="rect">
            <a:avLst/>
          </a:prstGeom>
        </p:spPr>
      </p:pic>
      <p:pic>
        <p:nvPicPr>
          <p:cNvPr id="14" name="Obrázek 13" descr="muž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44008" y="5085184"/>
            <a:ext cx="714375" cy="1304925"/>
          </a:xfrm>
          <a:prstGeom prst="rect">
            <a:avLst/>
          </a:prstGeom>
        </p:spPr>
      </p:pic>
      <p:pic>
        <p:nvPicPr>
          <p:cNvPr id="16" name="Obrázek 15" descr="kočky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44008" y="2780928"/>
            <a:ext cx="1828800" cy="1600200"/>
          </a:xfrm>
          <a:prstGeom prst="rect">
            <a:avLst/>
          </a:prstGeom>
        </p:spPr>
      </p:pic>
      <p:pic>
        <p:nvPicPr>
          <p:cNvPr id="17" name="Obrázek 16" descr="ženy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300192" y="5229200"/>
            <a:ext cx="1368152" cy="1097372"/>
          </a:xfrm>
          <a:prstGeom prst="rect">
            <a:avLst/>
          </a:prstGeom>
        </p:spPr>
      </p:pic>
      <p:pic>
        <p:nvPicPr>
          <p:cNvPr id="18" name="Obrázek 17" descr="žen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84368" y="5229200"/>
            <a:ext cx="936526" cy="1044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cs-CZ" sz="4000" b="1" dirty="0" err="1" smtClean="0">
                <a:latin typeface="Comic Sans MS" pitchFamily="66" charset="0"/>
              </a:rPr>
              <a:t>Regelmä</a:t>
            </a:r>
            <a:r>
              <a:rPr lang="el-GR" sz="4000" b="1" dirty="0" smtClean="0">
                <a:latin typeface="Comic Sans MS" pitchFamily="66" charset="0"/>
              </a:rPr>
              <a:t>β</a:t>
            </a:r>
            <a:r>
              <a:rPr lang="cs-CZ" sz="4000" b="1" dirty="0" err="1" smtClean="0">
                <a:latin typeface="Comic Sans MS" pitchFamily="66" charset="0"/>
              </a:rPr>
              <a:t>ige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Adjektive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und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err="1" smtClean="0">
                <a:latin typeface="Comic Sans MS" pitchFamily="66" charset="0"/>
              </a:rPr>
              <a:t>Adverbien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67360">
                <a:tc>
                  <a:txBody>
                    <a:bodyPr/>
                    <a:lstStyle/>
                    <a:p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Positiv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Komparativ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Superlativ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725635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-některá jednoslabičná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příd.jm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. a příslovce –ve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2. a 3.st. přehláska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baseline="0" dirty="0" smtClean="0">
                          <a:latin typeface="Comic Sans MS" pitchFamily="66" charset="0"/>
                        </a:rPr>
                        <a:t> alt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cs-CZ" baseline="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lang</a:t>
                      </a:r>
                      <a:endParaRPr lang="cs-CZ" baseline="0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cs-CZ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warm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b="1" dirty="0" err="1" smtClean="0">
                          <a:latin typeface="Comic Sans MS" pitchFamily="66" charset="0"/>
                        </a:rPr>
                        <a:t>ä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lter</a:t>
                      </a:r>
                      <a:endParaRPr lang="cs-CZ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dirty="0" err="1" smtClean="0">
                          <a:latin typeface="Comic Sans MS" pitchFamily="66" charset="0"/>
                        </a:rPr>
                        <a:t>l</a:t>
                      </a:r>
                      <a:r>
                        <a:rPr lang="cs-CZ" b="1" dirty="0" err="1" smtClean="0">
                          <a:latin typeface="Comic Sans MS" pitchFamily="66" charset="0"/>
                        </a:rPr>
                        <a:t>ä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nger</a:t>
                      </a:r>
                      <a:endParaRPr lang="cs-CZ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cs-CZ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w</a:t>
                      </a:r>
                      <a:r>
                        <a:rPr lang="cs-CZ" b="1" dirty="0" err="1" smtClean="0">
                          <a:latin typeface="Comic Sans MS" pitchFamily="66" charset="0"/>
                        </a:rPr>
                        <a:t>ä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rmer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="1" dirty="0" err="1" smtClean="0">
                          <a:latin typeface="Comic Sans MS" pitchFamily="66" charset="0"/>
                        </a:rPr>
                        <a:t>ä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ltesten</a:t>
                      </a:r>
                      <a:endParaRPr lang="cs-CZ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l</a:t>
                      </a:r>
                      <a:r>
                        <a:rPr lang="cs-CZ" b="1" baseline="0" dirty="0" err="1" smtClean="0">
                          <a:latin typeface="Comic Sans MS" pitchFamily="66" charset="0"/>
                        </a:rPr>
                        <a:t>ä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ngsten</a:t>
                      </a:r>
                      <a:endParaRPr lang="cs-CZ" baseline="0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cs-CZ" baseline="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w</a:t>
                      </a:r>
                      <a:r>
                        <a:rPr lang="cs-CZ" b="1" baseline="0" dirty="0" err="1" smtClean="0">
                          <a:latin typeface="Comic Sans MS" pitchFamily="66" charset="0"/>
                        </a:rPr>
                        <a:t>ä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rmsten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0207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-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příd.jm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. 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končící na </a:t>
                      </a:r>
                      <a:r>
                        <a:rPr lang="cs-CZ" i="1" baseline="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i="1" baseline="0" dirty="0" err="1" smtClean="0">
                          <a:latin typeface="Comic Sans MS" pitchFamily="66" charset="0"/>
                        </a:rPr>
                        <a:t>el</a:t>
                      </a:r>
                      <a:r>
                        <a:rPr lang="cs-CZ" i="1" baseline="0" dirty="0" smtClean="0">
                          <a:latin typeface="Comic Sans MS" pitchFamily="66" charset="0"/>
                        </a:rPr>
                        <a:t>  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a </a:t>
                      </a:r>
                      <a:r>
                        <a:rPr lang="cs-CZ" i="1" baseline="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i="1" baseline="0" dirty="0" err="1" smtClean="0">
                          <a:latin typeface="Comic Sans MS" pitchFamily="66" charset="0"/>
                        </a:rPr>
                        <a:t>er</a:t>
                      </a:r>
                      <a:r>
                        <a:rPr lang="cs-CZ" i="1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vypouští ve 2.st</a:t>
                      </a:r>
                      <a:r>
                        <a:rPr lang="cs-CZ" i="1" baseline="0" dirty="0" smtClean="0">
                          <a:latin typeface="Comic Sans MS" pitchFamily="66" charset="0"/>
                        </a:rPr>
                        <a:t>.-e</a:t>
                      </a:r>
                      <a:endParaRPr lang="cs-CZ" i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dirty="0" err="1" smtClean="0">
                          <a:latin typeface="Comic Sans MS" pitchFamily="66" charset="0"/>
                        </a:rPr>
                        <a:t>komfortabel</a:t>
                      </a:r>
                      <a:endParaRPr lang="cs-CZ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cs-CZ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teuer</a:t>
                      </a:r>
                      <a:endParaRPr lang="cs-CZ" baseline="0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sauer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dirty="0" err="1" smtClean="0">
                          <a:latin typeface="Comic Sans MS" pitchFamily="66" charset="0"/>
                        </a:rPr>
                        <a:t>komforta</a:t>
                      </a:r>
                      <a:r>
                        <a:rPr lang="cs-CZ" b="1" dirty="0" err="1" smtClean="0">
                          <a:latin typeface="Comic Sans MS" pitchFamily="66" charset="0"/>
                        </a:rPr>
                        <a:t>ble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r</a:t>
                      </a:r>
                      <a:endParaRPr lang="cs-CZ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None/>
                      </a:pPr>
                      <a:endParaRPr lang="cs-CZ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teur</a:t>
                      </a:r>
                      <a:r>
                        <a:rPr lang="cs-CZ" b="1" baseline="0" dirty="0" err="1" smtClean="0">
                          <a:latin typeface="Comic Sans MS" pitchFamily="66" charset="0"/>
                        </a:rPr>
                        <a:t>er</a:t>
                      </a:r>
                      <a:endParaRPr lang="cs-CZ" b="1" baseline="0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b="1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="0" baseline="0" dirty="0" err="1" smtClean="0">
                          <a:latin typeface="Comic Sans MS" pitchFamily="66" charset="0"/>
                        </a:rPr>
                        <a:t>saur</a:t>
                      </a:r>
                      <a:r>
                        <a:rPr lang="cs-CZ" b="1" baseline="0" dirty="0" err="1" smtClean="0">
                          <a:latin typeface="Comic Sans MS" pitchFamily="66" charset="0"/>
                        </a:rPr>
                        <a:t>er</a:t>
                      </a:r>
                      <a:endParaRPr lang="cs-CZ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cs-CZ" baseline="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komforta</a:t>
                      </a:r>
                      <a:r>
                        <a:rPr lang="cs-CZ" b="1" baseline="0" dirty="0" err="1" smtClean="0">
                          <a:latin typeface="Comic Sans MS" pitchFamily="66" charset="0"/>
                        </a:rPr>
                        <a:t>ble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sten</a:t>
                      </a:r>
                      <a:endParaRPr lang="cs-CZ" baseline="0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teuersten</a:t>
                      </a:r>
                      <a:endParaRPr lang="cs-CZ" baseline="0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sauersten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0207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Příd.jm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. končící na: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i="1" dirty="0" smtClean="0">
                          <a:latin typeface="Comic Sans MS" pitchFamily="66" charset="0"/>
                        </a:rPr>
                        <a:t>d, -s,-</a:t>
                      </a:r>
                      <a:r>
                        <a:rPr lang="cs-CZ" i="1" dirty="0" err="1" smtClean="0">
                          <a:latin typeface="Comic Sans MS" pitchFamily="66" charset="0"/>
                        </a:rPr>
                        <a:t>sch</a:t>
                      </a:r>
                      <a:r>
                        <a:rPr lang="cs-CZ" i="1" dirty="0" smtClean="0">
                          <a:latin typeface="Comic Sans MS" pitchFamily="66" charset="0"/>
                        </a:rPr>
                        <a:t>,-t, -x,-</a:t>
                      </a:r>
                      <a:r>
                        <a:rPr lang="cs-CZ" sz="1800" i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ß </a:t>
                      </a:r>
                      <a:r>
                        <a:rPr lang="cs-CZ" sz="180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mají ve 3.st. koncovku </a:t>
                      </a:r>
                      <a:r>
                        <a:rPr lang="cs-CZ" sz="1800" i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-</a:t>
                      </a:r>
                      <a:r>
                        <a:rPr lang="cs-CZ" sz="1800" i="1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esten</a:t>
                      </a:r>
                      <a:endParaRPr lang="cs-CZ" i="1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dirty="0" err="1" smtClean="0">
                          <a:latin typeface="Comic Sans MS" pitchFamily="66" charset="0"/>
                        </a:rPr>
                        <a:t>frisch</a:t>
                      </a:r>
                      <a:endParaRPr lang="cs-CZ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hei</a:t>
                      </a:r>
                      <a:r>
                        <a:rPr lang="cs-CZ" sz="1800" i="0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ß</a:t>
                      </a:r>
                      <a:r>
                        <a:rPr lang="cs-CZ" sz="1800" i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i="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cs-CZ" sz="1800" i="0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breit</a:t>
                      </a:r>
                      <a:endParaRPr lang="cs-CZ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dirty="0" err="1" smtClean="0">
                          <a:latin typeface="Comic Sans MS" pitchFamily="66" charset="0"/>
                        </a:rPr>
                        <a:t>frischer</a:t>
                      </a:r>
                      <a:endParaRPr lang="cs-CZ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hei</a:t>
                      </a:r>
                      <a:r>
                        <a:rPr lang="cs-CZ" sz="1800" i="0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ßer</a:t>
                      </a:r>
                      <a:endParaRPr lang="cs-CZ" sz="1800" i="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i="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cs-CZ" sz="1800" i="0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breiter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frischesten</a:t>
                      </a:r>
                      <a:endParaRPr lang="cs-CZ" dirty="0" smtClean="0"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hei</a:t>
                      </a:r>
                      <a:r>
                        <a:rPr lang="cs-CZ" sz="1800" i="0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ßesten</a:t>
                      </a:r>
                      <a:endParaRPr lang="cs-CZ" sz="1800" i="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i="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cs-CZ" sz="1800" i="0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am</a:t>
                      </a:r>
                      <a:r>
                        <a:rPr lang="cs-CZ" sz="1800" i="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cs-CZ" sz="1800" i="0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breit</a:t>
                      </a:r>
                      <a:r>
                        <a:rPr lang="cs-CZ" sz="1800" b="1" i="0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esten</a:t>
                      </a:r>
                      <a:endParaRPr lang="cs-CZ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cs-CZ" sz="4000" b="1" dirty="0" err="1" smtClean="0">
                <a:solidFill>
                  <a:srgbClr val="002060"/>
                </a:solidFill>
                <a:latin typeface="Comic Sans MS" pitchFamily="66" charset="0"/>
              </a:rPr>
              <a:t>Unregelmä</a:t>
            </a:r>
            <a:r>
              <a:rPr lang="cs-CZ" sz="4000" b="1" i="0" dirty="0" err="1" smtClean="0">
                <a:solidFill>
                  <a:srgbClr val="002060"/>
                </a:solidFill>
                <a:latin typeface="Comic Sans MS" pitchFamily="66" charset="0"/>
              </a:rPr>
              <a:t>ßige</a:t>
            </a:r>
            <a:r>
              <a:rPr lang="cs-CZ" sz="4000" b="1" i="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4000" b="1" i="0" dirty="0" err="1" smtClean="0">
                <a:solidFill>
                  <a:srgbClr val="002060"/>
                </a:solidFill>
                <a:latin typeface="Comic Sans MS" pitchFamily="66" charset="0"/>
              </a:rPr>
              <a:t>Adjektiven</a:t>
            </a:r>
            <a:r>
              <a:rPr lang="cs-CZ" sz="4000" b="1" i="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4000" b="1" i="0" dirty="0" err="1" smtClean="0">
                <a:solidFill>
                  <a:srgbClr val="002060"/>
                </a:solidFill>
                <a:latin typeface="Comic Sans MS" pitchFamily="66" charset="0"/>
              </a:rPr>
              <a:t>und</a:t>
            </a:r>
            <a:r>
              <a:rPr lang="cs-CZ" sz="4000" b="1" i="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cs-CZ" sz="4000" b="1" i="0" dirty="0" err="1" smtClean="0">
                <a:solidFill>
                  <a:srgbClr val="002060"/>
                </a:solidFill>
                <a:latin typeface="Comic Sans MS" pitchFamily="66" charset="0"/>
              </a:rPr>
              <a:t>Adverbien</a:t>
            </a:r>
            <a:endParaRPr lang="cs-CZ" sz="4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>
                <a:latin typeface="Comic Sans MS" pitchFamily="66" charset="0"/>
              </a:rPr>
              <a:t>N</a:t>
            </a:r>
            <a:r>
              <a:rPr lang="cs-CZ" sz="2800" dirty="0" smtClean="0">
                <a:latin typeface="Comic Sans MS" pitchFamily="66" charset="0"/>
              </a:rPr>
              <a:t>ěkterá </a:t>
            </a:r>
            <a:r>
              <a:rPr lang="cs-CZ" sz="2800" dirty="0" err="1" smtClean="0">
                <a:latin typeface="Comic Sans MS" pitchFamily="66" charset="0"/>
              </a:rPr>
              <a:t>příd.jm</a:t>
            </a:r>
            <a:r>
              <a:rPr lang="cs-CZ" sz="2800" dirty="0" smtClean="0">
                <a:latin typeface="Comic Sans MS" pitchFamily="66" charset="0"/>
              </a:rPr>
              <a:t>. a příslovce mají ve 2. a 3.st. </a:t>
            </a:r>
            <a:r>
              <a:rPr lang="cs-CZ" sz="2800" dirty="0">
                <a:latin typeface="Comic Sans MS" pitchFamily="66" charset="0"/>
              </a:rPr>
              <a:t>n</a:t>
            </a:r>
            <a:r>
              <a:rPr lang="cs-CZ" sz="2800" dirty="0" smtClean="0">
                <a:latin typeface="Comic Sans MS" pitchFamily="66" charset="0"/>
              </a:rPr>
              <a:t>epravidelné tvary:</a:t>
            </a:r>
          </a:p>
          <a:p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9632" y="2492895"/>
          <a:ext cx="6192687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29"/>
                <a:gridCol w="2064229"/>
                <a:gridCol w="2064229"/>
              </a:tblGrid>
              <a:tr h="468889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Positiv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Komparativ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Superlativ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4400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nah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näher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nächsten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4400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hoch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höher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höchsten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68889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bald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eher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ehesten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68889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gern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lieber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liebsten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68889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viel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mehr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meisten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68889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gut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besser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am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besten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řesl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700808"/>
            <a:ext cx="1656184" cy="1442467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r>
              <a:rPr lang="cs-CZ" sz="2400" b="1" dirty="0" err="1" smtClean="0">
                <a:latin typeface="Comic Sans MS" pitchFamily="66" charset="0"/>
              </a:rPr>
              <a:t>Vergleiche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diese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Bilder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und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benutze</a:t>
            </a:r>
            <a:r>
              <a:rPr lang="cs-CZ" sz="2400" b="1" dirty="0" smtClean="0">
                <a:latin typeface="Comic Sans MS" pitchFamily="66" charset="0"/>
              </a:rPr>
              <a:t>  z.B.</a:t>
            </a:r>
            <a:r>
              <a:rPr lang="cs-CZ" sz="2400" b="1" dirty="0" err="1" smtClean="0">
                <a:latin typeface="Comic Sans MS" pitchFamily="66" charset="0"/>
              </a:rPr>
              <a:t>diese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Adjektive</a:t>
            </a:r>
            <a:r>
              <a:rPr lang="cs-CZ" sz="2400" b="1" dirty="0" smtClean="0">
                <a:latin typeface="Comic Sans MS" pitchFamily="66" charset="0"/>
              </a:rPr>
              <a:t>:</a:t>
            </a:r>
          </a:p>
          <a:p>
            <a:r>
              <a:rPr lang="cs-CZ" sz="2400" dirty="0" smtClean="0">
                <a:latin typeface="Comic Sans MS" pitchFamily="66" charset="0"/>
              </a:rPr>
              <a:t>- </a:t>
            </a:r>
            <a:r>
              <a:rPr lang="cs-CZ" sz="2400" dirty="0" err="1" smtClean="0">
                <a:latin typeface="Comic Sans MS" pitchFamily="66" charset="0"/>
              </a:rPr>
              <a:t>klein</a:t>
            </a:r>
            <a:r>
              <a:rPr lang="cs-CZ" sz="2400" dirty="0" smtClean="0">
                <a:latin typeface="Comic Sans MS" pitchFamily="66" charset="0"/>
              </a:rPr>
              <a:t>, </a:t>
            </a:r>
            <a:r>
              <a:rPr lang="cs-CZ" sz="2400" dirty="0" err="1" smtClean="0">
                <a:latin typeface="Comic Sans MS" pitchFamily="66" charset="0"/>
              </a:rPr>
              <a:t>gro</a:t>
            </a:r>
            <a:r>
              <a:rPr lang="de-DE" sz="2400" dirty="0" smtClean="0">
                <a:solidFill>
                  <a:srgbClr val="002060"/>
                </a:solidFill>
                <a:latin typeface="Comic Sans MS" pitchFamily="66" charset="0"/>
              </a:rPr>
              <a:t>ß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breit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schön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billig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teuer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interessant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bequem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modern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schlank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dick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Comic Sans MS" pitchFamily="66" charset="0"/>
              </a:rPr>
              <a:t>jung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,…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5" name="Obrázek 4" descr="kuchyň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284984"/>
            <a:ext cx="2428875" cy="1728192"/>
          </a:xfrm>
          <a:prstGeom prst="rect">
            <a:avLst/>
          </a:prstGeom>
        </p:spPr>
      </p:pic>
      <p:pic>
        <p:nvPicPr>
          <p:cNvPr id="6" name="Obrázek 5" descr="kuchyňk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3068960"/>
            <a:ext cx="2695575" cy="2232248"/>
          </a:xfrm>
          <a:prstGeom prst="rect">
            <a:avLst/>
          </a:prstGeom>
        </p:spPr>
      </p:pic>
      <p:pic>
        <p:nvPicPr>
          <p:cNvPr id="7" name="Obrázek 6" descr="poste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5157192"/>
            <a:ext cx="2076450" cy="1512168"/>
          </a:xfrm>
          <a:prstGeom prst="rect">
            <a:avLst/>
          </a:prstGeom>
        </p:spPr>
      </p:pic>
      <p:pic>
        <p:nvPicPr>
          <p:cNvPr id="8" name="Obrázek 7" descr="postelp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91680" y="5517232"/>
            <a:ext cx="2304256" cy="1080120"/>
          </a:xfrm>
          <a:prstGeom prst="rect">
            <a:avLst/>
          </a:prstGeom>
        </p:spPr>
      </p:pic>
      <p:pic>
        <p:nvPicPr>
          <p:cNvPr id="9" name="Obrázek 8" descr="sessel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80112" y="1772816"/>
            <a:ext cx="1656184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480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b="1" dirty="0" err="1" smtClean="0">
                <a:latin typeface="Comic Sans MS" pitchFamily="66" charset="0"/>
              </a:rPr>
              <a:t>Ergänze</a:t>
            </a:r>
            <a:r>
              <a:rPr lang="cs-CZ" sz="2800" b="1" dirty="0" smtClean="0">
                <a:latin typeface="Comic Sans MS" pitchFamily="66" charset="0"/>
              </a:rPr>
              <a:t>:</a:t>
            </a:r>
          </a:p>
          <a:p>
            <a:endParaRPr lang="cs-CZ" sz="22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1. Der </a:t>
            </a:r>
            <a:r>
              <a:rPr lang="cs-CZ" sz="2200" dirty="0" err="1" smtClean="0">
                <a:latin typeface="Comic Sans MS" pitchFamily="66" charset="0"/>
              </a:rPr>
              <a:t>Salat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schmeckt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smtClean="0">
                <a:latin typeface="Comic Sans MS" pitchFamily="66" charset="0"/>
              </a:rPr>
              <a:t>….. </a:t>
            </a:r>
            <a:r>
              <a:rPr lang="cs-CZ" sz="2200" dirty="0" smtClean="0">
                <a:latin typeface="Comic Sans MS" pitchFamily="66" charset="0"/>
              </a:rPr>
              <a:t>, </a:t>
            </a:r>
            <a:r>
              <a:rPr lang="cs-CZ" sz="2200" dirty="0" err="1" smtClean="0">
                <a:latin typeface="Comic Sans MS" pitchFamily="66" charset="0"/>
              </a:rPr>
              <a:t>aber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smtClean="0">
                <a:latin typeface="Comic Sans MS" pitchFamily="66" charset="0"/>
              </a:rPr>
              <a:t>….. </a:t>
            </a:r>
            <a:r>
              <a:rPr lang="cs-CZ" sz="2200" dirty="0" err="1" smtClean="0">
                <a:latin typeface="Comic Sans MS" pitchFamily="66" charset="0"/>
              </a:rPr>
              <a:t>schmeckt</a:t>
            </a:r>
            <a:r>
              <a:rPr lang="cs-CZ" sz="2200" dirty="0" smtClean="0">
                <a:latin typeface="Comic Sans MS" pitchFamily="66" charset="0"/>
              </a:rPr>
              <a:t> der </a:t>
            </a:r>
            <a:r>
              <a:rPr lang="cs-CZ" sz="2200" dirty="0" err="1" smtClean="0">
                <a:latin typeface="Comic Sans MS" pitchFamily="66" charset="0"/>
              </a:rPr>
              <a:t>Schweinebraten</a:t>
            </a:r>
            <a:r>
              <a:rPr lang="cs-CZ" sz="22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2. Petra </a:t>
            </a:r>
            <a:r>
              <a:rPr lang="cs-CZ" sz="2200" dirty="0" err="1" smtClean="0">
                <a:latin typeface="Comic Sans MS" pitchFamily="66" charset="0"/>
              </a:rPr>
              <a:t>ist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schön</a:t>
            </a:r>
            <a:r>
              <a:rPr lang="cs-CZ" sz="2200" dirty="0" smtClean="0">
                <a:latin typeface="Comic Sans MS" pitchFamily="66" charset="0"/>
              </a:rPr>
              <a:t>, Lenka </a:t>
            </a:r>
            <a:r>
              <a:rPr lang="cs-CZ" sz="2200" dirty="0" err="1" smtClean="0">
                <a:latin typeface="Comic Sans MS" pitchFamily="66" charset="0"/>
              </a:rPr>
              <a:t>ist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smtClean="0">
                <a:latin typeface="Comic Sans MS" pitchFamily="66" charset="0"/>
              </a:rPr>
              <a:t>….. </a:t>
            </a:r>
            <a:r>
              <a:rPr lang="cs-CZ" sz="2200" dirty="0" smtClean="0">
                <a:latin typeface="Comic Sans MS" pitchFamily="66" charset="0"/>
              </a:rPr>
              <a:t>, </a:t>
            </a:r>
            <a:r>
              <a:rPr lang="cs-CZ" sz="2200" dirty="0" err="1" smtClean="0">
                <a:latin typeface="Comic Sans MS" pitchFamily="66" charset="0"/>
              </a:rPr>
              <a:t>aber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Johanna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ist</a:t>
            </a:r>
            <a:r>
              <a:rPr lang="cs-CZ" sz="2200" dirty="0" smtClean="0">
                <a:latin typeface="Comic Sans MS" pitchFamily="66" charset="0"/>
              </a:rPr>
              <a:t>…</a:t>
            </a: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3. Paul </a:t>
            </a:r>
            <a:r>
              <a:rPr lang="cs-CZ" sz="2200" dirty="0" err="1" smtClean="0">
                <a:latin typeface="Comic Sans MS" pitchFamily="66" charset="0"/>
              </a:rPr>
              <a:t>ist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dick</a:t>
            </a:r>
            <a:r>
              <a:rPr lang="cs-CZ" sz="2200" dirty="0" smtClean="0">
                <a:latin typeface="Comic Sans MS" pitchFamily="66" charset="0"/>
              </a:rPr>
              <a:t>, </a:t>
            </a:r>
            <a:r>
              <a:rPr lang="cs-CZ" sz="2200" dirty="0" err="1" smtClean="0">
                <a:latin typeface="Comic Sans MS" pitchFamily="66" charset="0"/>
              </a:rPr>
              <a:t>aber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sein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Bruder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ist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noch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smtClean="0">
                <a:latin typeface="Comic Sans MS" pitchFamily="66" charset="0"/>
              </a:rPr>
              <a:t>…..</a:t>
            </a:r>
            <a:endParaRPr lang="cs-CZ" sz="2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4. Kamil </a:t>
            </a:r>
            <a:r>
              <a:rPr lang="cs-CZ" sz="2200" dirty="0" err="1" smtClean="0">
                <a:latin typeface="Comic Sans MS" pitchFamily="66" charset="0"/>
              </a:rPr>
              <a:t>isst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viel</a:t>
            </a:r>
            <a:r>
              <a:rPr lang="cs-CZ" sz="2200" dirty="0" smtClean="0">
                <a:latin typeface="Comic Sans MS" pitchFamily="66" charset="0"/>
              </a:rPr>
              <a:t> , </a:t>
            </a:r>
            <a:r>
              <a:rPr lang="cs-CZ" sz="2200" dirty="0" err="1" smtClean="0">
                <a:latin typeface="Comic Sans MS" pitchFamily="66" charset="0"/>
              </a:rPr>
              <a:t>aber</a:t>
            </a:r>
            <a:r>
              <a:rPr lang="cs-CZ" sz="2200" dirty="0" smtClean="0">
                <a:latin typeface="Comic Sans MS" pitchFamily="66" charset="0"/>
              </a:rPr>
              <a:t> Egon </a:t>
            </a:r>
            <a:r>
              <a:rPr lang="cs-CZ" sz="2200" dirty="0" err="1" smtClean="0">
                <a:latin typeface="Comic Sans MS" pitchFamily="66" charset="0"/>
              </a:rPr>
              <a:t>isst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noch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smtClean="0">
                <a:latin typeface="Comic Sans MS" pitchFamily="66" charset="0"/>
              </a:rPr>
              <a:t>…..</a:t>
            </a:r>
            <a:endParaRPr lang="cs-CZ" sz="2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5. Der </a:t>
            </a:r>
            <a:r>
              <a:rPr lang="cs-CZ" sz="2200" dirty="0" err="1" smtClean="0">
                <a:latin typeface="Comic Sans MS" pitchFamily="66" charset="0"/>
              </a:rPr>
              <a:t>Strand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liegt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nah</a:t>
            </a:r>
            <a:r>
              <a:rPr lang="cs-CZ" sz="2200" dirty="0" smtClean="0">
                <a:latin typeface="Comic Sans MS" pitchFamily="66" charset="0"/>
              </a:rPr>
              <a:t>, </a:t>
            </a:r>
            <a:r>
              <a:rPr lang="cs-CZ" sz="2200" dirty="0" err="1" smtClean="0">
                <a:latin typeface="Comic Sans MS" pitchFamily="66" charset="0"/>
              </a:rPr>
              <a:t>aber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das</a:t>
            </a:r>
            <a:r>
              <a:rPr lang="cs-CZ" sz="2200" dirty="0" smtClean="0">
                <a:latin typeface="Comic Sans MS" pitchFamily="66" charset="0"/>
              </a:rPr>
              <a:t> Restaurant </a:t>
            </a:r>
            <a:r>
              <a:rPr lang="cs-CZ" sz="2200" dirty="0" err="1" smtClean="0">
                <a:latin typeface="Comic Sans MS" pitchFamily="66" charset="0"/>
              </a:rPr>
              <a:t>lieg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noch</a:t>
            </a:r>
            <a:r>
              <a:rPr lang="cs-CZ" sz="2200" dirty="0" smtClean="0">
                <a:latin typeface="Comic Sans MS" pitchFamily="66" charset="0"/>
              </a:rPr>
              <a:t>…..</a:t>
            </a:r>
            <a:endParaRPr lang="cs-CZ" sz="2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6. </a:t>
            </a:r>
            <a:r>
              <a:rPr lang="cs-CZ" sz="2200" dirty="0" err="1" smtClean="0">
                <a:latin typeface="Comic Sans MS" pitchFamily="66" charset="0"/>
              </a:rPr>
              <a:t>Ich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finde</a:t>
            </a:r>
            <a:r>
              <a:rPr lang="cs-CZ" sz="2200" dirty="0" smtClean="0">
                <a:latin typeface="Comic Sans MS" pitchFamily="66" charset="0"/>
              </a:rPr>
              <a:t> den </a:t>
            </a:r>
            <a:r>
              <a:rPr lang="cs-CZ" sz="2200" dirty="0" err="1" smtClean="0">
                <a:latin typeface="Comic Sans MS" pitchFamily="66" charset="0"/>
              </a:rPr>
              <a:t>Rotwein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sauer</a:t>
            </a:r>
            <a:r>
              <a:rPr lang="cs-CZ" sz="2200" dirty="0" smtClean="0">
                <a:latin typeface="Comic Sans MS" pitchFamily="66" charset="0"/>
              </a:rPr>
              <a:t>, </a:t>
            </a:r>
            <a:r>
              <a:rPr lang="cs-CZ" sz="2200" dirty="0" err="1" smtClean="0">
                <a:latin typeface="Comic Sans MS" pitchFamily="66" charset="0"/>
              </a:rPr>
              <a:t>die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Sauermilch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ist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noch</a:t>
            </a:r>
            <a:r>
              <a:rPr lang="cs-CZ" sz="2200" dirty="0" smtClean="0">
                <a:latin typeface="Comic Sans MS" pitchFamily="66" charset="0"/>
              </a:rPr>
              <a:t>….. </a:t>
            </a:r>
          </a:p>
          <a:p>
            <a:pPr>
              <a:buNone/>
            </a:pPr>
            <a:r>
              <a:rPr lang="cs-CZ" sz="2200" dirty="0" err="1" smtClean="0">
                <a:latin typeface="Comic Sans MS" pitchFamily="66" charset="0"/>
              </a:rPr>
              <a:t>Am</a:t>
            </a:r>
            <a:r>
              <a:rPr lang="cs-CZ" sz="2200" dirty="0" smtClean="0">
                <a:latin typeface="Comic Sans MS" pitchFamily="66" charset="0"/>
              </a:rPr>
              <a:t> ….. </a:t>
            </a:r>
            <a:r>
              <a:rPr lang="cs-CZ" sz="2200" dirty="0" err="1" smtClean="0">
                <a:latin typeface="Comic Sans MS" pitchFamily="66" charset="0"/>
              </a:rPr>
              <a:t>finde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ich</a:t>
            </a:r>
            <a:r>
              <a:rPr lang="cs-CZ" sz="2200" dirty="0" smtClean="0">
                <a:latin typeface="Comic Sans MS" pitchFamily="66" charset="0"/>
              </a:rPr>
              <a:t> den </a:t>
            </a:r>
            <a:r>
              <a:rPr lang="cs-CZ" sz="2200" dirty="0" err="1" smtClean="0">
                <a:latin typeface="Comic Sans MS" pitchFamily="66" charset="0"/>
              </a:rPr>
              <a:t>Saft</a:t>
            </a:r>
            <a:r>
              <a:rPr lang="cs-CZ" sz="22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7. </a:t>
            </a:r>
            <a:r>
              <a:rPr lang="cs-CZ" sz="2200" dirty="0" err="1" smtClean="0">
                <a:latin typeface="Comic Sans MS" pitchFamily="66" charset="0"/>
              </a:rPr>
              <a:t>Ich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spiele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Gitarre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oft</a:t>
            </a:r>
            <a:r>
              <a:rPr lang="cs-CZ" sz="2200" dirty="0" smtClean="0">
                <a:latin typeface="Comic Sans MS" pitchFamily="66" charset="0"/>
              </a:rPr>
              <a:t>, </a:t>
            </a:r>
            <a:r>
              <a:rPr lang="cs-CZ" sz="2200" dirty="0" err="1" smtClean="0">
                <a:latin typeface="Comic Sans MS" pitchFamily="66" charset="0"/>
              </a:rPr>
              <a:t>aber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meine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Schwester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spielt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Gitarre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noch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smtClean="0">
                <a:latin typeface="Comic Sans MS" pitchFamily="66" charset="0"/>
              </a:rPr>
              <a:t>…..</a:t>
            </a:r>
            <a:endParaRPr lang="cs-CZ" sz="2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8. </a:t>
            </a:r>
            <a:r>
              <a:rPr lang="cs-CZ" sz="2200" dirty="0" err="1" smtClean="0">
                <a:latin typeface="Comic Sans MS" pitchFamily="66" charset="0"/>
              </a:rPr>
              <a:t>Ich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meine</a:t>
            </a:r>
            <a:r>
              <a:rPr lang="cs-CZ" sz="2200" dirty="0" smtClean="0">
                <a:latin typeface="Comic Sans MS" pitchFamily="66" charset="0"/>
              </a:rPr>
              <a:t>, der </a:t>
            </a:r>
            <a:r>
              <a:rPr lang="cs-CZ" sz="2200" dirty="0" err="1" smtClean="0">
                <a:latin typeface="Comic Sans MS" pitchFamily="66" charset="0"/>
              </a:rPr>
              <a:t>Tisch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ist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teuer</a:t>
            </a:r>
            <a:r>
              <a:rPr lang="cs-CZ" sz="2200" dirty="0" smtClean="0">
                <a:latin typeface="Comic Sans MS" pitchFamily="66" charset="0"/>
              </a:rPr>
              <a:t>, </a:t>
            </a:r>
            <a:r>
              <a:rPr lang="cs-CZ" sz="2200" dirty="0" err="1" smtClean="0">
                <a:latin typeface="Comic Sans MS" pitchFamily="66" charset="0"/>
              </a:rPr>
              <a:t>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kostet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smtClean="0">
                <a:latin typeface="Comic Sans MS" pitchFamily="66" charset="0"/>
              </a:rPr>
              <a:t>….. </a:t>
            </a:r>
            <a:r>
              <a:rPr lang="cs-CZ" sz="2200" dirty="0" err="1" smtClean="0">
                <a:latin typeface="Comic Sans MS" pitchFamily="66" charset="0"/>
              </a:rPr>
              <a:t>Geld</a:t>
            </a:r>
            <a:r>
              <a:rPr lang="cs-CZ" sz="2200" dirty="0" smtClean="0">
                <a:latin typeface="Comic Sans MS" pitchFamily="66" charset="0"/>
              </a:rPr>
              <a:t>. </a:t>
            </a:r>
            <a:r>
              <a:rPr lang="cs-CZ" sz="2200" dirty="0" err="1" smtClean="0">
                <a:latin typeface="Comic Sans MS" pitchFamily="66" charset="0"/>
              </a:rPr>
              <a:t>Und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dieser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Schrank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kostet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noch</a:t>
            </a:r>
            <a:r>
              <a:rPr lang="cs-CZ" sz="2200" dirty="0" smtClean="0">
                <a:latin typeface="Comic Sans MS" pitchFamily="66" charset="0"/>
              </a:rPr>
              <a:t>….. </a:t>
            </a:r>
            <a:r>
              <a:rPr lang="cs-CZ" sz="2200" dirty="0" smtClean="0">
                <a:latin typeface="Comic Sans MS" pitchFamily="66" charset="0"/>
              </a:rPr>
              <a:t>Der </a:t>
            </a:r>
            <a:r>
              <a:rPr lang="cs-CZ" sz="2200" dirty="0" err="1" smtClean="0">
                <a:latin typeface="Comic Sans MS" pitchFamily="66" charset="0"/>
              </a:rPr>
              <a:t>Teppich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is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am</a:t>
            </a:r>
            <a:r>
              <a:rPr lang="cs-CZ" sz="2200" dirty="0" smtClean="0">
                <a:latin typeface="Comic Sans MS" pitchFamily="66" charset="0"/>
              </a:rPr>
              <a:t>…..</a:t>
            </a:r>
            <a:endParaRPr lang="cs-CZ" sz="2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9. </a:t>
            </a:r>
            <a:r>
              <a:rPr lang="cs-CZ" sz="2200" dirty="0" err="1" smtClean="0">
                <a:latin typeface="Comic Sans MS" pitchFamily="66" charset="0"/>
              </a:rPr>
              <a:t>Dieser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Tisch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war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zu</a:t>
            </a:r>
            <a:r>
              <a:rPr lang="cs-CZ" sz="2200" dirty="0" smtClean="0">
                <a:latin typeface="Comic Sans MS" pitchFamily="66" charset="0"/>
              </a:rPr>
              <a:t> hoch, </a:t>
            </a:r>
            <a:r>
              <a:rPr lang="cs-CZ" sz="2200" dirty="0" err="1" smtClean="0">
                <a:latin typeface="Comic Sans MS" pitchFamily="66" charset="0"/>
              </a:rPr>
              <a:t>wir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haben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ihn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smtClean="0">
                <a:latin typeface="Comic Sans MS" pitchFamily="66" charset="0"/>
              </a:rPr>
              <a:t>…..</a:t>
            </a:r>
            <a:r>
              <a:rPr lang="cs-CZ" sz="2200" dirty="0" err="1" smtClean="0">
                <a:latin typeface="Comic Sans MS" pitchFamily="66" charset="0"/>
              </a:rPr>
              <a:t>gemacht</a:t>
            </a:r>
            <a:r>
              <a:rPr lang="cs-CZ" sz="22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200" dirty="0" smtClean="0">
                <a:latin typeface="Comic Sans MS" pitchFamily="66" charset="0"/>
              </a:rPr>
              <a:t>10. </a:t>
            </a:r>
            <a:r>
              <a:rPr lang="cs-CZ" sz="2200" dirty="0" err="1" smtClean="0">
                <a:latin typeface="Comic Sans MS" pitchFamily="66" charset="0"/>
              </a:rPr>
              <a:t>Diese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Tasche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ist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schwer</a:t>
            </a:r>
            <a:r>
              <a:rPr lang="cs-CZ" sz="2200" dirty="0" smtClean="0">
                <a:latin typeface="Comic Sans MS" pitchFamily="66" charset="0"/>
              </a:rPr>
              <a:t>, </a:t>
            </a:r>
            <a:r>
              <a:rPr lang="cs-CZ" sz="2200" dirty="0" err="1" smtClean="0">
                <a:latin typeface="Comic Sans MS" pitchFamily="66" charset="0"/>
              </a:rPr>
              <a:t>aber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dein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Koffer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ist</a:t>
            </a:r>
            <a:r>
              <a:rPr lang="cs-CZ" sz="2200" dirty="0" smtClean="0">
                <a:latin typeface="Comic Sans MS" pitchFamily="66" charset="0"/>
              </a:rPr>
              <a:t> </a:t>
            </a:r>
            <a:r>
              <a:rPr lang="cs-CZ" sz="2200" dirty="0" err="1" smtClean="0">
                <a:latin typeface="Comic Sans MS" pitchFamily="66" charset="0"/>
              </a:rPr>
              <a:t>noch</a:t>
            </a:r>
            <a:r>
              <a:rPr lang="cs-CZ" sz="2200" dirty="0" smtClean="0">
                <a:latin typeface="Comic Sans MS" pitchFamily="66" charset="0"/>
              </a:rPr>
              <a:t>…..</a:t>
            </a:r>
            <a:endParaRPr lang="cs-CZ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jestedD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653136"/>
            <a:ext cx="1428750" cy="2095500"/>
          </a:xfrm>
          <a:prstGeom prst="rect">
            <a:avLst/>
          </a:prstGeom>
        </p:spPr>
      </p:pic>
      <p:pic>
        <p:nvPicPr>
          <p:cNvPr id="9" name="Obrázek 8" descr="Ro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869160"/>
            <a:ext cx="2476500" cy="18478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6632"/>
            <a:ext cx="8291264" cy="6552728"/>
          </a:xfrm>
        </p:spPr>
        <p:txBody>
          <a:bodyPr>
            <a:normAutofit/>
          </a:bodyPr>
          <a:lstStyle/>
          <a:p>
            <a:r>
              <a:rPr lang="cs-CZ" sz="2800" b="1" dirty="0" err="1" smtClean="0">
                <a:latin typeface="Comic Sans MS" pitchFamily="66" charset="0"/>
              </a:rPr>
              <a:t>Quiz</a:t>
            </a:r>
            <a:r>
              <a:rPr lang="cs-CZ" sz="2800" b="1" dirty="0" smtClean="0">
                <a:latin typeface="Comic Sans MS" pitchFamily="66" charset="0"/>
              </a:rPr>
              <a:t> – </a:t>
            </a:r>
            <a:r>
              <a:rPr lang="cs-CZ" sz="2800" b="1" dirty="0" err="1" smtClean="0">
                <a:latin typeface="Comic Sans MS" pitchFamily="66" charset="0"/>
              </a:rPr>
              <a:t>Setzen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Sie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die</a:t>
            </a:r>
            <a:r>
              <a:rPr lang="cs-CZ" sz="2800" b="1" dirty="0" smtClean="0">
                <a:latin typeface="Comic Sans MS" pitchFamily="66" charset="0"/>
              </a:rPr>
              <a:t> in </a:t>
            </a:r>
            <a:r>
              <a:rPr lang="cs-CZ" sz="2800" b="1" dirty="0" err="1" smtClean="0">
                <a:latin typeface="Comic Sans MS" pitchFamily="66" charset="0"/>
              </a:rPr>
              <a:t>Klammern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stehenden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Adjektive</a:t>
            </a:r>
            <a:r>
              <a:rPr lang="cs-CZ" sz="2800" b="1" dirty="0" smtClean="0">
                <a:latin typeface="Comic Sans MS" pitchFamily="66" charset="0"/>
              </a:rPr>
              <a:t> in </a:t>
            </a:r>
            <a:r>
              <a:rPr lang="cs-CZ" sz="2800" b="1" dirty="0" err="1" smtClean="0">
                <a:latin typeface="Comic Sans MS" pitchFamily="66" charset="0"/>
              </a:rPr>
              <a:t>die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richtige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Stufe</a:t>
            </a:r>
            <a:r>
              <a:rPr lang="cs-CZ" sz="2800" b="1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1. San Marino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cs-CZ" sz="2400" i="1" dirty="0" err="1" smtClean="0">
                <a:solidFill>
                  <a:srgbClr val="C00000"/>
                </a:solidFill>
                <a:latin typeface="Comic Sans MS" pitchFamily="66" charset="0"/>
              </a:rPr>
              <a:t>klein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als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Andorra.</a:t>
            </a: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2. Elbrus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cs-CZ" sz="2400" i="1" dirty="0" err="1" smtClean="0">
                <a:solidFill>
                  <a:srgbClr val="C00000"/>
                </a:solidFill>
                <a:latin typeface="Comic Sans MS" pitchFamily="66" charset="0"/>
              </a:rPr>
              <a:t>gro</a:t>
            </a:r>
            <a:r>
              <a:rPr lang="de-DE" sz="2400" i="1" dirty="0" smtClean="0">
                <a:solidFill>
                  <a:srgbClr val="C00000"/>
                </a:solidFill>
                <a:latin typeface="Comic Sans MS" pitchFamily="66" charset="0"/>
              </a:rPr>
              <a:t>ß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)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als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Mt.Blanc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3. Die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Schweiz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cs-CZ" sz="2400" i="1" dirty="0" err="1" smtClean="0">
                <a:solidFill>
                  <a:srgbClr val="C00000"/>
                </a:solidFill>
                <a:latin typeface="Comic Sans MS" pitchFamily="66" charset="0"/>
              </a:rPr>
              <a:t>klein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)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als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Österreich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4. Die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Elbe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cs-CZ" sz="2400" i="1" dirty="0" err="1" smtClean="0">
                <a:solidFill>
                  <a:srgbClr val="C00000"/>
                </a:solidFill>
                <a:latin typeface="Comic Sans MS" pitchFamily="66" charset="0"/>
              </a:rPr>
              <a:t>lang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als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Moldau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5.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Schneekoppe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(hoch)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als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Jeschken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6.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Amazonas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cs-CZ" sz="2400" i="1" dirty="0" err="1" smtClean="0">
                <a:solidFill>
                  <a:srgbClr val="C00000"/>
                </a:solidFill>
                <a:latin typeface="Comic Sans MS" pitchFamily="66" charset="0"/>
              </a:rPr>
              <a:t>lang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).</a:t>
            </a: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7. Der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Gro</a:t>
            </a:r>
            <a:r>
              <a:rPr lang="de-DE" sz="2400" dirty="0" smtClean="0">
                <a:solidFill>
                  <a:srgbClr val="C00000"/>
                </a:solidFill>
                <a:latin typeface="Comic Sans MS" pitchFamily="66" charset="0"/>
              </a:rPr>
              <a:t>ß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glockner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(hoch)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als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Mt.Blanc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8.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Rhein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cs-CZ" sz="2400" i="1" dirty="0" err="1" smtClean="0">
                <a:solidFill>
                  <a:srgbClr val="C00000"/>
                </a:solidFill>
                <a:latin typeface="Comic Sans MS" pitchFamily="66" charset="0"/>
              </a:rPr>
              <a:t>gro</a:t>
            </a:r>
            <a:r>
              <a:rPr lang="de-DE" sz="2400" i="1" dirty="0" smtClean="0">
                <a:solidFill>
                  <a:srgbClr val="C00000"/>
                </a:solidFill>
                <a:latin typeface="Comic Sans MS" pitchFamily="66" charset="0"/>
              </a:rPr>
              <a:t>ß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)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als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Main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9. Roma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(alt)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als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Prag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10.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Nordsee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ist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cs-CZ" sz="2400" i="1" dirty="0" err="1" smtClean="0">
                <a:solidFill>
                  <a:srgbClr val="C00000"/>
                </a:solidFill>
                <a:latin typeface="Comic Sans MS" pitchFamily="66" charset="0"/>
              </a:rPr>
              <a:t>kalt</a:t>
            </a:r>
            <a:r>
              <a:rPr lang="cs-CZ" sz="2400" i="1" dirty="0" smtClean="0">
                <a:solidFill>
                  <a:srgbClr val="C00000"/>
                </a:solidFill>
                <a:latin typeface="Comic Sans MS" pitchFamily="66" charset="0"/>
              </a:rPr>
              <a:t>)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als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Mittelmeer</a:t>
            </a:r>
            <a:r>
              <a:rPr lang="cs-CZ" sz="2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10" name="Obrázek 9" descr="Amazon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4869160"/>
            <a:ext cx="2592288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726</Words>
  <Application>Microsoft Office PowerPoint</Application>
  <PresentationFormat>Předvádění na obrazovce (4:3)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DUM - Digitální Učební Materiál</vt:lpstr>
      <vt:lpstr>Snímek 2</vt:lpstr>
      <vt:lpstr>Steigerung von Adjektiven und Adverbien im Prädikat</vt:lpstr>
      <vt:lpstr>Vergleichen Sie:</vt:lpstr>
      <vt:lpstr> Regelmäβige Adjektive und Adverbien </vt:lpstr>
      <vt:lpstr>Unregelmäßige Adjektiven und Adverbien</vt:lpstr>
      <vt:lpstr>Snímek 7</vt:lpstr>
      <vt:lpstr>Snímek 8</vt:lpstr>
      <vt:lpstr>Snímek 9</vt:lpstr>
      <vt:lpstr>Snímek 10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Steigerung von Adjektiven und Adverbien</dc:title>
  <dc:creator>Admin</dc:creator>
  <cp:lastModifiedBy>Admin</cp:lastModifiedBy>
  <cp:revision>29</cp:revision>
  <dcterms:created xsi:type="dcterms:W3CDTF">2012-08-14T13:28:29Z</dcterms:created>
  <dcterms:modified xsi:type="dcterms:W3CDTF">2013-02-08T22:01:17Z</dcterms:modified>
</cp:coreProperties>
</file>