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6" r:id="rId4"/>
    <p:sldId id="270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71" r:id="rId13"/>
    <p:sldId id="27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32" autoAdjust="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4FE0-1521-4655-BB72-B6C6966BB3DB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D124-1557-46CA-8D6D-AA6E888D4B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4FE0-1521-4655-BB72-B6C6966BB3DB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D124-1557-46CA-8D6D-AA6E888D4B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4FE0-1521-4655-BB72-B6C6966BB3DB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D124-1557-46CA-8D6D-AA6E888D4B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4FE0-1521-4655-BB72-B6C6966BB3DB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D124-1557-46CA-8D6D-AA6E888D4B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4FE0-1521-4655-BB72-B6C6966BB3DB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D124-1557-46CA-8D6D-AA6E888D4B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4FE0-1521-4655-BB72-B6C6966BB3DB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D124-1557-46CA-8D6D-AA6E888D4B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4FE0-1521-4655-BB72-B6C6966BB3DB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D124-1557-46CA-8D6D-AA6E888D4B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4FE0-1521-4655-BB72-B6C6966BB3DB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D124-1557-46CA-8D6D-AA6E888D4B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4FE0-1521-4655-BB72-B6C6966BB3DB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D124-1557-46CA-8D6D-AA6E888D4B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4FE0-1521-4655-BB72-B6C6966BB3DB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D124-1557-46CA-8D6D-AA6E888D4B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4FE0-1521-4655-BB72-B6C6966BB3DB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D124-1557-46CA-8D6D-AA6E888D4B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14FE0-1521-4655-BB72-B6C6966BB3DB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DD124-1557-46CA-8D6D-AA6E888D4BC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DUM - Digitální Učební Materiál</a:t>
            </a:r>
            <a:endParaRPr lang="cs-CZ" b="1" dirty="0"/>
          </a:p>
        </p:txBody>
      </p:sp>
      <p:pic>
        <p:nvPicPr>
          <p:cNvPr id="1026" name="Picture 2" descr="soso_logo_sir_o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84784"/>
            <a:ext cx="5673698" cy="29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251520" y="4869160"/>
            <a:ext cx="67297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Název školy:		Střední odborná škola obchodní s.r.o.</a:t>
            </a:r>
          </a:p>
          <a:p>
            <a:r>
              <a:rPr lang="cs-CZ" dirty="0" smtClean="0"/>
              <a:t>			Broumovská     839</a:t>
            </a:r>
          </a:p>
          <a:p>
            <a:r>
              <a:rPr lang="cs-CZ" dirty="0" smtClean="0"/>
              <a:t>			460 01     Liberec 6</a:t>
            </a:r>
          </a:p>
          <a:p>
            <a:r>
              <a:rPr lang="cs-CZ" dirty="0" smtClean="0"/>
              <a:t>			IČO: 25018507          REDIZO: 600010520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>
                <a:latin typeface="Comic Sans MS" pitchFamily="66" charset="0"/>
              </a:rPr>
              <a:t>Ordne</a:t>
            </a:r>
            <a:r>
              <a:rPr lang="cs-CZ" sz="3200" dirty="0" smtClean="0">
                <a:latin typeface="Comic Sans MS" pitchFamily="66" charset="0"/>
              </a:rPr>
              <a:t> den </a:t>
            </a:r>
            <a:r>
              <a:rPr lang="cs-CZ" sz="3200" dirty="0" err="1" smtClean="0">
                <a:latin typeface="Comic Sans MS" pitchFamily="66" charset="0"/>
              </a:rPr>
              <a:t>Geschäften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ein</a:t>
            </a:r>
            <a:r>
              <a:rPr lang="cs-CZ" sz="3200" dirty="0" smtClean="0">
                <a:latin typeface="Comic Sans MS" pitchFamily="66" charset="0"/>
              </a:rPr>
              <a:t> Sortiment </a:t>
            </a:r>
            <a:r>
              <a:rPr lang="cs-CZ" sz="3200" dirty="0" err="1" smtClean="0">
                <a:latin typeface="Comic Sans MS" pitchFamily="66" charset="0"/>
              </a:rPr>
              <a:t>zu</a:t>
            </a:r>
            <a:r>
              <a:rPr lang="cs-CZ" sz="3200" dirty="0" smtClean="0">
                <a:latin typeface="Comic Sans MS" pitchFamily="66" charset="0"/>
              </a:rPr>
              <a:t>:</a:t>
            </a:r>
            <a:endParaRPr lang="cs-CZ" sz="3200" dirty="0">
              <a:latin typeface="Comic Sans MS" pitchFamily="66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20" y="1196750"/>
          <a:ext cx="8640960" cy="5472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547261">
                <a:tc>
                  <a:txBody>
                    <a:bodyPr/>
                    <a:lstStyle/>
                    <a:p>
                      <a:r>
                        <a:rPr lang="cs-CZ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das</a:t>
                      </a:r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cs-CZ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Modegeschäft</a:t>
                      </a:r>
                      <a:endParaRPr lang="cs-CZ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Buch</a:t>
                      </a:r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</a:t>
                      </a:r>
                      <a:r>
                        <a:rPr lang="cs-CZ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cs-CZ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Landkarte</a:t>
                      </a:r>
                      <a:r>
                        <a:rPr lang="cs-CZ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cs-CZ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Wörterbuch</a:t>
                      </a:r>
                      <a:endParaRPr lang="cs-CZ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die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Bäckerei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Glühbirne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,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Fernsehen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, DVD-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Player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die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Buchhandlung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Rosen,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Tulpen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Veilchen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das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Schuhgeschäft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Rock,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Hemd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Pullover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das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Blumengeschäft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Heft,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Filzstift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,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Linsel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das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Papiergeschäft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Sportschuhe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Stiefel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Pumps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das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Elektrogeschäft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Bier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Wein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Saft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der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Getränkemarkt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Lego-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Spiel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, Puzzle,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Teddybär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das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Spielwarengeschäft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Schweinefleisch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Wurst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,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Schinken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die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Metzgerei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Brötchen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Kuchen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Brot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>
                <a:latin typeface="Comic Sans MS" pitchFamily="66" charset="0"/>
              </a:rPr>
              <a:t>Wo</a:t>
            </a:r>
            <a:r>
              <a:rPr lang="cs-CZ" sz="3200" b="1" dirty="0" smtClean="0">
                <a:latin typeface="Comic Sans MS" pitchFamily="66" charset="0"/>
              </a:rPr>
              <a:t> </a:t>
            </a:r>
            <a:r>
              <a:rPr lang="cs-CZ" sz="3200" b="1" dirty="0" err="1" smtClean="0">
                <a:latin typeface="Comic Sans MS" pitchFamily="66" charset="0"/>
              </a:rPr>
              <a:t>kaufst</a:t>
            </a:r>
            <a:r>
              <a:rPr lang="cs-CZ" sz="3200" b="1" dirty="0" smtClean="0">
                <a:latin typeface="Comic Sans MS" pitchFamily="66" charset="0"/>
              </a:rPr>
              <a:t> </a:t>
            </a:r>
            <a:r>
              <a:rPr lang="cs-CZ" sz="3200" b="1" dirty="0" err="1" smtClean="0">
                <a:latin typeface="Comic Sans MS" pitchFamily="66" charset="0"/>
              </a:rPr>
              <a:t>du</a:t>
            </a:r>
            <a:r>
              <a:rPr lang="cs-CZ" sz="3200" b="1" dirty="0" smtClean="0">
                <a:latin typeface="Comic Sans MS" pitchFamily="66" charset="0"/>
              </a:rPr>
              <a:t> </a:t>
            </a:r>
            <a:r>
              <a:rPr lang="cs-CZ" sz="3200" b="1" dirty="0" err="1" smtClean="0">
                <a:latin typeface="Comic Sans MS" pitchFamily="66" charset="0"/>
              </a:rPr>
              <a:t>diese</a:t>
            </a:r>
            <a:r>
              <a:rPr lang="cs-CZ" sz="3200" b="1" dirty="0" smtClean="0">
                <a:latin typeface="Comic Sans MS" pitchFamily="66" charset="0"/>
              </a:rPr>
              <a:t> Produkte? </a:t>
            </a:r>
            <a:endParaRPr lang="cs-CZ" sz="3200" b="1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>
                <a:latin typeface="Comic Sans MS" pitchFamily="66" charset="0"/>
              </a:rPr>
              <a:t>Wo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kaufst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du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Fleisch</a:t>
            </a:r>
            <a:r>
              <a:rPr lang="cs-CZ" b="1" dirty="0" smtClean="0">
                <a:latin typeface="Comic Sans MS" pitchFamily="66" charset="0"/>
              </a:rPr>
              <a:t>? </a:t>
            </a:r>
          </a:p>
          <a:p>
            <a:r>
              <a:rPr lang="de-DE" dirty="0" smtClean="0">
                <a:latin typeface="Comic Sans MS" pitchFamily="66" charset="0"/>
              </a:rPr>
              <a:t>Fleisch kaufe ich in der </a:t>
            </a:r>
            <a:r>
              <a:rPr lang="de-DE" b="1" dirty="0" smtClean="0">
                <a:latin typeface="Comic Sans MS" pitchFamily="66" charset="0"/>
              </a:rPr>
              <a:t>Metzgerei</a:t>
            </a:r>
            <a:r>
              <a:rPr lang="de-DE" b="1" dirty="0" smtClean="0">
                <a:latin typeface="Comic Sans MS" pitchFamily="66" charset="0"/>
              </a:rPr>
              <a:t>.</a:t>
            </a:r>
            <a:endParaRPr lang="cs-CZ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de-DE" b="1" dirty="0" smtClean="0">
                <a:latin typeface="Comic Sans MS" pitchFamily="66" charset="0"/>
              </a:rPr>
              <a:t> </a:t>
            </a:r>
            <a:endParaRPr lang="de-DE" b="1" dirty="0" smtClean="0">
              <a:latin typeface="Comic Sans MS" pitchFamily="66" charset="0"/>
            </a:endParaRPr>
          </a:p>
          <a:p>
            <a:r>
              <a:rPr lang="cs-CZ" b="1" dirty="0" err="1" smtClean="0">
                <a:latin typeface="Comic Sans MS" pitchFamily="66" charset="0"/>
              </a:rPr>
              <a:t>Brot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smtClean="0">
                <a:latin typeface="Comic Sans MS" pitchFamily="66" charset="0"/>
              </a:rPr>
              <a:t>			</a:t>
            </a:r>
          </a:p>
          <a:p>
            <a:r>
              <a:rPr lang="cs-CZ" b="1" dirty="0" err="1" smtClean="0">
                <a:latin typeface="Comic Sans MS" pitchFamily="66" charset="0"/>
              </a:rPr>
              <a:t>Zeitung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smtClean="0">
                <a:latin typeface="Comic Sans MS" pitchFamily="66" charset="0"/>
              </a:rPr>
              <a:t>			</a:t>
            </a:r>
          </a:p>
          <a:p>
            <a:r>
              <a:rPr lang="cs-CZ" b="1" dirty="0" err="1" smtClean="0">
                <a:latin typeface="Comic Sans MS" pitchFamily="66" charset="0"/>
              </a:rPr>
              <a:t>Äpfel</a:t>
            </a:r>
            <a:r>
              <a:rPr lang="cs-CZ" b="1" dirty="0" smtClean="0">
                <a:latin typeface="Comic Sans MS" pitchFamily="66" charset="0"/>
              </a:rPr>
              <a:t> 			</a:t>
            </a:r>
          </a:p>
          <a:p>
            <a:r>
              <a:rPr lang="cs-CZ" b="1" dirty="0" err="1" smtClean="0">
                <a:latin typeface="Comic Sans MS" pitchFamily="66" charset="0"/>
              </a:rPr>
              <a:t>Kette</a:t>
            </a:r>
            <a:r>
              <a:rPr lang="cs-CZ" b="1" dirty="0" smtClean="0">
                <a:latin typeface="Comic Sans MS" pitchFamily="66" charset="0"/>
              </a:rPr>
              <a:t> 		</a:t>
            </a:r>
            <a:r>
              <a:rPr lang="cs-CZ" b="1" dirty="0" smtClean="0">
                <a:latin typeface="Comic Sans MS" pitchFamily="66" charset="0"/>
              </a:rPr>
              <a:t>		</a:t>
            </a:r>
            <a:endParaRPr lang="cs-CZ" b="1" dirty="0" smtClean="0">
              <a:latin typeface="Comic Sans MS" pitchFamily="66" charset="0"/>
            </a:endParaRPr>
          </a:p>
          <a:p>
            <a:r>
              <a:rPr lang="cs-CZ" b="1" dirty="0" err="1" smtClean="0">
                <a:latin typeface="Comic Sans MS" pitchFamily="66" charset="0"/>
              </a:rPr>
              <a:t>Käse</a:t>
            </a:r>
            <a:r>
              <a:rPr lang="cs-CZ" b="1" dirty="0" smtClean="0">
                <a:latin typeface="Comic Sans MS" pitchFamily="66" charset="0"/>
              </a:rPr>
              <a:t> 					</a:t>
            </a:r>
          </a:p>
          <a:p>
            <a:r>
              <a:rPr lang="cs-CZ" b="1" dirty="0" err="1" smtClean="0">
                <a:latin typeface="Comic Sans MS" pitchFamily="66" charset="0"/>
              </a:rPr>
              <a:t>Blumenkohl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smtClean="0">
                <a:latin typeface="Comic Sans MS" pitchFamily="66" charset="0"/>
              </a:rPr>
              <a:t>		</a:t>
            </a:r>
            <a:endParaRPr lang="cs-CZ" b="1" dirty="0" smtClean="0">
              <a:latin typeface="Comic Sans MS" pitchFamily="66" charset="0"/>
            </a:endParaRPr>
          </a:p>
          <a:p>
            <a:r>
              <a:rPr lang="cs-CZ" b="1" dirty="0" err="1" smtClean="0">
                <a:latin typeface="Comic Sans MS" pitchFamily="66" charset="0"/>
              </a:rPr>
              <a:t>Buch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smtClean="0">
                <a:latin typeface="Comic Sans MS" pitchFamily="66" charset="0"/>
              </a:rPr>
              <a:t>	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r>
              <a:rPr lang="cs-CZ" sz="1200" b="1" dirty="0" err="1" smtClean="0"/>
              <a:t>Blendwerk</a:t>
            </a:r>
            <a:r>
              <a:rPr lang="cs-CZ" sz="1200" b="1" dirty="0" smtClean="0"/>
              <a:t> </a:t>
            </a:r>
            <a:r>
              <a:rPr lang="cs-CZ" sz="1200" b="1" dirty="0" err="1" smtClean="0"/>
              <a:t>Fotostudio</a:t>
            </a:r>
            <a:r>
              <a:rPr lang="cs-CZ" sz="1200" b="1" dirty="0" smtClean="0"/>
              <a:t> </a:t>
            </a:r>
            <a:r>
              <a:rPr lang="cs-CZ" sz="1200" dirty="0" smtClean="0"/>
              <a:t>in </a:t>
            </a:r>
            <a:r>
              <a:rPr lang="cs-CZ" sz="1200" dirty="0" err="1" smtClean="0"/>
              <a:t>Löhne</a:t>
            </a:r>
            <a:r>
              <a:rPr lang="cs-CZ" sz="1200" dirty="0" smtClean="0"/>
              <a:t>. </a:t>
            </a:r>
            <a:r>
              <a:rPr lang="cs-CZ" sz="1200" i="1" dirty="0" err="1" smtClean="0"/>
              <a:t>Blendwerk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Fotostudio</a:t>
            </a:r>
            <a:r>
              <a:rPr lang="cs-CZ" sz="1200" i="1" dirty="0" smtClean="0"/>
              <a:t> in </a:t>
            </a:r>
            <a:r>
              <a:rPr lang="cs-CZ" sz="1200" i="1" dirty="0" err="1" smtClean="0"/>
              <a:t>Löhne</a:t>
            </a:r>
            <a:r>
              <a:rPr lang="cs-CZ" sz="1200" dirty="0" smtClean="0"/>
              <a:t> [online]. 2004-2013 [cit. 2013-01-05]. Dostupné z: http://www.</a:t>
            </a:r>
            <a:r>
              <a:rPr lang="cs-CZ" sz="1200" dirty="0" err="1" smtClean="0"/>
              <a:t>google.de</a:t>
            </a:r>
            <a:r>
              <a:rPr lang="cs-CZ" sz="1200" dirty="0" smtClean="0"/>
              <a:t>/</a:t>
            </a:r>
            <a:r>
              <a:rPr lang="cs-CZ" sz="1200" dirty="0" err="1" smtClean="0"/>
              <a:t>imgres</a:t>
            </a:r>
            <a:r>
              <a:rPr lang="cs-CZ" sz="1200" dirty="0" smtClean="0"/>
              <a:t>?q=</a:t>
            </a:r>
            <a:r>
              <a:rPr lang="cs-CZ" sz="1200" dirty="0" err="1" smtClean="0"/>
              <a:t>Fotostudio</a:t>
            </a:r>
            <a:r>
              <a:rPr lang="cs-CZ" sz="1200" dirty="0" smtClean="0"/>
              <a:t>&amp;</a:t>
            </a:r>
            <a:r>
              <a:rPr lang="cs-CZ" sz="1200" dirty="0" err="1" smtClean="0"/>
              <a:t>hl</a:t>
            </a:r>
            <a:r>
              <a:rPr lang="cs-CZ" sz="1200" dirty="0" smtClean="0"/>
              <a:t>=</a:t>
            </a:r>
            <a:r>
              <a:rPr lang="cs-CZ" sz="1200" dirty="0" err="1" smtClean="0"/>
              <a:t>cs</a:t>
            </a:r>
            <a:r>
              <a:rPr lang="cs-CZ" sz="1200" dirty="0" smtClean="0"/>
              <a:t>&amp;</a:t>
            </a:r>
            <a:r>
              <a:rPr lang="cs-CZ" sz="1200" dirty="0" err="1" smtClean="0"/>
              <a:t>tbo</a:t>
            </a:r>
            <a:r>
              <a:rPr lang="cs-CZ" sz="1200" dirty="0" smtClean="0"/>
              <a:t>=d&amp;</a:t>
            </a:r>
            <a:r>
              <a:rPr lang="cs-CZ" sz="1200" dirty="0" err="1" smtClean="0"/>
              <a:t>biw</a:t>
            </a:r>
            <a:r>
              <a:rPr lang="cs-CZ" sz="1200" dirty="0" smtClean="0"/>
              <a:t>=1280&amp;</a:t>
            </a:r>
            <a:r>
              <a:rPr lang="cs-CZ" sz="1200" dirty="0" err="1" smtClean="0"/>
              <a:t>bih</a:t>
            </a:r>
            <a:r>
              <a:rPr lang="cs-CZ" sz="1200" dirty="0" smtClean="0"/>
              <a:t>=891&amp;</a:t>
            </a:r>
            <a:r>
              <a:rPr lang="cs-CZ" sz="1200" dirty="0" err="1" smtClean="0"/>
              <a:t>tbm</a:t>
            </a:r>
            <a:r>
              <a:rPr lang="cs-CZ" sz="1200" dirty="0" smtClean="0"/>
              <a:t>=</a:t>
            </a:r>
            <a:r>
              <a:rPr lang="cs-CZ" sz="1200" dirty="0" err="1" smtClean="0"/>
              <a:t>isch</a:t>
            </a:r>
            <a:r>
              <a:rPr lang="cs-CZ" sz="1200" dirty="0" smtClean="0"/>
              <a:t>&amp;</a:t>
            </a:r>
            <a:r>
              <a:rPr lang="cs-CZ" sz="1200" dirty="0" err="1" smtClean="0"/>
              <a:t>tbnid</a:t>
            </a:r>
            <a:r>
              <a:rPr lang="cs-CZ" sz="1200" dirty="0" smtClean="0"/>
              <a:t>=lKu318rZv-JXRM:&amp;</a:t>
            </a:r>
            <a:r>
              <a:rPr lang="cs-CZ" sz="1200" dirty="0" err="1" smtClean="0"/>
              <a:t>imgrefurl</a:t>
            </a:r>
            <a:r>
              <a:rPr lang="cs-CZ" sz="1200" dirty="0" smtClean="0"/>
              <a:t>=http://www.</a:t>
            </a:r>
            <a:r>
              <a:rPr lang="cs-CZ" sz="1200" dirty="0" err="1" smtClean="0"/>
              <a:t>bilderrahmen</a:t>
            </a:r>
            <a:r>
              <a:rPr lang="cs-CZ" sz="1200" dirty="0" smtClean="0"/>
              <a:t>-</a:t>
            </a:r>
            <a:r>
              <a:rPr lang="cs-CZ" sz="1200" dirty="0" err="1" smtClean="0"/>
              <a:t>barthel.de</a:t>
            </a:r>
            <a:r>
              <a:rPr lang="cs-CZ" sz="1200" dirty="0" smtClean="0"/>
              <a:t>/</a:t>
            </a:r>
            <a:r>
              <a:rPr lang="cs-CZ" sz="1200" dirty="0" err="1" smtClean="0"/>
              <a:t>fotostudio</a:t>
            </a:r>
            <a:r>
              <a:rPr lang="cs-CZ" sz="1200" dirty="0" smtClean="0"/>
              <a:t>&amp;</a:t>
            </a:r>
            <a:r>
              <a:rPr lang="cs-CZ" sz="1200" dirty="0" err="1" smtClean="0"/>
              <a:t>docid</a:t>
            </a:r>
            <a:r>
              <a:rPr lang="cs-CZ" sz="1200" dirty="0" smtClean="0"/>
              <a:t>=nhiyj1oOqozdFM&amp;</a:t>
            </a:r>
            <a:r>
              <a:rPr lang="cs-CZ" sz="1200" dirty="0" err="1" smtClean="0"/>
              <a:t>imgurl</a:t>
            </a:r>
            <a:r>
              <a:rPr lang="cs-CZ" sz="1200" dirty="0" smtClean="0"/>
              <a:t>=http://www.</a:t>
            </a:r>
            <a:r>
              <a:rPr lang="cs-CZ" sz="1200" dirty="0" err="1" smtClean="0"/>
              <a:t>bilderrahmen</a:t>
            </a:r>
            <a:r>
              <a:rPr lang="cs-CZ" sz="1200" dirty="0" smtClean="0"/>
              <a:t>-</a:t>
            </a:r>
            <a:r>
              <a:rPr lang="cs-CZ" sz="1200" dirty="0" err="1" smtClean="0"/>
              <a:t>barthel.de</a:t>
            </a:r>
            <a:r>
              <a:rPr lang="cs-CZ" sz="1200" dirty="0" smtClean="0"/>
              <a:t>/</a:t>
            </a:r>
            <a:r>
              <a:rPr lang="cs-CZ" sz="1200" dirty="0" err="1" smtClean="0"/>
              <a:t>uploads</a:t>
            </a:r>
            <a:r>
              <a:rPr lang="cs-CZ" sz="1200" dirty="0" smtClean="0"/>
              <a:t>/</a:t>
            </a:r>
            <a:r>
              <a:rPr lang="cs-CZ" sz="1200" dirty="0" err="1" smtClean="0"/>
              <a:t>images</a:t>
            </a:r>
            <a:r>
              <a:rPr lang="cs-CZ" sz="1200" dirty="0" smtClean="0"/>
              <a:t>/studio_</a:t>
            </a:r>
            <a:r>
              <a:rPr lang="cs-CZ" sz="1200" dirty="0" err="1" smtClean="0"/>
              <a:t>klein.jpg</a:t>
            </a:r>
            <a:r>
              <a:rPr lang="cs-CZ" sz="1200" dirty="0" smtClean="0"/>
              <a:t>&amp;w=600&amp;h=400&amp;</a:t>
            </a:r>
            <a:r>
              <a:rPr lang="cs-CZ" sz="1200" dirty="0" err="1" smtClean="0"/>
              <a:t>ei</a:t>
            </a:r>
            <a:r>
              <a:rPr lang="cs-CZ" sz="1200" dirty="0" smtClean="0"/>
              <a:t>=ZP_</a:t>
            </a:r>
            <a:r>
              <a:rPr lang="cs-CZ" sz="1200" dirty="0" err="1" smtClean="0"/>
              <a:t>nUNGNGsGUtAax</a:t>
            </a:r>
            <a:r>
              <a:rPr lang="cs-CZ" sz="1200" dirty="0" smtClean="0"/>
              <a:t>_</a:t>
            </a:r>
            <a:r>
              <a:rPr lang="cs-CZ" sz="1200" dirty="0" err="1" smtClean="0"/>
              <a:t>YGAAg</a:t>
            </a:r>
            <a:r>
              <a:rPr lang="cs-CZ" sz="1200" dirty="0" smtClean="0"/>
              <a:t>&amp;zoom=1&amp;</a:t>
            </a:r>
            <a:r>
              <a:rPr lang="cs-CZ" sz="1200" dirty="0" err="1" smtClean="0"/>
              <a:t>iact</a:t>
            </a:r>
            <a:r>
              <a:rPr lang="cs-CZ" sz="1200" dirty="0" smtClean="0"/>
              <a:t>=</a:t>
            </a:r>
            <a:r>
              <a:rPr lang="cs-CZ" sz="1200" dirty="0" err="1" smtClean="0"/>
              <a:t>hc</a:t>
            </a:r>
            <a:r>
              <a:rPr lang="cs-CZ" sz="1200" dirty="0" smtClean="0"/>
              <a:t>&amp;</a:t>
            </a:r>
            <a:r>
              <a:rPr lang="cs-CZ" sz="1200" dirty="0" err="1" smtClean="0"/>
              <a:t>vpx</a:t>
            </a:r>
            <a:r>
              <a:rPr lang="cs-CZ" sz="1200" dirty="0" smtClean="0"/>
              <a:t>=167&amp;</a:t>
            </a:r>
            <a:r>
              <a:rPr lang="cs-CZ" sz="1200" dirty="0" err="1" smtClean="0"/>
              <a:t>vpy</a:t>
            </a:r>
            <a:r>
              <a:rPr lang="cs-CZ" sz="1200" dirty="0" smtClean="0"/>
              <a:t>=562&amp;dur=260&amp;</a:t>
            </a:r>
            <a:r>
              <a:rPr lang="cs-CZ" sz="1200" dirty="0" err="1" smtClean="0"/>
              <a:t>hovh</a:t>
            </a:r>
            <a:r>
              <a:rPr lang="cs-CZ" sz="1200" dirty="0" smtClean="0"/>
              <a:t>=183&amp;</a:t>
            </a:r>
            <a:r>
              <a:rPr lang="cs-CZ" sz="1200" dirty="0" err="1" smtClean="0"/>
              <a:t>hovw</a:t>
            </a:r>
            <a:r>
              <a:rPr lang="cs-CZ" sz="1200" dirty="0" smtClean="0"/>
              <a:t>=275&amp;</a:t>
            </a:r>
            <a:r>
              <a:rPr lang="cs-CZ" sz="1200" dirty="0" err="1" smtClean="0"/>
              <a:t>tx</a:t>
            </a:r>
            <a:r>
              <a:rPr lang="cs-CZ" sz="1200" dirty="0" smtClean="0"/>
              <a:t>=159&amp;ty=123&amp;</a:t>
            </a:r>
            <a:r>
              <a:rPr lang="cs-CZ" sz="1200" dirty="0" err="1" smtClean="0"/>
              <a:t>sig</a:t>
            </a:r>
            <a:r>
              <a:rPr lang="cs-CZ" sz="1200" dirty="0" smtClean="0"/>
              <a:t>=105501467630670430479&amp;</a:t>
            </a:r>
            <a:r>
              <a:rPr lang="cs-CZ" sz="1200" dirty="0" err="1" smtClean="0"/>
              <a:t>page</a:t>
            </a:r>
            <a:r>
              <a:rPr lang="cs-CZ" sz="1200" dirty="0" smtClean="0"/>
              <a:t>=2&amp;</a:t>
            </a:r>
            <a:r>
              <a:rPr lang="cs-CZ" sz="1200" dirty="0" err="1" smtClean="0"/>
              <a:t>tbnh</a:t>
            </a:r>
            <a:r>
              <a:rPr lang="cs-CZ" sz="1200" dirty="0" smtClean="0"/>
              <a:t>=143&amp;</a:t>
            </a:r>
            <a:r>
              <a:rPr lang="cs-CZ" sz="1200" dirty="0" err="1" smtClean="0"/>
              <a:t>tbnw</a:t>
            </a:r>
            <a:r>
              <a:rPr lang="cs-CZ" sz="1200" dirty="0" smtClean="0"/>
              <a:t>=194&amp;start=28&amp;</a:t>
            </a:r>
            <a:r>
              <a:rPr lang="cs-CZ" sz="1200" dirty="0" err="1" smtClean="0"/>
              <a:t>ndsp</a:t>
            </a:r>
            <a:r>
              <a:rPr lang="cs-CZ" sz="1200" dirty="0" smtClean="0"/>
              <a:t>=36&amp;</a:t>
            </a:r>
            <a:r>
              <a:rPr lang="cs-CZ" sz="1200" dirty="0" err="1" smtClean="0"/>
              <a:t>ved</a:t>
            </a:r>
            <a:r>
              <a:rPr lang="cs-CZ" sz="1200" dirty="0" smtClean="0"/>
              <a:t>=1t:429,r:47,s:0,i:231 </a:t>
            </a:r>
          </a:p>
          <a:p>
            <a:r>
              <a:rPr lang="cs-CZ" sz="1200" b="1" dirty="0" err="1" smtClean="0"/>
              <a:t>Metzgerei</a:t>
            </a:r>
            <a:r>
              <a:rPr lang="cs-CZ" sz="1200" b="1" dirty="0" smtClean="0"/>
              <a:t>.</a:t>
            </a:r>
            <a:r>
              <a:rPr lang="cs-CZ" sz="1200" dirty="0" smtClean="0"/>
              <a:t> </a:t>
            </a:r>
            <a:r>
              <a:rPr lang="cs-CZ" sz="1200" i="1" dirty="0" err="1" smtClean="0"/>
              <a:t>Metzgerei</a:t>
            </a:r>
            <a:r>
              <a:rPr lang="cs-CZ" sz="1200" dirty="0" smtClean="0"/>
              <a:t> [online]. 2006 </a:t>
            </a:r>
            <a:r>
              <a:rPr lang="cs-CZ" sz="1200" dirty="0" err="1" smtClean="0"/>
              <a:t>Metzgerei</a:t>
            </a:r>
            <a:r>
              <a:rPr lang="cs-CZ" sz="1200" dirty="0" smtClean="0"/>
              <a:t> </a:t>
            </a:r>
            <a:r>
              <a:rPr lang="cs-CZ" sz="1200" dirty="0" err="1" smtClean="0"/>
              <a:t>Dällenbach</a:t>
            </a:r>
            <a:r>
              <a:rPr lang="cs-CZ" sz="1200" dirty="0" smtClean="0"/>
              <a:t> [cit. 2013-01-05]. Dostupné z: http://www.</a:t>
            </a:r>
            <a:r>
              <a:rPr lang="cs-CZ" sz="1200" dirty="0" err="1" smtClean="0"/>
              <a:t>google.de</a:t>
            </a:r>
            <a:r>
              <a:rPr lang="cs-CZ" sz="1200" dirty="0" smtClean="0"/>
              <a:t>/</a:t>
            </a:r>
            <a:r>
              <a:rPr lang="cs-CZ" sz="1200" dirty="0" err="1" smtClean="0"/>
              <a:t>imgres</a:t>
            </a:r>
            <a:r>
              <a:rPr lang="cs-CZ" sz="1200" dirty="0" smtClean="0"/>
              <a:t>?q=</a:t>
            </a:r>
            <a:r>
              <a:rPr lang="cs-CZ" sz="1200" dirty="0" err="1" smtClean="0"/>
              <a:t>Metzgerei</a:t>
            </a:r>
            <a:r>
              <a:rPr lang="cs-CZ" sz="1200" dirty="0" smtClean="0"/>
              <a:t>&amp;</a:t>
            </a:r>
            <a:r>
              <a:rPr lang="cs-CZ" sz="1200" dirty="0" err="1" smtClean="0"/>
              <a:t>hl</a:t>
            </a:r>
            <a:r>
              <a:rPr lang="cs-CZ" sz="1200" dirty="0" smtClean="0"/>
              <a:t>=</a:t>
            </a:r>
            <a:r>
              <a:rPr lang="cs-CZ" sz="1200" dirty="0" err="1" smtClean="0"/>
              <a:t>cs</a:t>
            </a:r>
            <a:r>
              <a:rPr lang="cs-CZ" sz="1200" dirty="0" smtClean="0"/>
              <a:t>&amp;</a:t>
            </a:r>
            <a:r>
              <a:rPr lang="cs-CZ" sz="1200" dirty="0" err="1" smtClean="0"/>
              <a:t>tbo</a:t>
            </a:r>
            <a:r>
              <a:rPr lang="cs-CZ" sz="1200" dirty="0" smtClean="0"/>
              <a:t>=d&amp;</a:t>
            </a:r>
            <a:r>
              <a:rPr lang="cs-CZ" sz="1200" dirty="0" err="1" smtClean="0"/>
              <a:t>biw</a:t>
            </a:r>
            <a:r>
              <a:rPr lang="cs-CZ" sz="1200" dirty="0" smtClean="0"/>
              <a:t>=1280&amp;</a:t>
            </a:r>
            <a:r>
              <a:rPr lang="cs-CZ" sz="1200" dirty="0" err="1" smtClean="0"/>
              <a:t>bih</a:t>
            </a:r>
            <a:r>
              <a:rPr lang="cs-CZ" sz="1200" dirty="0" smtClean="0"/>
              <a:t>=891&amp;</a:t>
            </a:r>
            <a:r>
              <a:rPr lang="cs-CZ" sz="1200" dirty="0" err="1" smtClean="0"/>
              <a:t>tbm</a:t>
            </a:r>
            <a:r>
              <a:rPr lang="cs-CZ" sz="1200" dirty="0" smtClean="0"/>
              <a:t>=</a:t>
            </a:r>
            <a:r>
              <a:rPr lang="cs-CZ" sz="1200" dirty="0" err="1" smtClean="0"/>
              <a:t>isch</a:t>
            </a:r>
            <a:r>
              <a:rPr lang="cs-CZ" sz="1200" dirty="0" smtClean="0"/>
              <a:t>&amp;</a:t>
            </a:r>
            <a:r>
              <a:rPr lang="cs-CZ" sz="1200" dirty="0" err="1" smtClean="0"/>
              <a:t>tbnid</a:t>
            </a:r>
            <a:r>
              <a:rPr lang="cs-CZ" sz="1200" dirty="0" smtClean="0"/>
              <a:t>=iEGfsGYMzLy8QM:&amp;</a:t>
            </a:r>
            <a:r>
              <a:rPr lang="cs-CZ" sz="1200" dirty="0" err="1" smtClean="0"/>
              <a:t>imgrefurl</a:t>
            </a:r>
            <a:r>
              <a:rPr lang="cs-CZ" sz="1200" dirty="0" smtClean="0"/>
              <a:t>=http://www.</a:t>
            </a:r>
            <a:r>
              <a:rPr lang="cs-CZ" sz="1200" dirty="0" err="1" smtClean="0"/>
              <a:t>metzgerei</a:t>
            </a:r>
            <a:r>
              <a:rPr lang="cs-CZ" sz="1200" dirty="0" smtClean="0"/>
              <a:t>-</a:t>
            </a:r>
            <a:r>
              <a:rPr lang="cs-CZ" sz="1200" dirty="0" err="1" smtClean="0"/>
              <a:t>daellenbach.ch</a:t>
            </a:r>
            <a:r>
              <a:rPr lang="cs-CZ" sz="1200" dirty="0" smtClean="0"/>
              <a:t>/index.</a:t>
            </a:r>
            <a:r>
              <a:rPr lang="cs-CZ" sz="1200" dirty="0" err="1" smtClean="0"/>
              <a:t>php</a:t>
            </a:r>
            <a:r>
              <a:rPr lang="cs-CZ" sz="1200" dirty="0" smtClean="0"/>
              <a:t>%3Fshrc%3Dsub%26title%3Dmetzgerei&amp;</a:t>
            </a:r>
            <a:r>
              <a:rPr lang="cs-CZ" sz="1200" dirty="0" err="1" smtClean="0"/>
              <a:t>docid</a:t>
            </a:r>
            <a:r>
              <a:rPr lang="cs-CZ" sz="1200" dirty="0" smtClean="0"/>
              <a:t>=66DAMtXsFM_</a:t>
            </a:r>
            <a:r>
              <a:rPr lang="cs-CZ" sz="1200" dirty="0" err="1" smtClean="0"/>
              <a:t>rsM</a:t>
            </a:r>
            <a:r>
              <a:rPr lang="cs-CZ" sz="1200" dirty="0" smtClean="0"/>
              <a:t>&amp;</a:t>
            </a:r>
            <a:r>
              <a:rPr lang="cs-CZ" sz="1200" dirty="0" err="1" smtClean="0"/>
              <a:t>imgurl</a:t>
            </a:r>
            <a:r>
              <a:rPr lang="cs-CZ" sz="1200" dirty="0" smtClean="0"/>
              <a:t>=http://</a:t>
            </a:r>
            <a:r>
              <a:rPr lang="cs-CZ" sz="1200" dirty="0" smtClean="0"/>
              <a:t>www.</a:t>
            </a:r>
            <a:r>
              <a:rPr lang="cs-CZ" sz="1200" dirty="0" err="1" smtClean="0"/>
              <a:t>metzgereidaellenbach.ch</a:t>
            </a:r>
            <a:r>
              <a:rPr lang="cs-CZ" sz="1200" dirty="0" smtClean="0"/>
              <a:t>/</a:t>
            </a:r>
            <a:r>
              <a:rPr lang="cs-CZ" sz="1200" dirty="0" err="1" smtClean="0"/>
              <a:t>photos</a:t>
            </a:r>
            <a:r>
              <a:rPr lang="cs-CZ" sz="1200" dirty="0" smtClean="0"/>
              <a:t>/</a:t>
            </a:r>
            <a:r>
              <a:rPr lang="cs-CZ" sz="1200" dirty="0" err="1" smtClean="0"/>
              <a:t>metzgerei</a:t>
            </a:r>
            <a:r>
              <a:rPr lang="cs-CZ" sz="1200" dirty="0" smtClean="0"/>
              <a:t>_</a:t>
            </a:r>
            <a:r>
              <a:rPr lang="cs-CZ" sz="1200" dirty="0" err="1" smtClean="0"/>
              <a:t>ct</a:t>
            </a:r>
            <a:r>
              <a:rPr lang="cs-CZ" sz="1200" dirty="0" smtClean="0"/>
              <a:t>_26.jpg&amp;w=444&amp;h=294&amp;</a:t>
            </a:r>
            <a:r>
              <a:rPr lang="cs-CZ" sz="1200" dirty="0" err="1" smtClean="0"/>
              <a:t>ei</a:t>
            </a:r>
            <a:r>
              <a:rPr lang="cs-CZ" sz="1200" dirty="0" smtClean="0"/>
              <a:t>=gADoULqAD8rWswb15YHQDg&amp;zoom=1&amp;</a:t>
            </a:r>
            <a:r>
              <a:rPr lang="cs-CZ" sz="1200" dirty="0" err="1" smtClean="0"/>
              <a:t>iact</a:t>
            </a:r>
            <a:r>
              <a:rPr lang="cs-CZ" sz="1200" dirty="0" smtClean="0"/>
              <a:t>=</a:t>
            </a:r>
            <a:r>
              <a:rPr lang="cs-CZ" sz="1200" dirty="0" err="1" smtClean="0"/>
              <a:t>rc</a:t>
            </a:r>
            <a:r>
              <a:rPr lang="cs-CZ" sz="1200" dirty="0" smtClean="0"/>
              <a:t>&amp;dur=373&amp;</a:t>
            </a:r>
            <a:r>
              <a:rPr lang="cs-CZ" sz="1200" dirty="0" err="1" smtClean="0"/>
              <a:t>sig</a:t>
            </a:r>
            <a:r>
              <a:rPr lang="cs-CZ" sz="1200" dirty="0" smtClean="0"/>
              <a:t>=105501467630670430479&amp;</a:t>
            </a:r>
            <a:r>
              <a:rPr lang="cs-CZ" sz="1200" dirty="0" err="1" smtClean="0"/>
              <a:t>page</a:t>
            </a:r>
            <a:r>
              <a:rPr lang="cs-CZ" sz="1200" dirty="0" smtClean="0"/>
              <a:t>=1&amp;</a:t>
            </a:r>
            <a:r>
              <a:rPr lang="cs-CZ" sz="1200" dirty="0" err="1" smtClean="0"/>
              <a:t>tbnh</a:t>
            </a:r>
            <a:r>
              <a:rPr lang="cs-CZ" sz="1200" dirty="0" smtClean="0"/>
              <a:t>=136&amp;</a:t>
            </a:r>
            <a:r>
              <a:rPr lang="cs-CZ" sz="1200" dirty="0" err="1" smtClean="0"/>
              <a:t>tbnw</a:t>
            </a:r>
            <a:r>
              <a:rPr lang="cs-CZ" sz="1200" dirty="0" smtClean="0"/>
              <a:t>=203&amp;start=0&amp;</a:t>
            </a:r>
            <a:r>
              <a:rPr lang="cs-CZ" sz="1200" dirty="0" err="1" smtClean="0"/>
              <a:t>ndsp</a:t>
            </a:r>
            <a:r>
              <a:rPr lang="cs-CZ" sz="1200" dirty="0" smtClean="0"/>
              <a:t>=30&amp;</a:t>
            </a:r>
            <a:r>
              <a:rPr lang="cs-CZ" sz="1200" dirty="0" err="1" smtClean="0"/>
              <a:t>ved</a:t>
            </a:r>
            <a:r>
              <a:rPr lang="cs-CZ" sz="1200" dirty="0" smtClean="0"/>
              <a:t>=1t:429,r:4,s:0,i:97&amp;</a:t>
            </a:r>
            <a:r>
              <a:rPr lang="cs-CZ" sz="1200" dirty="0" err="1" smtClean="0"/>
              <a:t>tx</a:t>
            </a:r>
            <a:r>
              <a:rPr lang="cs-CZ" sz="1200" dirty="0" smtClean="0"/>
              <a:t>=109&amp;ty=48 </a:t>
            </a:r>
            <a:endParaRPr lang="cs-CZ" sz="1200" dirty="0" smtClean="0"/>
          </a:p>
          <a:p>
            <a:r>
              <a:rPr lang="en-US" sz="1200" b="1" i="1" dirty="0" smtClean="0"/>
              <a:t>Stock-photo</a:t>
            </a:r>
            <a:r>
              <a:rPr lang="en-US" sz="1200" i="1" dirty="0" smtClean="0"/>
              <a:t>-female-black-and-white-clothes-on-a-pole-and-shoes-on-a-wooden-floor-70784296.jpg</a:t>
            </a:r>
            <a:r>
              <a:rPr lang="en-US" sz="1200" dirty="0" smtClean="0"/>
              <a:t> [online]. 25.11.2012 [cit. 2012-11-25]. </a:t>
            </a:r>
            <a:r>
              <a:rPr lang="en-US" sz="1200" dirty="0" err="1" smtClean="0"/>
              <a:t>Dostupné</a:t>
            </a:r>
            <a:r>
              <a:rPr lang="en-US" sz="1200" dirty="0" smtClean="0"/>
              <a:t> z: http://www.shutterstock.com/cat.mhtml?searchterm=Kleiderschrank&amp;search_group=&amp;lang=en&amp;search_source=search_form#id=70784296&amp;src=ca51dcb9a219abeb59697b202925f710-1-19 </a:t>
            </a:r>
            <a:endParaRPr lang="cs-CZ" sz="1200" dirty="0" smtClean="0"/>
          </a:p>
          <a:p>
            <a:r>
              <a:rPr lang="de-DE" sz="1200" b="1" dirty="0" smtClean="0"/>
              <a:t>Qualität in handwerklicher Tradition </a:t>
            </a:r>
            <a:r>
              <a:rPr lang="de-DE" sz="1200" dirty="0" smtClean="0"/>
              <a:t>- seit 1891. </a:t>
            </a:r>
            <a:r>
              <a:rPr lang="de-DE" sz="1200" i="1" dirty="0" smtClean="0"/>
              <a:t>Qualität in handwerklicher Tradition - seit 1891</a:t>
            </a:r>
            <a:r>
              <a:rPr lang="de-DE" sz="1200" dirty="0" smtClean="0"/>
              <a:t> [online]. 2006 [</a:t>
            </a:r>
            <a:r>
              <a:rPr lang="de-DE" sz="1200" dirty="0" err="1" smtClean="0"/>
              <a:t>cit</a:t>
            </a:r>
            <a:r>
              <a:rPr lang="de-DE" sz="1200" dirty="0" smtClean="0"/>
              <a:t>. 2013-01-05]. </a:t>
            </a:r>
            <a:r>
              <a:rPr lang="de-DE" sz="1200" dirty="0" err="1" smtClean="0"/>
              <a:t>Dostupné</a:t>
            </a:r>
            <a:r>
              <a:rPr lang="de-DE" sz="1200" dirty="0" smtClean="0"/>
              <a:t> z: http://www.google.de/imgres?q=konditorei&amp;hl=cs&amp;tbo=d&amp;biw=1280&amp;bih=891&amp;tbm=isch&amp;tbnid=PXO1pvDnkQ7oPM:&amp;imgrefurl=http://www.cafe-schubart.de/unternehmen/konditorei.php&amp;docid=7qzNWSM5ESMQ7M&amp;imgurl=http://www.cafe-schubart.de/__we_thumbs__/285_5_Torten4.jpg&amp;w=800&amp;h=534&amp;ei=ewHoUNrGPMTCswax3YHwDA&amp;zoom=1&amp;iact=rc&amp;dur=162&amp;sig=105501467630670430479&amp;page=1&amp;tbnh=140&amp;tbnw=200&amp;start=0&amp;ndsp=30&amp;ved=1t:429,r:24,s:0,i:162&amp;tx=164&amp;ty=43 </a:t>
            </a:r>
            <a:endParaRPr lang="cs-CZ" sz="1200" dirty="0" smtClean="0"/>
          </a:p>
          <a:p>
            <a:endParaRPr lang="cs-CZ" sz="1200" dirty="0" smtClean="0"/>
          </a:p>
          <a:p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de-DE" sz="1200" b="1" dirty="0" smtClean="0"/>
              <a:t>Ernährungsberatung und Ernährungstipps</a:t>
            </a:r>
            <a:r>
              <a:rPr lang="de-DE" sz="1200" dirty="0" smtClean="0"/>
              <a:t>. </a:t>
            </a:r>
            <a:r>
              <a:rPr lang="de-DE" sz="1200" i="1" dirty="0" smtClean="0"/>
              <a:t>Ernährungsberatung und Ernährungstipps</a:t>
            </a:r>
            <a:r>
              <a:rPr lang="de-DE" sz="1200" dirty="0" smtClean="0"/>
              <a:t> [online]. 2009 [</a:t>
            </a:r>
            <a:r>
              <a:rPr lang="de-DE" sz="1200" dirty="0" err="1" smtClean="0"/>
              <a:t>cit</a:t>
            </a:r>
            <a:r>
              <a:rPr lang="de-DE" sz="1200" dirty="0" smtClean="0"/>
              <a:t>. 2013-01-05]. </a:t>
            </a:r>
            <a:r>
              <a:rPr lang="de-DE" sz="1200" dirty="0" err="1" smtClean="0"/>
              <a:t>Dostupné</a:t>
            </a:r>
            <a:r>
              <a:rPr lang="de-DE" sz="1200" dirty="0" smtClean="0"/>
              <a:t> z: http://www.google.de/imgres?q=Auf+dem+Markt&amp;hl=cs&amp;tbo=d&amp;biw=1280&amp;bih=891&amp;tbm=isch&amp;tbnid=ZrH-bAGlUKnI0M:&amp;imgrefurl=http://www.darmzentrummoers.de/patienteninformation/ernaehrungsberatung/index.html&amp;docid=V5ek6VsXfRvUcM&amp;imgurl=http://www.darmzentrummoers.de/images/einkauf_auf_dem_markt.jpg&amp;w=1063&amp;h=709&amp;ei=rAPoUKWZFuKm4ASV8IEI&amp;zoom=1&amp;iact=hc&amp;vpx=585&amp;vpy=95&amp;dur=560&amp;hovh=183&amp;hovw=275&amp;tx=190&amp;ty=100&amp;sig=105501467630670430479&amp;page=1&amp;tbnh=139&amp;tbnw=207&amp;start=0&amp;ndsp=30&amp;ved=1t:429,r:3,s:0,i:94</a:t>
            </a:r>
            <a:endParaRPr lang="cs-CZ" sz="1200" dirty="0" smtClean="0"/>
          </a:p>
          <a:p>
            <a:r>
              <a:rPr lang="de-DE" sz="1200" b="1" dirty="0" smtClean="0"/>
              <a:t>Überfall auf Tankstelle </a:t>
            </a:r>
            <a:r>
              <a:rPr lang="de-DE" sz="1200" dirty="0" smtClean="0"/>
              <a:t>war </a:t>
            </a:r>
            <a:r>
              <a:rPr lang="de-DE" sz="1200" dirty="0" err="1" smtClean="0"/>
              <a:t>abgekarterte</a:t>
            </a:r>
            <a:r>
              <a:rPr lang="de-DE" sz="1200" dirty="0" smtClean="0"/>
              <a:t> Sache zweier Männer in Geldnöten. </a:t>
            </a:r>
            <a:r>
              <a:rPr lang="de-DE" sz="1200" i="1" dirty="0" smtClean="0"/>
              <a:t>Überfall auf Tankstelle war </a:t>
            </a:r>
            <a:r>
              <a:rPr lang="de-DE" sz="1200" i="1" dirty="0" err="1" smtClean="0"/>
              <a:t>abgekarterte</a:t>
            </a:r>
            <a:r>
              <a:rPr lang="de-DE" sz="1200" i="1" dirty="0" smtClean="0"/>
              <a:t> Sache zweier Männer in Geldnöten</a:t>
            </a:r>
            <a:r>
              <a:rPr lang="de-DE" sz="1200" dirty="0" smtClean="0"/>
              <a:t> [online]. 2008 [</a:t>
            </a:r>
            <a:r>
              <a:rPr lang="de-DE" sz="1200" dirty="0" err="1" smtClean="0"/>
              <a:t>cit</a:t>
            </a:r>
            <a:r>
              <a:rPr lang="de-DE" sz="1200" dirty="0" smtClean="0"/>
              <a:t>. 2013-01-05]. </a:t>
            </a:r>
            <a:r>
              <a:rPr lang="de-DE" sz="1200" dirty="0" err="1" smtClean="0"/>
              <a:t>Dostupné</a:t>
            </a:r>
            <a:r>
              <a:rPr lang="de-DE" sz="1200" dirty="0" smtClean="0"/>
              <a:t> z: http://www.google.de/imgres?q=In+der+tankstelle&amp;hl=cs&amp;tbo=d&amp;biw=1280&amp;bih=891&amp;tbm=isch&amp;tbnid=WgrzfraVhMSaJM:&amp;imgrefurl=http://mobil.wochenblatt.de/nachrichten/regensburg/regionales/art1172,144535&amp;docid=_dFhwNkA6PKs4M&amp;imgurl=http://mobil.wochenblatt.de/storage/scl/nachrichten/regensburg/verkehr/399493_m0w522h400q75v16389_uh_jet-tankstelle_regensburg.jpg&amp;w=522&amp;h=348&amp;ei=kwToUPirD_L74QSXl4GIAQ&amp;zoom=1&amp;iact=rc&amp;dur=345&amp;sig=105501467630670430479&amp;page=2&amp;tbnh=146&amp;tbnw=219&amp;start=29&amp;ndsp=36&amp;ved=1t:429,r:47,s</a:t>
            </a:r>
            <a:endParaRPr lang="cs-CZ" sz="1200" dirty="0" smtClean="0"/>
          </a:p>
          <a:p>
            <a:r>
              <a:rPr lang="de-DE" sz="1200" b="1" dirty="0" smtClean="0"/>
              <a:t>Stockfoto - Mutter und Vater mit jungen Tochter einkaufen im Supermarkt</a:t>
            </a:r>
            <a:r>
              <a:rPr lang="de-DE" sz="1200" dirty="0" smtClean="0"/>
              <a:t>. </a:t>
            </a:r>
            <a:r>
              <a:rPr lang="de-DE" sz="1200" i="1" dirty="0" smtClean="0"/>
              <a:t>Stockfoto - Mutter und Vater mit jungen Tochter einkaufen im Supermarkt</a:t>
            </a:r>
            <a:r>
              <a:rPr lang="de-DE" sz="1200" dirty="0" smtClean="0"/>
              <a:t> [online]. 2006 [</a:t>
            </a:r>
            <a:r>
              <a:rPr lang="de-DE" sz="1200" dirty="0" err="1" smtClean="0"/>
              <a:t>cit</a:t>
            </a:r>
            <a:r>
              <a:rPr lang="de-DE" sz="1200" dirty="0" smtClean="0"/>
              <a:t>. 2013-01-05]. </a:t>
            </a:r>
            <a:r>
              <a:rPr lang="de-DE" sz="1200" dirty="0" err="1" smtClean="0"/>
              <a:t>Dostupné</a:t>
            </a:r>
            <a:r>
              <a:rPr lang="de-DE" sz="1200" dirty="0" smtClean="0"/>
              <a:t> z: http://www.google.de/imgres?q=Im+Supermarkt&amp;hl=cs&amp;tbo=d&amp;biw=1280&amp;bih=891&amp;tbm=isch&amp;tbnid=p9daJrfOl5rcpM:&amp;imgrefurl=http://de.123rf.com/photo_4498171_mutter-und-vater-mit-jungen-tochter-einkaufen-im-supermarkt.html&amp;docid=eMLWC8Vy0S67lM&amp;imgurl=http://us.123rf.com/400wm/400/400/stockbroker/stockbroker0806/stockbroker080600835/4498171-mutter-und-vater-mit-jungen-tochter-einkaufen-im-supermarkt.jpg&amp;w=1200&amp;h=801&amp;ei=vQXoUJDQLI_MsgbzwYHwCw&amp;zoom=1&amp;iact=rc&amp;dur=297&amp;sig=105501467630670430479&amp;page=3&amp;tbnh=139&amp;</a:t>
            </a:r>
            <a:endParaRPr lang="cs-CZ" sz="1200" dirty="0" smtClean="0"/>
          </a:p>
          <a:p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Vzdělávací oblast:	Informační a komunikační technologie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dirty="0" smtClean="0"/>
              <a:t>Název a číslo </a:t>
            </a:r>
            <a:r>
              <a:rPr lang="cs-CZ" dirty="0" err="1" smtClean="0"/>
              <a:t>DUMu</a:t>
            </a:r>
            <a:r>
              <a:rPr lang="cs-CZ" dirty="0" smtClean="0"/>
              <a:t>:	</a:t>
            </a:r>
            <a:r>
              <a:rPr lang="cs-CZ" b="1" dirty="0" err="1" smtClean="0"/>
              <a:t>Einkaufen</a:t>
            </a:r>
            <a:r>
              <a:rPr lang="cs-CZ" b="1" dirty="0" smtClean="0"/>
              <a:t> - </a:t>
            </a:r>
            <a:r>
              <a:rPr lang="cs-CZ" b="1" dirty="0" err="1" smtClean="0"/>
              <a:t>Geschäfte</a:t>
            </a:r>
            <a:r>
              <a:rPr lang="cs-CZ" dirty="0" smtClean="0"/>
              <a:t>; 						</a:t>
            </a:r>
            <a:r>
              <a:rPr lang="cs-CZ" b="1" dirty="0" smtClean="0"/>
              <a:t>VY_32_INOVACE_E2_09</a:t>
            </a:r>
            <a:r>
              <a:rPr lang="cs-CZ" dirty="0" smtClean="0"/>
              <a:t> </a:t>
            </a:r>
            <a:r>
              <a:rPr lang="cs-CZ" dirty="0" smtClean="0">
                <a:sym typeface="Symbol"/>
              </a:rPr>
              <a:t></a:t>
            </a:r>
            <a:r>
              <a:rPr lang="cs-CZ" dirty="0" smtClean="0"/>
              <a:t> 20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dirty="0" smtClean="0"/>
              <a:t>Anotace:		Obchody a jejich sortiment, konverzace k 			tématu nakupování  </a:t>
            </a:r>
          </a:p>
          <a:p>
            <a:pPr>
              <a:buNone/>
            </a:pPr>
            <a:r>
              <a:rPr lang="cs-CZ" dirty="0" smtClean="0"/>
              <a:t>Třída a datum ověření:	3.A;5.11.,2012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dirty="0" smtClean="0"/>
              <a:t>Autor:			Mgr. Martina </a:t>
            </a:r>
            <a:r>
              <a:rPr lang="cs-CZ" dirty="0" err="1" smtClean="0"/>
              <a:t>Havlasová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dirty="0" smtClean="0"/>
              <a:t>Registrační číslo	:	CZ.1.07/1.5.00/34.0701</a:t>
            </a:r>
          </a:p>
          <a:p>
            <a:endParaRPr lang="cs-CZ" dirty="0"/>
          </a:p>
        </p:txBody>
      </p:sp>
      <p:pic>
        <p:nvPicPr>
          <p:cNvPr id="2050" name="Obrázek 0" descr="logolink_OPVK_IPo_PPv3_col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797152"/>
            <a:ext cx="56007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>
                <a:latin typeface="Comic Sans MS" pitchFamily="66" charset="0"/>
              </a:rPr>
              <a:t>Einkaufen</a:t>
            </a:r>
            <a:r>
              <a:rPr lang="cs-CZ" dirty="0" smtClean="0">
                <a:latin typeface="Comic Sans MS" pitchFamily="66" charset="0"/>
              </a:rPr>
              <a:t/>
            </a:r>
            <a:br>
              <a:rPr lang="cs-CZ" dirty="0" smtClean="0">
                <a:latin typeface="Comic Sans MS" pitchFamily="66" charset="0"/>
              </a:rPr>
            </a:br>
            <a:endParaRPr lang="cs-CZ" dirty="0">
              <a:latin typeface="Comic Sans MS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Geschäfte</a:t>
            </a:r>
            <a:endParaRPr lang="cs-CZ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cs-CZ" dirty="0" err="1" smtClean="0">
                <a:solidFill>
                  <a:srgbClr val="002060"/>
                </a:solidFill>
                <a:latin typeface="Comic Sans MS" pitchFamily="66" charset="0"/>
              </a:rPr>
              <a:t>Einkaufsmöglichkeiten</a:t>
            </a:r>
            <a:endParaRPr lang="cs-CZ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err="1" smtClean="0">
                <a:latin typeface="Comic Sans MS" pitchFamily="66" charset="0"/>
              </a:rPr>
              <a:t>Welche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Geschäfte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siehst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du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auf</a:t>
            </a:r>
            <a:r>
              <a:rPr lang="cs-CZ" sz="2800" dirty="0" smtClean="0">
                <a:latin typeface="Comic Sans MS" pitchFamily="66" charset="0"/>
              </a:rPr>
              <a:t> den </a:t>
            </a:r>
            <a:r>
              <a:rPr lang="cs-CZ" sz="2800" dirty="0" err="1" smtClean="0">
                <a:latin typeface="Comic Sans MS" pitchFamily="66" charset="0"/>
              </a:rPr>
              <a:t>Bildern</a:t>
            </a:r>
            <a:r>
              <a:rPr lang="cs-CZ" sz="2800" dirty="0" smtClean="0">
                <a:latin typeface="Comic Sans MS" pitchFamily="66" charset="0"/>
              </a:rPr>
              <a:t>?</a:t>
            </a:r>
            <a:br>
              <a:rPr lang="cs-CZ" sz="2800" dirty="0" smtClean="0">
                <a:latin typeface="Comic Sans MS" pitchFamily="66" charset="0"/>
              </a:rPr>
            </a:br>
            <a:r>
              <a:rPr lang="cs-CZ" sz="2800" dirty="0" err="1" smtClean="0">
                <a:latin typeface="Comic Sans MS" pitchFamily="66" charset="0"/>
              </a:rPr>
              <a:t>Was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kann</a:t>
            </a:r>
            <a:r>
              <a:rPr lang="cs-CZ" sz="2800" dirty="0" smtClean="0">
                <a:latin typeface="Comic Sans MS" pitchFamily="66" charset="0"/>
              </a:rPr>
              <a:t> man dort </a:t>
            </a:r>
            <a:r>
              <a:rPr lang="cs-CZ" sz="2800" dirty="0" err="1" smtClean="0">
                <a:latin typeface="Comic Sans MS" pitchFamily="66" charset="0"/>
              </a:rPr>
              <a:t>kaufen</a:t>
            </a:r>
            <a:r>
              <a:rPr lang="cs-CZ" sz="2800" dirty="0" smtClean="0">
                <a:latin typeface="Comic Sans MS" pitchFamily="66" charset="0"/>
              </a:rPr>
              <a:t>?</a:t>
            </a:r>
            <a:br>
              <a:rPr lang="cs-CZ" sz="2800" dirty="0" smtClean="0">
                <a:latin typeface="Comic Sans MS" pitchFamily="66" charset="0"/>
              </a:rPr>
            </a:br>
            <a:r>
              <a:rPr lang="cs-CZ" sz="2800" dirty="0" err="1" smtClean="0">
                <a:latin typeface="Comic Sans MS" pitchFamily="66" charset="0"/>
              </a:rPr>
              <a:t>Wie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oft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gehst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du</a:t>
            </a:r>
            <a:r>
              <a:rPr lang="cs-CZ" sz="2800" dirty="0" smtClean="0">
                <a:latin typeface="Comic Sans MS" pitchFamily="66" charset="0"/>
              </a:rPr>
              <a:t> in </a:t>
            </a:r>
            <a:r>
              <a:rPr lang="cs-CZ" sz="2800" dirty="0" err="1" smtClean="0">
                <a:latin typeface="Comic Sans MS" pitchFamily="66" charset="0"/>
              </a:rPr>
              <a:t>diese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Geschäfte</a:t>
            </a:r>
            <a:r>
              <a:rPr lang="cs-CZ" sz="2800" dirty="0" smtClean="0">
                <a:latin typeface="Comic Sans MS" pitchFamily="66" charset="0"/>
              </a:rPr>
              <a:t>?</a:t>
            </a:r>
            <a:endParaRPr lang="cs-CZ" sz="2800" dirty="0"/>
          </a:p>
        </p:txBody>
      </p:sp>
      <p:pic>
        <p:nvPicPr>
          <p:cNvPr id="4" name="Zástupný symbol pro obsah 3" descr="Fotostudio cita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3960440" cy="2520280"/>
          </a:xfrm>
        </p:spPr>
      </p:pic>
      <p:pic>
        <p:nvPicPr>
          <p:cNvPr id="5" name="Obrázek 4" descr="metzgerei cita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556792"/>
            <a:ext cx="4229100" cy="2520280"/>
          </a:xfrm>
          <a:prstGeom prst="rect">
            <a:avLst/>
          </a:prstGeom>
        </p:spPr>
      </p:pic>
      <p:pic>
        <p:nvPicPr>
          <p:cNvPr id="6" name="Obrázek 5" descr="stock-photo-female-black-and-white-clothes-on-a-pole-and-shoes-on-a-wooden-floor-7078429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4221088"/>
            <a:ext cx="3816424" cy="2520280"/>
          </a:xfrm>
          <a:prstGeom prst="rect">
            <a:avLst/>
          </a:prstGeom>
        </p:spPr>
      </p:pic>
      <p:pic>
        <p:nvPicPr>
          <p:cNvPr id="7" name="Obrázek 6" descr="Konditorei citac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4008" y="4293096"/>
            <a:ext cx="4264918" cy="23904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sz="2800" dirty="0" err="1" smtClean="0">
                <a:latin typeface="Comic Sans MS" pitchFamily="66" charset="0"/>
              </a:rPr>
              <a:t>Wo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kann</a:t>
            </a:r>
            <a:r>
              <a:rPr lang="cs-CZ" sz="2800" dirty="0" smtClean="0">
                <a:latin typeface="Comic Sans MS" pitchFamily="66" charset="0"/>
              </a:rPr>
              <a:t> man…</a:t>
            </a:r>
            <a:r>
              <a:rPr lang="cs-CZ" sz="2800" dirty="0" err="1" smtClean="0">
                <a:latin typeface="Comic Sans MS" pitchFamily="66" charset="0"/>
              </a:rPr>
              <a:t>kaufen</a:t>
            </a:r>
            <a:r>
              <a:rPr lang="cs-CZ" sz="2800" dirty="0" smtClean="0">
                <a:latin typeface="Comic Sans MS" pitchFamily="66" charset="0"/>
              </a:rPr>
              <a:t>?</a:t>
            </a:r>
            <a:br>
              <a:rPr lang="cs-CZ" sz="2800" dirty="0" smtClean="0">
                <a:latin typeface="Comic Sans MS" pitchFamily="66" charset="0"/>
              </a:rPr>
            </a:br>
            <a:r>
              <a:rPr lang="cs-CZ" sz="2800" dirty="0" err="1" smtClean="0">
                <a:latin typeface="Comic Sans MS" pitchFamily="66" charset="0"/>
              </a:rPr>
              <a:t>Ergänze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die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Tabelle</a:t>
            </a:r>
            <a:r>
              <a:rPr lang="cs-CZ" sz="2800" dirty="0" smtClean="0">
                <a:latin typeface="Comic Sans MS" pitchFamily="66" charset="0"/>
              </a:rPr>
              <a:t>:</a:t>
            </a:r>
            <a:endParaRPr lang="cs-CZ" sz="2800" dirty="0">
              <a:latin typeface="Comic Sans MS" pitchFamily="66" charset="0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179512" y="1340770"/>
          <a:ext cx="8712968" cy="5328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7430"/>
                <a:gridCol w="3845538"/>
              </a:tblGrid>
              <a:tr h="532859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Wo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kann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man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ein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Buch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leihen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?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In der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Bibliothek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.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32859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Wo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kann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man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Fotos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machen?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32859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Wo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kann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man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Kleidung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kaufen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?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32859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Wo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kann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man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das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Auto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reparieren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lassen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?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32859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Wo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kann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man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Fahrkarten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kaufen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?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32859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Wo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kann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man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Blumen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kaufen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?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32859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Wo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kann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man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einen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Pass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bekommen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?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32859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Wo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kann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man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Geld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wechseln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?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32859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Wo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kann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man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Rindfleisch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kaufen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?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32859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Wo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kann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man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Kuchen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kaufen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?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>
                <a:latin typeface="Comic Sans MS" pitchFamily="66" charset="0"/>
              </a:rPr>
              <a:t>Antworte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auf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die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Fragen</a:t>
            </a:r>
            <a:r>
              <a:rPr lang="cs-CZ" sz="3200" dirty="0" smtClean="0">
                <a:latin typeface="Comic Sans MS" pitchFamily="66" charset="0"/>
              </a:rPr>
              <a:t>: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1. </a:t>
            </a:r>
            <a:r>
              <a:rPr lang="cs-CZ" sz="2400" dirty="0" err="1" smtClean="0">
                <a:latin typeface="Comic Sans MS" pitchFamily="66" charset="0"/>
              </a:rPr>
              <a:t>Gehst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du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gern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einkaufen</a:t>
            </a:r>
            <a:r>
              <a:rPr lang="cs-CZ" sz="2400" dirty="0" smtClean="0">
                <a:latin typeface="Comic Sans MS" pitchFamily="66" charset="0"/>
              </a:rPr>
              <a:t>? </a:t>
            </a:r>
            <a:r>
              <a:rPr lang="cs-CZ" sz="2400" dirty="0" err="1" smtClean="0">
                <a:latin typeface="Comic Sans MS" pitchFamily="66" charset="0"/>
              </a:rPr>
              <a:t>Warum</a:t>
            </a:r>
            <a:r>
              <a:rPr lang="cs-CZ" sz="2400" dirty="0" smtClean="0">
                <a:latin typeface="Comic Sans MS" pitchFamily="66" charset="0"/>
              </a:rPr>
              <a:t>? </a:t>
            </a:r>
            <a:r>
              <a:rPr lang="cs-CZ" sz="2400" dirty="0" err="1" smtClean="0">
                <a:latin typeface="Comic Sans MS" pitchFamily="66" charset="0"/>
              </a:rPr>
              <a:t>Warum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nicht</a:t>
            </a:r>
            <a:r>
              <a:rPr lang="cs-CZ" sz="24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2. </a:t>
            </a:r>
            <a:r>
              <a:rPr lang="cs-CZ" sz="2400" dirty="0" err="1" smtClean="0">
                <a:latin typeface="Comic Sans MS" pitchFamily="66" charset="0"/>
              </a:rPr>
              <a:t>Wie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oft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kaufst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du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Lebensmittel</a:t>
            </a:r>
            <a:r>
              <a:rPr lang="cs-CZ" sz="24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3. </a:t>
            </a:r>
            <a:r>
              <a:rPr lang="cs-CZ" sz="2400" dirty="0" err="1" smtClean="0">
                <a:latin typeface="Comic Sans MS" pitchFamily="66" charset="0"/>
              </a:rPr>
              <a:t>Welche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Sachen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kaufst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du</a:t>
            </a:r>
            <a:r>
              <a:rPr lang="cs-CZ" sz="2400" dirty="0" smtClean="0">
                <a:latin typeface="Comic Sans MS" pitchFamily="66" charset="0"/>
              </a:rPr>
              <a:t> jeden </a:t>
            </a:r>
            <a:r>
              <a:rPr lang="cs-CZ" sz="2400" dirty="0" err="1" smtClean="0">
                <a:latin typeface="Comic Sans MS" pitchFamily="66" charset="0"/>
              </a:rPr>
              <a:t>Tag</a:t>
            </a:r>
            <a:r>
              <a:rPr lang="cs-CZ" sz="2400" dirty="0" smtClean="0">
                <a:latin typeface="Comic Sans MS" pitchFamily="66" charset="0"/>
              </a:rPr>
              <a:t>, jede </a:t>
            </a:r>
            <a:r>
              <a:rPr lang="cs-CZ" sz="2400" dirty="0" err="1" smtClean="0">
                <a:latin typeface="Comic Sans MS" pitchFamily="66" charset="0"/>
              </a:rPr>
              <a:t>Woche</a:t>
            </a:r>
            <a:r>
              <a:rPr lang="cs-CZ" sz="2400" dirty="0" smtClean="0">
                <a:latin typeface="Comic Sans MS" pitchFamily="66" charset="0"/>
              </a:rPr>
              <a:t>, </a:t>
            </a:r>
            <a:r>
              <a:rPr lang="cs-CZ" sz="2400" dirty="0" err="1" smtClean="0">
                <a:latin typeface="Comic Sans MS" pitchFamily="66" charset="0"/>
              </a:rPr>
              <a:t>jedes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Jahr</a:t>
            </a:r>
            <a:r>
              <a:rPr lang="cs-CZ" sz="24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4. </a:t>
            </a:r>
            <a:r>
              <a:rPr lang="cs-CZ" sz="2400" dirty="0" err="1" smtClean="0">
                <a:latin typeface="Comic Sans MS" pitchFamily="66" charset="0"/>
              </a:rPr>
              <a:t>Welche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sind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deine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Lieblingsgeschäfte</a:t>
            </a:r>
            <a:r>
              <a:rPr lang="cs-CZ" sz="24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5. </a:t>
            </a:r>
            <a:r>
              <a:rPr lang="cs-CZ" sz="2400" dirty="0" err="1" smtClean="0">
                <a:latin typeface="Comic Sans MS" pitchFamily="66" charset="0"/>
              </a:rPr>
              <a:t>Kaufst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du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lieber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allein</a:t>
            </a:r>
            <a:r>
              <a:rPr lang="cs-CZ" sz="2400" dirty="0" smtClean="0">
                <a:latin typeface="Comic Sans MS" pitchFamily="66" charset="0"/>
              </a:rPr>
              <a:t> oder </a:t>
            </a:r>
            <a:r>
              <a:rPr lang="cs-CZ" sz="2400" dirty="0" err="1" smtClean="0">
                <a:latin typeface="Comic Sans MS" pitchFamily="66" charset="0"/>
              </a:rPr>
              <a:t>mit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deinen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Freunden</a:t>
            </a:r>
            <a:r>
              <a:rPr lang="cs-CZ" sz="2400" dirty="0" smtClean="0">
                <a:latin typeface="Comic Sans MS" pitchFamily="66" charset="0"/>
              </a:rPr>
              <a:t>? </a:t>
            </a:r>
            <a:r>
              <a:rPr lang="cs-CZ" sz="2400" dirty="0" err="1" smtClean="0">
                <a:latin typeface="Comic Sans MS" pitchFamily="66" charset="0"/>
              </a:rPr>
              <a:t>Warum</a:t>
            </a:r>
            <a:r>
              <a:rPr lang="cs-CZ" sz="24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6. </a:t>
            </a:r>
            <a:r>
              <a:rPr lang="cs-CZ" sz="2400" dirty="0" err="1" smtClean="0">
                <a:latin typeface="Comic Sans MS" pitchFamily="66" charset="0"/>
              </a:rPr>
              <a:t>Bezahlst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du</a:t>
            </a:r>
            <a:r>
              <a:rPr lang="cs-CZ" sz="2400" dirty="0" smtClean="0">
                <a:latin typeface="Comic Sans MS" pitchFamily="66" charset="0"/>
              </a:rPr>
              <a:t> in bar oder </a:t>
            </a:r>
            <a:r>
              <a:rPr lang="cs-CZ" sz="2400" dirty="0" err="1" smtClean="0">
                <a:latin typeface="Comic Sans MS" pitchFamily="66" charset="0"/>
              </a:rPr>
              <a:t>mit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einer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Kreditkarte</a:t>
            </a:r>
            <a:r>
              <a:rPr lang="cs-CZ" sz="2400" dirty="0" smtClean="0">
                <a:latin typeface="Comic Sans MS" pitchFamily="66" charset="0"/>
              </a:rPr>
              <a:t>? </a:t>
            </a:r>
            <a:r>
              <a:rPr lang="cs-CZ" sz="2400" dirty="0" err="1" smtClean="0">
                <a:latin typeface="Comic Sans MS" pitchFamily="66" charset="0"/>
              </a:rPr>
              <a:t>Warum</a:t>
            </a:r>
            <a:r>
              <a:rPr lang="cs-CZ" sz="24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7. </a:t>
            </a:r>
            <a:r>
              <a:rPr lang="cs-CZ" sz="2400" dirty="0" err="1" smtClean="0">
                <a:latin typeface="Comic Sans MS" pitchFamily="66" charset="0"/>
              </a:rPr>
              <a:t>Kaufst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du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lieber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im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Supermarkt</a:t>
            </a:r>
            <a:r>
              <a:rPr lang="cs-CZ" sz="2400" dirty="0" smtClean="0">
                <a:latin typeface="Comic Sans MS" pitchFamily="66" charset="0"/>
              </a:rPr>
              <a:t> oder in </a:t>
            </a:r>
            <a:r>
              <a:rPr lang="cs-CZ" sz="2400" dirty="0" err="1" smtClean="0">
                <a:latin typeface="Comic Sans MS" pitchFamily="66" charset="0"/>
              </a:rPr>
              <a:t>kleinen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Geschäften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ein</a:t>
            </a:r>
            <a:r>
              <a:rPr lang="cs-CZ" sz="24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8. </a:t>
            </a:r>
            <a:r>
              <a:rPr lang="cs-CZ" sz="2400" dirty="0" err="1" smtClean="0">
                <a:latin typeface="Comic Sans MS" pitchFamily="66" charset="0"/>
              </a:rPr>
              <a:t>Hast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du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schon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jemals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etwas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übers</a:t>
            </a:r>
            <a:r>
              <a:rPr lang="cs-CZ" sz="2400" dirty="0" smtClean="0">
                <a:latin typeface="Comic Sans MS" pitchFamily="66" charset="0"/>
              </a:rPr>
              <a:t> Internet </a:t>
            </a:r>
            <a:r>
              <a:rPr lang="cs-CZ" sz="2400" dirty="0" err="1" smtClean="0">
                <a:latin typeface="Comic Sans MS" pitchFamily="66" charset="0"/>
              </a:rPr>
              <a:t>gekauft</a:t>
            </a:r>
            <a:r>
              <a:rPr lang="cs-CZ" sz="2400" dirty="0" smtClean="0">
                <a:latin typeface="Comic Sans MS" pitchFamily="66" charset="0"/>
              </a:rPr>
              <a:t>?</a:t>
            </a:r>
            <a:r>
              <a:rPr lang="cs-CZ" sz="2400" dirty="0" err="1" smtClean="0">
                <a:latin typeface="Comic Sans MS" pitchFamily="66" charset="0"/>
              </a:rPr>
              <a:t>Was</a:t>
            </a:r>
            <a:r>
              <a:rPr lang="cs-CZ" sz="24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9. </a:t>
            </a:r>
            <a:r>
              <a:rPr lang="cs-CZ" sz="2400" dirty="0" err="1" smtClean="0">
                <a:latin typeface="Comic Sans MS" pitchFamily="66" charset="0"/>
              </a:rPr>
              <a:t>Hast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du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schon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jemals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etwas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gekauft</a:t>
            </a:r>
            <a:r>
              <a:rPr lang="cs-CZ" sz="2400" dirty="0" smtClean="0">
                <a:latin typeface="Comic Sans MS" pitchFamily="66" charset="0"/>
              </a:rPr>
              <a:t>, </a:t>
            </a:r>
            <a:r>
              <a:rPr lang="cs-CZ" sz="2400" dirty="0" err="1" smtClean="0">
                <a:latin typeface="Comic Sans MS" pitchFamily="66" charset="0"/>
              </a:rPr>
              <a:t>das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du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später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reklamieren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musstest</a:t>
            </a:r>
            <a:r>
              <a:rPr lang="cs-CZ" sz="2400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sz="2400" dirty="0" smtClean="0">
                <a:latin typeface="Comic Sans MS" pitchFamily="66" charset="0"/>
              </a:rPr>
              <a:t>10. </a:t>
            </a:r>
            <a:r>
              <a:rPr lang="cs-CZ" sz="2400" dirty="0" err="1" smtClean="0">
                <a:latin typeface="Comic Sans MS" pitchFamily="66" charset="0"/>
              </a:rPr>
              <a:t>Kaufst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du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manchmal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etwas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im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Ausland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ein</a:t>
            </a:r>
            <a:r>
              <a:rPr lang="cs-CZ" sz="2400" dirty="0" smtClean="0">
                <a:latin typeface="Comic Sans MS" pitchFamily="66" charset="0"/>
              </a:rPr>
              <a:t>? </a:t>
            </a:r>
            <a:r>
              <a:rPr lang="cs-CZ" sz="2400" dirty="0" err="1" smtClean="0">
                <a:latin typeface="Comic Sans MS" pitchFamily="66" charset="0"/>
              </a:rPr>
              <a:t>Was</a:t>
            </a:r>
            <a:r>
              <a:rPr lang="cs-CZ" sz="2400" dirty="0" smtClean="0">
                <a:latin typeface="Comic Sans MS" pitchFamily="66" charset="0"/>
              </a:rPr>
              <a:t>? </a:t>
            </a:r>
            <a:r>
              <a:rPr lang="cs-CZ" sz="2400" dirty="0" err="1" smtClean="0">
                <a:latin typeface="Comic Sans MS" pitchFamily="66" charset="0"/>
              </a:rPr>
              <a:t>Warum</a:t>
            </a:r>
            <a:r>
              <a:rPr lang="cs-CZ" sz="2400" dirty="0" smtClean="0">
                <a:latin typeface="Comic Sans MS" pitchFamily="66" charset="0"/>
              </a:rPr>
              <a:t>?</a:t>
            </a:r>
            <a:endParaRPr lang="cs-CZ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Auf der Tankstelle cita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789040"/>
            <a:ext cx="3746748" cy="292988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>
                <a:latin typeface="Comic Sans MS" pitchFamily="66" charset="0"/>
              </a:rPr>
              <a:t>Einkaufen</a:t>
            </a:r>
            <a:r>
              <a:rPr lang="cs-CZ" sz="2800" dirty="0" smtClean="0">
                <a:latin typeface="Comic Sans MS" pitchFamily="66" charset="0"/>
              </a:rPr>
              <a:t> – </a:t>
            </a:r>
            <a:r>
              <a:rPr lang="cs-CZ" sz="2800" dirty="0" err="1" smtClean="0">
                <a:latin typeface="Comic Sans MS" pitchFamily="66" charset="0"/>
              </a:rPr>
              <a:t>Diskussion</a:t>
            </a:r>
            <a:r>
              <a:rPr lang="cs-CZ" sz="2800" dirty="0" smtClean="0">
                <a:latin typeface="Comic Sans MS" pitchFamily="66" charset="0"/>
              </a:rPr>
              <a:t/>
            </a:r>
            <a:br>
              <a:rPr lang="cs-CZ" sz="2800" dirty="0" smtClean="0">
                <a:latin typeface="Comic Sans MS" pitchFamily="66" charset="0"/>
              </a:rPr>
            </a:br>
            <a:endParaRPr lang="cs-CZ" sz="28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- </a:t>
            </a:r>
            <a:r>
              <a:rPr lang="cs-CZ" sz="2400" dirty="0" err="1" smtClean="0">
                <a:latin typeface="Comic Sans MS" pitchFamily="66" charset="0"/>
              </a:rPr>
              <a:t>Sucht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Vorteile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und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Nachteile</a:t>
            </a:r>
            <a:r>
              <a:rPr lang="cs-CZ" sz="2400" dirty="0" smtClean="0">
                <a:latin typeface="Comic Sans MS" pitchFamily="66" charset="0"/>
              </a:rPr>
              <a:t> des </a:t>
            </a:r>
            <a:r>
              <a:rPr lang="cs-CZ" sz="2400" dirty="0" err="1" smtClean="0">
                <a:latin typeface="Comic Sans MS" pitchFamily="66" charset="0"/>
              </a:rPr>
              <a:t>Einkaufs</a:t>
            </a:r>
            <a:r>
              <a:rPr lang="cs-CZ" sz="2400" dirty="0" smtClean="0">
                <a:latin typeface="Comic Sans MS" pitchFamily="66" charset="0"/>
              </a:rPr>
              <a:t> in </a:t>
            </a:r>
            <a:r>
              <a:rPr lang="cs-CZ" sz="2400" dirty="0" err="1" smtClean="0">
                <a:latin typeface="Comic Sans MS" pitchFamily="66" charset="0"/>
              </a:rPr>
              <a:t>diesen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Verkaufsstellen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und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diskutiert</a:t>
            </a:r>
            <a:r>
              <a:rPr lang="cs-CZ" sz="2400" dirty="0" smtClean="0">
                <a:latin typeface="Comic Sans MS" pitchFamily="66" charset="0"/>
              </a:rPr>
              <a:t> :</a:t>
            </a:r>
          </a:p>
        </p:txBody>
      </p:sp>
      <p:sp>
        <p:nvSpPr>
          <p:cNvPr id="9" name="Obdélník 8"/>
          <p:cNvSpPr/>
          <p:nvPr/>
        </p:nvSpPr>
        <p:spPr>
          <a:xfrm>
            <a:off x="683568" y="1916832"/>
            <a:ext cx="1872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>
                <a:latin typeface="Comic Sans MS" pitchFamily="66" charset="0"/>
              </a:rPr>
              <a:t>Auf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dem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Markt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10" name="Obdélník 9"/>
          <p:cNvSpPr/>
          <p:nvPr/>
        </p:nvSpPr>
        <p:spPr>
          <a:xfrm rot="10800000" flipV="1">
            <a:off x="5004048" y="2204864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>
                <a:latin typeface="Comic Sans MS" pitchFamily="66" charset="0"/>
              </a:rPr>
              <a:t>Im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Supermarkt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331640" y="3861048"/>
            <a:ext cx="2063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In der </a:t>
            </a:r>
            <a:r>
              <a:rPr lang="cs-CZ" dirty="0" err="1" smtClean="0">
                <a:latin typeface="Comic Sans MS" pitchFamily="66" charset="0"/>
              </a:rPr>
              <a:t>Tankstelle</a:t>
            </a:r>
            <a:endParaRPr lang="cs-CZ" dirty="0"/>
          </a:p>
        </p:txBody>
      </p:sp>
      <p:pic>
        <p:nvPicPr>
          <p:cNvPr id="12" name="Obrázek 11" descr="Auf dem Markt cita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276872"/>
            <a:ext cx="3240360" cy="1296144"/>
          </a:xfrm>
          <a:prstGeom prst="rect">
            <a:avLst/>
          </a:prstGeom>
        </p:spPr>
      </p:pic>
      <p:pic>
        <p:nvPicPr>
          <p:cNvPr id="14" name="Obrázek 13" descr="im Supermarkt citac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2564904"/>
            <a:ext cx="3635896" cy="3411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>
                <a:latin typeface="Comic Sans MS" pitchFamily="66" charset="0"/>
              </a:rPr>
              <a:t>Du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brauchst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diese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Sachen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kaufen</a:t>
            </a:r>
            <a:r>
              <a:rPr lang="cs-CZ" sz="3200" dirty="0" smtClean="0">
                <a:latin typeface="Comic Sans MS" pitchFamily="66" charset="0"/>
              </a:rPr>
              <a:t>, </a:t>
            </a:r>
            <a:r>
              <a:rPr lang="cs-CZ" sz="3200" dirty="0" err="1" smtClean="0">
                <a:latin typeface="Comic Sans MS" pitchFamily="66" charset="0"/>
              </a:rPr>
              <a:t>wohin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gehst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du</a:t>
            </a:r>
            <a:r>
              <a:rPr lang="cs-CZ" sz="3200" dirty="0" smtClean="0">
                <a:latin typeface="Comic Sans MS" pitchFamily="66" charset="0"/>
              </a:rPr>
              <a:t>?</a:t>
            </a:r>
            <a:endParaRPr lang="cs-CZ" sz="3200" dirty="0">
              <a:latin typeface="Comic Sans MS" pitchFamily="66" charset="0"/>
            </a:endParaRPr>
          </a:p>
        </p:txBody>
      </p:sp>
      <p:pic>
        <p:nvPicPr>
          <p:cNvPr id="4" name="Zástupný symbol pro obsah 3" descr="Medikament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516216" y="4221088"/>
            <a:ext cx="2267085" cy="1803648"/>
          </a:xfrm>
        </p:spPr>
      </p:pic>
      <p:pic>
        <p:nvPicPr>
          <p:cNvPr id="5" name="Obrázek 4" descr="Blum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1772816"/>
            <a:ext cx="1847850" cy="1905000"/>
          </a:xfrm>
          <a:prstGeom prst="rect">
            <a:avLst/>
          </a:prstGeom>
        </p:spPr>
      </p:pic>
      <p:pic>
        <p:nvPicPr>
          <p:cNvPr id="6" name="Obrázek 5" descr="chlé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4293096"/>
            <a:ext cx="2619375" cy="1743075"/>
          </a:xfrm>
          <a:prstGeom prst="rect">
            <a:avLst/>
          </a:prstGeom>
        </p:spPr>
      </p:pic>
      <p:pic>
        <p:nvPicPr>
          <p:cNvPr id="7" name="Obrázek 6" descr="Gemüs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4149080"/>
            <a:ext cx="2466975" cy="1857375"/>
          </a:xfrm>
          <a:prstGeom prst="rect">
            <a:avLst/>
          </a:prstGeom>
        </p:spPr>
      </p:pic>
      <p:pic>
        <p:nvPicPr>
          <p:cNvPr id="8" name="Obrázek 7" descr="Wei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3528" y="1700808"/>
            <a:ext cx="2381250" cy="1924050"/>
          </a:xfrm>
          <a:prstGeom prst="rect">
            <a:avLst/>
          </a:prstGeom>
        </p:spPr>
      </p:pic>
      <p:pic>
        <p:nvPicPr>
          <p:cNvPr id="9" name="Obrázek 8" descr="Socke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59832" y="1988840"/>
            <a:ext cx="3384376" cy="1276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>
                <a:latin typeface="Comic Sans MS" pitchFamily="66" charset="0"/>
              </a:rPr>
              <a:t>Du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brauchst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viele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Sachen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erledigen</a:t>
            </a:r>
            <a:r>
              <a:rPr lang="cs-CZ" sz="3200" dirty="0" smtClean="0">
                <a:latin typeface="Comic Sans MS" pitchFamily="66" charset="0"/>
              </a:rPr>
              <a:t>. </a:t>
            </a:r>
            <a:r>
              <a:rPr lang="cs-CZ" sz="3200" dirty="0" err="1" smtClean="0">
                <a:latin typeface="Comic Sans MS" pitchFamily="66" charset="0"/>
              </a:rPr>
              <a:t>Wohin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gehst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du</a:t>
            </a:r>
            <a:r>
              <a:rPr lang="cs-CZ" sz="3200" dirty="0" smtClean="0">
                <a:latin typeface="Comic Sans MS" pitchFamily="66" charset="0"/>
              </a:rPr>
              <a:t>? </a:t>
            </a:r>
            <a:r>
              <a:rPr lang="cs-CZ" sz="3200" dirty="0" err="1" smtClean="0">
                <a:latin typeface="Comic Sans MS" pitchFamily="66" charset="0"/>
              </a:rPr>
              <a:t>Antworte</a:t>
            </a:r>
            <a:r>
              <a:rPr lang="cs-CZ" sz="3200" dirty="0" smtClean="0">
                <a:latin typeface="Comic Sans MS" pitchFamily="66" charset="0"/>
              </a:rPr>
              <a:t>: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1. </a:t>
            </a:r>
            <a:r>
              <a:rPr lang="cs-CZ" sz="2600" dirty="0" err="1" smtClean="0">
                <a:latin typeface="Comic Sans MS" pitchFamily="66" charset="0"/>
              </a:rPr>
              <a:t>Du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brauchst</a:t>
            </a:r>
            <a:r>
              <a:rPr lang="cs-CZ" sz="2600" dirty="0" smtClean="0">
                <a:latin typeface="Comic Sans MS" pitchFamily="66" charset="0"/>
              </a:rPr>
              <a:t> 2 </a:t>
            </a:r>
            <a:r>
              <a:rPr lang="cs-CZ" sz="2600" dirty="0" err="1" smtClean="0">
                <a:latin typeface="Comic Sans MS" pitchFamily="66" charset="0"/>
              </a:rPr>
              <a:t>Bahnfahrkarten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kaufen</a:t>
            </a:r>
            <a:r>
              <a:rPr lang="cs-CZ" sz="26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2. </a:t>
            </a:r>
            <a:r>
              <a:rPr lang="cs-CZ" sz="2600" dirty="0" err="1" smtClean="0">
                <a:latin typeface="Comic Sans MS" pitchFamily="66" charset="0"/>
              </a:rPr>
              <a:t>Du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möchtest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Packet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an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deine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Freundin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schicken</a:t>
            </a:r>
            <a:r>
              <a:rPr lang="cs-CZ" sz="26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3. </a:t>
            </a:r>
            <a:r>
              <a:rPr lang="cs-CZ" sz="2600" dirty="0" err="1" smtClean="0">
                <a:latin typeface="Comic Sans MS" pitchFamily="66" charset="0"/>
              </a:rPr>
              <a:t>Du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möchtest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Blumen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für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deine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Oma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kaufen</a:t>
            </a:r>
            <a:r>
              <a:rPr lang="cs-CZ" sz="26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4. </a:t>
            </a:r>
            <a:r>
              <a:rPr lang="cs-CZ" sz="2600" dirty="0" err="1" smtClean="0">
                <a:latin typeface="Comic Sans MS" pitchFamily="66" charset="0"/>
              </a:rPr>
              <a:t>Du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möchtest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Bücher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zurückgeben</a:t>
            </a:r>
            <a:r>
              <a:rPr lang="cs-CZ" sz="26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5. </a:t>
            </a:r>
            <a:r>
              <a:rPr lang="cs-CZ" sz="2600" dirty="0" err="1" smtClean="0">
                <a:latin typeface="Comic Sans MS" pitchFamily="66" charset="0"/>
              </a:rPr>
              <a:t>Du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brauchst</a:t>
            </a:r>
            <a:r>
              <a:rPr lang="cs-CZ" sz="2600" dirty="0" smtClean="0">
                <a:latin typeface="Comic Sans MS" pitchFamily="66" charset="0"/>
              </a:rPr>
              <a:t> Auto </a:t>
            </a:r>
            <a:r>
              <a:rPr lang="cs-CZ" sz="2600" dirty="0" err="1" smtClean="0">
                <a:latin typeface="Comic Sans MS" pitchFamily="66" charset="0"/>
              </a:rPr>
              <a:t>waschen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lassen</a:t>
            </a:r>
            <a:r>
              <a:rPr lang="cs-CZ" sz="26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6. </a:t>
            </a:r>
            <a:r>
              <a:rPr lang="cs-CZ" sz="2600" dirty="0" err="1" smtClean="0">
                <a:latin typeface="Comic Sans MS" pitchFamily="66" charset="0"/>
              </a:rPr>
              <a:t>Du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möchtest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heute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Abend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Koteletts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grillen</a:t>
            </a:r>
            <a:r>
              <a:rPr lang="cs-CZ" sz="26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7. </a:t>
            </a:r>
            <a:r>
              <a:rPr lang="cs-CZ" sz="2600" dirty="0" err="1" smtClean="0">
                <a:latin typeface="Comic Sans MS" pitchFamily="66" charset="0"/>
              </a:rPr>
              <a:t>Du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brauchst</a:t>
            </a:r>
            <a:r>
              <a:rPr lang="cs-CZ" sz="2600" dirty="0" smtClean="0">
                <a:latin typeface="Comic Sans MS" pitchFamily="66" charset="0"/>
              </a:rPr>
              <a:t> Medikamente </a:t>
            </a:r>
            <a:r>
              <a:rPr lang="cs-CZ" sz="2600" dirty="0" err="1" smtClean="0">
                <a:latin typeface="Comic Sans MS" pitchFamily="66" charset="0"/>
              </a:rPr>
              <a:t>abholen</a:t>
            </a:r>
            <a:r>
              <a:rPr lang="cs-CZ" sz="26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8. </a:t>
            </a:r>
            <a:r>
              <a:rPr lang="cs-CZ" sz="2600" dirty="0" err="1" smtClean="0">
                <a:latin typeface="Comic Sans MS" pitchFamily="66" charset="0"/>
              </a:rPr>
              <a:t>Du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brauchst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deinen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Mantel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reinigen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lassen</a:t>
            </a:r>
            <a:r>
              <a:rPr lang="cs-CZ" sz="26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9. </a:t>
            </a:r>
            <a:r>
              <a:rPr lang="cs-CZ" sz="2600" dirty="0" err="1" smtClean="0">
                <a:latin typeface="Comic Sans MS" pitchFamily="66" charset="0"/>
              </a:rPr>
              <a:t>Du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brauchst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deinen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Pass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abholen</a:t>
            </a:r>
            <a:r>
              <a:rPr lang="cs-CZ" sz="26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10. </a:t>
            </a:r>
            <a:r>
              <a:rPr lang="cs-CZ" sz="2600" dirty="0" err="1" smtClean="0">
                <a:latin typeface="Comic Sans MS" pitchFamily="66" charset="0"/>
              </a:rPr>
              <a:t>Du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möchtest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eine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Reise</a:t>
            </a:r>
            <a:r>
              <a:rPr lang="cs-CZ" sz="2600" dirty="0" smtClean="0">
                <a:latin typeface="Comic Sans MS" pitchFamily="66" charset="0"/>
              </a:rPr>
              <a:t> nach </a:t>
            </a:r>
            <a:r>
              <a:rPr lang="cs-CZ" sz="2600" dirty="0" err="1" smtClean="0">
                <a:latin typeface="Comic Sans MS" pitchFamily="66" charset="0"/>
              </a:rPr>
              <a:t>England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buchen</a:t>
            </a:r>
            <a:r>
              <a:rPr lang="cs-CZ" sz="2600" dirty="0" smtClean="0">
                <a:latin typeface="Comic Sans MS" pitchFamily="66" charset="0"/>
              </a:rPr>
              <a:t>.</a:t>
            </a:r>
            <a:endParaRPr lang="cs-CZ" sz="2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684</Words>
  <Application>Microsoft Office PowerPoint</Application>
  <PresentationFormat>Předvádění na obrazovce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DUM - Digitální Učební Materiál</vt:lpstr>
      <vt:lpstr>Snímek 2</vt:lpstr>
      <vt:lpstr>Einkaufen </vt:lpstr>
      <vt:lpstr>Welche Geschäfte siehst du auf den Bildern? Was kann man dort kaufen? Wie oft gehst du in diese Geschäfte?</vt:lpstr>
      <vt:lpstr>Wo kann man…kaufen? Ergänze die Tabelle:</vt:lpstr>
      <vt:lpstr>Antworte auf die Fragen:</vt:lpstr>
      <vt:lpstr>Einkaufen – Diskussion </vt:lpstr>
      <vt:lpstr>Du brauchst diese Sachen kaufen, wohin gehst du?</vt:lpstr>
      <vt:lpstr>Du brauchst viele Sachen erledigen. Wohin gehst du? Antworte:</vt:lpstr>
      <vt:lpstr>Ordne den Geschäften ein Sortiment zu:</vt:lpstr>
      <vt:lpstr>Wo kaufst du diese Produkte? </vt:lpstr>
      <vt:lpstr>Citace:</vt:lpstr>
      <vt:lpstr>Citace: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Einkaufen</dc:title>
  <dc:creator>Admin</dc:creator>
  <cp:lastModifiedBy>Admin</cp:lastModifiedBy>
  <cp:revision>68</cp:revision>
  <dcterms:created xsi:type="dcterms:W3CDTF">2012-08-28T15:50:53Z</dcterms:created>
  <dcterms:modified xsi:type="dcterms:W3CDTF">2013-02-08T21:49:31Z</dcterms:modified>
</cp:coreProperties>
</file>