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63" r:id="rId5"/>
    <p:sldId id="264" r:id="rId6"/>
    <p:sldId id="265" r:id="rId7"/>
    <p:sldId id="267" r:id="rId8"/>
    <p:sldId id="258" r:id="rId9"/>
    <p:sldId id="273" r:id="rId10"/>
    <p:sldId id="259" r:id="rId11"/>
    <p:sldId id="260" r:id="rId12"/>
    <p:sldId id="266" r:id="rId13"/>
    <p:sldId id="261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1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7B9D-CD75-4BD5-AC75-CB76AF7A2B8F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E6B4-F41E-4BAE-B968-2154A6338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amp;ty=116&amp;sig=105501467630670430479&amp;page=5&amp;tbnh=140&amp;tbnw=179&amp;ndsp=50&amp;ved=1t:429,r:18,s:200,i:5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l.de/cms/ratgeber/kopfschmerzen-hilfe-fuer-betroffene-9822-6e4e-22-44740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600" b="1" dirty="0" err="1" smtClean="0">
                <a:latin typeface="Comic Sans MS" pitchFamily="66" charset="0"/>
              </a:rPr>
              <a:t>Ratschläge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geben</a:t>
            </a:r>
            <a:r>
              <a:rPr lang="cs-CZ" sz="3600" b="1" dirty="0" smtClean="0">
                <a:latin typeface="Comic Sans MS" pitchFamily="66" charset="0"/>
              </a:rPr>
              <a:t/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err="1" smtClean="0">
                <a:latin typeface="Comic Sans MS" pitchFamily="66" charset="0"/>
              </a:rPr>
              <a:t>Was</a:t>
            </a:r>
            <a:r>
              <a:rPr lang="cs-CZ" sz="3600" b="1" dirty="0" smtClean="0">
                <a:latin typeface="Comic Sans MS" pitchFamily="66" charset="0"/>
              </a:rPr>
              <a:t> soll </a:t>
            </a:r>
            <a:r>
              <a:rPr lang="cs-CZ" sz="3600" b="1" dirty="0" err="1" smtClean="0">
                <a:latin typeface="Comic Sans MS" pitchFamily="66" charset="0"/>
              </a:rPr>
              <a:t>ich</a:t>
            </a:r>
            <a:r>
              <a:rPr lang="cs-CZ" sz="3600" b="1" dirty="0" smtClean="0">
                <a:latin typeface="Comic Sans MS" pitchFamily="66" charset="0"/>
              </a:rPr>
              <a:t> tun?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 	</a:t>
            </a:r>
            <a:r>
              <a:rPr lang="cs-CZ" sz="2800" b="1" dirty="0" err="1" smtClean="0">
                <a:latin typeface="Comic Sans MS" pitchFamily="66" charset="0"/>
              </a:rPr>
              <a:t>Reagiere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spontan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mit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Tipps</a:t>
            </a:r>
            <a:r>
              <a:rPr lang="cs-CZ" sz="2800" b="1" dirty="0" smtClean="0">
                <a:latin typeface="Comic Sans MS" pitchFamily="66" charset="0"/>
              </a:rPr>
              <a:t>,z.B.:</a:t>
            </a:r>
            <a:endParaRPr lang="de-DE" sz="2800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de-DE" sz="2800" dirty="0" smtClean="0">
                <a:solidFill>
                  <a:srgbClr val="FF0000"/>
                </a:solidFill>
                <a:latin typeface="Comic Sans MS" pitchFamily="66" charset="0"/>
              </a:rPr>
              <a:t>Ich bin immer müde.</a:t>
            </a:r>
            <a:r>
              <a:rPr lang="de-DE" sz="2800" dirty="0" smtClean="0">
                <a:latin typeface="Comic Sans MS" pitchFamily="66" charset="0"/>
              </a:rPr>
              <a:t/>
            </a:r>
            <a:br>
              <a:rPr lang="de-DE" sz="2800" dirty="0" smtClean="0">
                <a:latin typeface="Comic Sans MS" pitchFamily="66" charset="0"/>
              </a:rPr>
            </a:br>
            <a:r>
              <a:rPr lang="de-DE" sz="2800" dirty="0" smtClean="0">
                <a:latin typeface="Comic Sans MS" pitchFamily="66" charset="0"/>
              </a:rPr>
              <a:t>Ich kann mir keine neuen Vokabeln </a:t>
            </a:r>
            <a:r>
              <a:rPr lang="de-DE" sz="2800" dirty="0" err="1" smtClean="0">
                <a:latin typeface="Comic Sans MS" pitchFamily="66" charset="0"/>
              </a:rPr>
              <a:t>merken.:Du</a:t>
            </a:r>
            <a:r>
              <a:rPr lang="de-DE" sz="2800" dirty="0" smtClean="0">
                <a:latin typeface="Comic Sans MS" pitchFamily="66" charset="0"/>
              </a:rPr>
              <a:t> solltest früher ins Bett gehen.</a:t>
            </a:r>
            <a:br>
              <a:rPr lang="de-DE" sz="2800" dirty="0" smtClean="0">
                <a:latin typeface="Comic Sans MS" pitchFamily="66" charset="0"/>
              </a:rPr>
            </a:br>
            <a:r>
              <a:rPr lang="de-DE" sz="2800" dirty="0" smtClean="0">
                <a:latin typeface="Comic Sans MS" pitchFamily="66" charset="0"/>
              </a:rPr>
              <a:t>Du solltest Vokabelkärtchen schreiben / viel lesen / mehr Deutsch sprechen.</a:t>
            </a:r>
            <a:endParaRPr lang="cs-CZ" sz="2800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bin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zu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dick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gehe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immer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zu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sp</a:t>
            </a:r>
            <a:r>
              <a:rPr lang="cs-CZ" sz="2800" dirty="0" err="1">
                <a:solidFill>
                  <a:srgbClr val="FF0000"/>
                </a:solidFill>
                <a:latin typeface="Comic Sans MS" pitchFamily="66" charset="0"/>
              </a:rPr>
              <a:t>ä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kann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nicht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einschlafen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bin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nervös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habe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ft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Kopfschmerzen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bin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erkältet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habe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oft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Rückenschmerzen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Mein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bauch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tut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jeden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Abend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weh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</a:p>
          <a:p>
            <a:pPr marL="457200" indent="-45720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habe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hohen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Blutdruck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/>
            </a:pP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latin typeface="Comic Sans MS" pitchFamily="66" charset="0"/>
              </a:rPr>
              <a:t>Dialog:  </a:t>
            </a:r>
            <a:r>
              <a:rPr lang="cs-CZ" sz="3600" b="1" dirty="0" err="1" smtClean="0">
                <a:latin typeface="Comic Sans MS" pitchFamily="66" charset="0"/>
              </a:rPr>
              <a:t>Beim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Arzt</a:t>
            </a:r>
            <a:r>
              <a:rPr lang="cs-CZ" sz="3600" b="1" dirty="0" smtClean="0">
                <a:latin typeface="Comic Sans MS" pitchFamily="66" charset="0"/>
              </a:rPr>
              <a:t/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err="1" smtClean="0">
                <a:latin typeface="Comic Sans MS" pitchFamily="66" charset="0"/>
              </a:rPr>
              <a:t>Lies</a:t>
            </a:r>
            <a:r>
              <a:rPr lang="cs-CZ" sz="3600" b="1" dirty="0" smtClean="0">
                <a:latin typeface="Comic Sans MS" pitchFamily="66" charset="0"/>
              </a:rPr>
              <a:t>, </a:t>
            </a:r>
            <a:r>
              <a:rPr lang="cs-CZ" sz="3600" b="1" dirty="0" err="1" smtClean="0">
                <a:latin typeface="Comic Sans MS" pitchFamily="66" charset="0"/>
              </a:rPr>
              <a:t>bilde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ähnliches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Gespräch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zu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zweit</a:t>
            </a:r>
            <a:r>
              <a:rPr lang="cs-CZ" sz="3600" b="1" dirty="0" smtClean="0">
                <a:latin typeface="Comic Sans MS" pitchFamily="66" charset="0"/>
              </a:rPr>
              <a:t>: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Guten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tag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400" dirty="0" err="1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rau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Müller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  <a:p>
            <a:r>
              <a:rPr lang="cs-CZ" sz="2400" dirty="0" err="1" smtClean="0">
                <a:latin typeface="Comic Sans MS" pitchFamily="66" charset="0"/>
              </a:rPr>
              <a:t>Guten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tag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Herr</a:t>
            </a:r>
            <a:r>
              <a:rPr lang="cs-CZ" sz="2400" dirty="0" smtClean="0">
                <a:latin typeface="Comic Sans MS" pitchFamily="66" charset="0"/>
              </a:rPr>
              <a:t> Doktor!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fehlt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Ihnen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denn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r>
              <a:rPr lang="cs-CZ" sz="2400" dirty="0" err="1" smtClean="0">
                <a:latin typeface="Comic Sans MS" pitchFamily="66" charset="0"/>
              </a:rPr>
              <a:t>Mein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Bauch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tut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so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weh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Seit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wann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haben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diese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Schmerzen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denke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seit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vier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Tagen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Haben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auch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Durchfall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r>
              <a:rPr lang="cs-CZ" sz="2400" dirty="0" err="1" smtClean="0">
                <a:latin typeface="Comic Sans MS" pitchFamily="66" charset="0"/>
              </a:rPr>
              <a:t>Ja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eigentlich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gestern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vorgestern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hatte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Durchfall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Wo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tut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es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denn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weh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r>
              <a:rPr lang="cs-CZ" sz="2400" dirty="0" err="1" smtClean="0">
                <a:latin typeface="Comic Sans MS" pitchFamily="66" charset="0"/>
              </a:rPr>
              <a:t>Hier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da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unten</a:t>
            </a:r>
            <a:r>
              <a:rPr lang="cs-CZ" sz="2400" dirty="0" smtClean="0">
                <a:latin typeface="Comic Sans MS" pitchFamily="66" charset="0"/>
              </a:rPr>
              <a:t>…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sind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von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Beruf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r>
              <a:rPr lang="cs-CZ" sz="2400" dirty="0" err="1" smtClean="0">
                <a:latin typeface="Comic Sans MS" pitchFamily="66" charset="0"/>
              </a:rPr>
              <a:t>Kellnerin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Tja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ich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denke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haben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eine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Darmvirose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ich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verschreibe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Ihnen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C00000"/>
                </a:solidFill>
                <a:latin typeface="Comic Sans MS" pitchFamily="66" charset="0"/>
              </a:rPr>
              <a:t>Arzneimittel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und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kommen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nächsten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Montag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noch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mal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vorbei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latin typeface="Comic Sans MS" pitchFamily="66" charset="0"/>
              </a:rPr>
              <a:t>Danke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Bitte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.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Auf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Wiedersehen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und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gute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Besserung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  <a:p>
            <a:r>
              <a:rPr lang="cs-CZ" sz="2400" dirty="0" err="1" smtClean="0">
                <a:latin typeface="Comic Sans MS" pitchFamily="66" charset="0"/>
              </a:rPr>
              <a:t>Auf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Wiedersehen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 smtClean="0">
                <a:latin typeface="Comic Sans MS" pitchFamily="66" charset="0"/>
              </a:rPr>
              <a:t>Sprichwörter</a:t>
            </a:r>
            <a:r>
              <a:rPr lang="cs-CZ" sz="3600" b="1" dirty="0" smtClean="0">
                <a:latin typeface="Comic Sans MS" pitchFamily="66" charset="0"/>
              </a:rPr>
              <a:t/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smtClean="0">
                <a:latin typeface="Comic Sans MS" pitchFamily="66" charset="0"/>
              </a:rPr>
              <a:t>- </a:t>
            </a:r>
            <a:r>
              <a:rPr lang="cs-CZ" sz="3600" b="1" dirty="0" err="1" smtClean="0">
                <a:latin typeface="Comic Sans MS" pitchFamily="66" charset="0"/>
              </a:rPr>
              <a:t>Verstehst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du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diese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Sprichwörter</a:t>
            </a:r>
            <a:r>
              <a:rPr lang="cs-CZ" sz="3600" b="1" dirty="0" smtClean="0">
                <a:latin typeface="Comic Sans MS" pitchFamily="66" charset="0"/>
              </a:rPr>
              <a:t>?</a:t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smtClean="0">
                <a:latin typeface="Comic Sans MS" pitchFamily="66" charset="0"/>
              </a:rPr>
              <a:t>-</a:t>
            </a:r>
            <a:r>
              <a:rPr lang="cs-CZ" sz="3600" b="1" dirty="0" err="1" smtClean="0">
                <a:latin typeface="Comic Sans MS" pitchFamily="66" charset="0"/>
              </a:rPr>
              <a:t>Kennst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du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andere</a:t>
            </a:r>
            <a:r>
              <a:rPr lang="cs-CZ" sz="3600" b="1" dirty="0" smtClean="0">
                <a:latin typeface="Comic Sans MS" pitchFamily="66" charset="0"/>
              </a:rPr>
              <a:t>?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sz="4000" dirty="0" err="1" smtClean="0">
                <a:solidFill>
                  <a:srgbClr val="0070C0"/>
                </a:solidFill>
                <a:latin typeface="Comic Sans MS" pitchFamily="66" charset="0"/>
              </a:rPr>
              <a:t>Gesundheit</a:t>
            </a:r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70C0"/>
                </a:solidFill>
                <a:latin typeface="Comic Sans MS" pitchFamily="66" charset="0"/>
              </a:rPr>
              <a:t>ist</a:t>
            </a:r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 der </a:t>
            </a:r>
            <a:r>
              <a:rPr lang="cs-CZ" sz="4000" dirty="0" err="1" smtClean="0">
                <a:solidFill>
                  <a:srgbClr val="0070C0"/>
                </a:solidFill>
                <a:latin typeface="Comic Sans MS" pitchFamily="66" charset="0"/>
              </a:rPr>
              <a:t>grö</a:t>
            </a:r>
            <a:r>
              <a:rPr lang="el-GR" sz="4000" dirty="0" smtClean="0">
                <a:solidFill>
                  <a:srgbClr val="0070C0"/>
                </a:solidFill>
                <a:latin typeface="Comic Sans MS" pitchFamily="66" charset="0"/>
              </a:rPr>
              <a:t>β</a:t>
            </a:r>
            <a:r>
              <a:rPr lang="cs-CZ" sz="4000" dirty="0" err="1" smtClean="0">
                <a:solidFill>
                  <a:srgbClr val="0070C0"/>
                </a:solidFill>
                <a:latin typeface="Comic Sans MS" pitchFamily="66" charset="0"/>
              </a:rPr>
              <a:t>te</a:t>
            </a:r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70C0"/>
                </a:solidFill>
                <a:latin typeface="Comic Sans MS" pitchFamily="66" charset="0"/>
              </a:rPr>
              <a:t>Reichtum</a:t>
            </a:r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Nichts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ungesünder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krank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zu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Comic Sans MS" pitchFamily="66" charset="0"/>
              </a:rPr>
              <a:t>sein</a:t>
            </a:r>
            <a:r>
              <a:rPr lang="cs-CZ" sz="40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Gesundheit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schätzt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erst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wenn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krank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wird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Es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sind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nicht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alle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krank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die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 „Ach!“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und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 „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Weh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!“ </a:t>
            </a:r>
            <a:r>
              <a:rPr lang="cs-CZ" sz="4000" dirty="0" err="1" smtClean="0">
                <a:solidFill>
                  <a:srgbClr val="7030A0"/>
                </a:solidFill>
                <a:latin typeface="Comic Sans MS" pitchFamily="66" charset="0"/>
              </a:rPr>
              <a:t>schreien</a:t>
            </a:r>
            <a:r>
              <a:rPr lang="cs-CZ" sz="40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Citace: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endParaRPr lang="cs-CZ" sz="2000" dirty="0" smtClean="0"/>
          </a:p>
          <a:p>
            <a:r>
              <a:rPr lang="cs-CZ" sz="2000" b="1" dirty="0" err="1" smtClean="0"/>
              <a:t>Tangram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aktuell</a:t>
            </a:r>
            <a:r>
              <a:rPr lang="cs-CZ" sz="2000" b="1" dirty="0" smtClean="0"/>
              <a:t> 2 A2/1 </a:t>
            </a:r>
            <a:r>
              <a:rPr lang="cs-CZ" sz="2000" b="1" dirty="0" smtClean="0"/>
              <a:t>s.27,28,90,91,</a:t>
            </a:r>
            <a:endParaRPr lang="cs-CZ" sz="2000" b="1" dirty="0" smtClean="0"/>
          </a:p>
          <a:p>
            <a:r>
              <a:rPr lang="cs-CZ" sz="2000" dirty="0" smtClean="0"/>
              <a:t>DALLAPIAZZA, Rosa-Maria; SCHÖNHERR, Til. </a:t>
            </a:r>
            <a:r>
              <a:rPr lang="cs-CZ" sz="2000" i="1" dirty="0" err="1" smtClean="0"/>
              <a:t>Tangram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aktuell</a:t>
            </a:r>
            <a:r>
              <a:rPr lang="cs-CZ" sz="2000" i="1" dirty="0" smtClean="0"/>
              <a:t> 2</a:t>
            </a:r>
            <a:r>
              <a:rPr lang="cs-CZ" sz="2000" dirty="0" smtClean="0"/>
              <a:t>. </a:t>
            </a:r>
            <a:r>
              <a:rPr lang="cs-CZ" sz="2000" dirty="0" err="1" smtClean="0"/>
              <a:t>Ismaning</a:t>
            </a:r>
            <a:r>
              <a:rPr lang="cs-CZ" sz="2000" dirty="0" smtClean="0"/>
              <a:t>, </a:t>
            </a:r>
            <a:r>
              <a:rPr lang="cs-CZ" sz="2000" dirty="0" err="1" smtClean="0"/>
              <a:t>deutschland</a:t>
            </a:r>
            <a:r>
              <a:rPr lang="cs-CZ" sz="2000" dirty="0" smtClean="0"/>
              <a:t>: </a:t>
            </a:r>
            <a:r>
              <a:rPr lang="cs-CZ" sz="2000" dirty="0" err="1" smtClean="0"/>
              <a:t>Hueber</a:t>
            </a:r>
            <a:r>
              <a:rPr lang="cs-CZ" sz="2000" dirty="0" smtClean="0"/>
              <a:t> </a:t>
            </a:r>
            <a:r>
              <a:rPr lang="cs-CZ" sz="2000" dirty="0" err="1" smtClean="0"/>
              <a:t>Verlag</a:t>
            </a:r>
            <a:r>
              <a:rPr lang="cs-CZ" sz="2000" dirty="0" smtClean="0"/>
              <a:t>, 2005, ISBN </a:t>
            </a:r>
            <a:r>
              <a:rPr lang="cs-CZ" sz="2000" dirty="0" smtClean="0"/>
              <a:t>978-3-19-001816-1</a:t>
            </a:r>
            <a:endParaRPr lang="cs-CZ" sz="2000" dirty="0" smtClean="0"/>
          </a:p>
          <a:p>
            <a:r>
              <a:rPr lang="cs-CZ" sz="2000" b="1" dirty="0" err="1" smtClean="0"/>
              <a:t>Übergewicht</a:t>
            </a:r>
            <a:endParaRPr lang="cs-CZ" sz="2000" b="1" dirty="0" smtClean="0"/>
          </a:p>
          <a:p>
            <a:r>
              <a:rPr lang="cs-CZ" sz="2000" dirty="0" smtClean="0"/>
              <a:t>http://www.</a:t>
            </a:r>
            <a:r>
              <a:rPr lang="cs-CZ" sz="2000" dirty="0" err="1" smtClean="0"/>
              <a:t>google.de</a:t>
            </a:r>
            <a:r>
              <a:rPr lang="cs-CZ" sz="2000" dirty="0" smtClean="0"/>
              <a:t>/</a:t>
            </a:r>
            <a:r>
              <a:rPr lang="cs-CZ" sz="2000" dirty="0" err="1" smtClean="0"/>
              <a:t>imgres</a:t>
            </a:r>
            <a:r>
              <a:rPr lang="cs-CZ" sz="2000" dirty="0" smtClean="0"/>
              <a:t>?q=%C3%9Cbergewicht&amp;start=200&amp;</a:t>
            </a:r>
            <a:r>
              <a:rPr lang="cs-CZ" sz="2000" dirty="0" err="1" smtClean="0"/>
              <a:t>num</a:t>
            </a:r>
            <a:r>
              <a:rPr lang="cs-CZ" sz="2000" dirty="0" smtClean="0"/>
              <a:t>=10&amp;</a:t>
            </a:r>
            <a:r>
              <a:rPr lang="cs-CZ" sz="2000" dirty="0" err="1" smtClean="0"/>
              <a:t>hl</a:t>
            </a:r>
            <a:r>
              <a:rPr lang="cs-CZ" sz="2000" dirty="0" smtClean="0"/>
              <a:t>=</a:t>
            </a:r>
            <a:r>
              <a:rPr lang="cs-CZ" sz="2000" dirty="0" err="1" smtClean="0"/>
              <a:t>cs</a:t>
            </a:r>
            <a:r>
              <a:rPr lang="cs-CZ" sz="2000" dirty="0" smtClean="0"/>
              <a:t>&amp;</a:t>
            </a:r>
            <a:r>
              <a:rPr lang="cs-CZ" sz="2000" dirty="0" err="1" smtClean="0"/>
              <a:t>tbo</a:t>
            </a:r>
            <a:r>
              <a:rPr lang="cs-CZ" sz="2000" dirty="0" smtClean="0"/>
              <a:t>=d&amp;</a:t>
            </a:r>
            <a:r>
              <a:rPr lang="cs-CZ" sz="2000" dirty="0" err="1" smtClean="0"/>
              <a:t>biw</a:t>
            </a:r>
            <a:r>
              <a:rPr lang="cs-CZ" sz="2000" dirty="0" smtClean="0"/>
              <a:t>=1517&amp;</a:t>
            </a:r>
            <a:r>
              <a:rPr lang="cs-CZ" sz="2000" dirty="0" err="1" smtClean="0"/>
              <a:t>bih</a:t>
            </a:r>
            <a:r>
              <a:rPr lang="cs-CZ" sz="2000" dirty="0" smtClean="0"/>
              <a:t>=1056&amp;</a:t>
            </a:r>
            <a:r>
              <a:rPr lang="cs-CZ" sz="2000" dirty="0" err="1" smtClean="0"/>
              <a:t>tbm</a:t>
            </a:r>
            <a:r>
              <a:rPr lang="cs-CZ" sz="2000" dirty="0" smtClean="0"/>
              <a:t>=</a:t>
            </a:r>
            <a:r>
              <a:rPr lang="cs-CZ" sz="2000" dirty="0" err="1" smtClean="0"/>
              <a:t>isch</a:t>
            </a:r>
            <a:r>
              <a:rPr lang="cs-CZ" sz="2000" dirty="0" smtClean="0"/>
              <a:t>&amp;</a:t>
            </a:r>
            <a:r>
              <a:rPr lang="cs-CZ" sz="2000" dirty="0" err="1" smtClean="0"/>
              <a:t>tbnid</a:t>
            </a:r>
            <a:r>
              <a:rPr lang="cs-CZ" sz="2000" dirty="0" smtClean="0"/>
              <a:t>=VsZVlAme0W7aoM:&amp;</a:t>
            </a:r>
            <a:r>
              <a:rPr lang="cs-CZ" sz="2000" dirty="0" err="1" smtClean="0"/>
              <a:t>imgrefurl</a:t>
            </a:r>
            <a:r>
              <a:rPr lang="cs-CZ" sz="2000" dirty="0" smtClean="0"/>
              <a:t>=http://www.</a:t>
            </a:r>
            <a:r>
              <a:rPr lang="cs-CZ" sz="2000" dirty="0" err="1" smtClean="0"/>
              <a:t>rp</a:t>
            </a:r>
            <a:r>
              <a:rPr lang="cs-CZ" sz="2000" dirty="0" smtClean="0"/>
              <a:t>-online.de/</a:t>
            </a:r>
            <a:r>
              <a:rPr lang="cs-CZ" sz="2000" dirty="0" err="1" smtClean="0"/>
              <a:t>gesundheit</a:t>
            </a:r>
            <a:r>
              <a:rPr lang="cs-CZ" sz="2000" dirty="0" smtClean="0"/>
              <a:t>/</a:t>
            </a:r>
            <a:r>
              <a:rPr lang="cs-CZ" sz="2000" dirty="0" err="1" smtClean="0"/>
              <a:t>news</a:t>
            </a:r>
            <a:r>
              <a:rPr lang="cs-CZ" sz="2000" dirty="0" smtClean="0"/>
              <a:t>/</a:t>
            </a:r>
            <a:r>
              <a:rPr lang="cs-CZ" sz="2000" dirty="0" err="1" smtClean="0"/>
              <a:t>volksbewegung</a:t>
            </a:r>
            <a:r>
              <a:rPr lang="cs-CZ" sz="2000" dirty="0" smtClean="0"/>
              <a:t>-</a:t>
            </a:r>
            <a:r>
              <a:rPr lang="cs-CZ" sz="2000" dirty="0" err="1" smtClean="0"/>
              <a:t>fuer</a:t>
            </a:r>
            <a:r>
              <a:rPr lang="cs-CZ" sz="2000" dirty="0" smtClean="0"/>
              <a:t>-</a:t>
            </a:r>
            <a:r>
              <a:rPr lang="cs-CZ" sz="2000" dirty="0" err="1" smtClean="0"/>
              <a:t>gesunde</a:t>
            </a:r>
            <a:r>
              <a:rPr lang="cs-CZ" sz="2000" dirty="0" smtClean="0"/>
              <a:t>-</a:t>
            </a:r>
            <a:r>
              <a:rPr lang="cs-CZ" sz="2000" dirty="0" err="1" smtClean="0"/>
              <a:t>enaehrung</a:t>
            </a:r>
            <a:r>
              <a:rPr lang="cs-CZ" sz="2000" dirty="0" smtClean="0"/>
              <a:t>-1.1617208&amp;</a:t>
            </a:r>
            <a:r>
              <a:rPr lang="cs-CZ" sz="2000" dirty="0" err="1" smtClean="0"/>
              <a:t>docid</a:t>
            </a:r>
            <a:r>
              <a:rPr lang="cs-CZ" sz="2000" dirty="0" smtClean="0"/>
              <a:t>=</a:t>
            </a:r>
            <a:r>
              <a:rPr lang="cs-CZ" sz="2000" dirty="0" err="1" smtClean="0"/>
              <a:t>hlamapQgLRuYBM</a:t>
            </a:r>
            <a:r>
              <a:rPr lang="cs-CZ" sz="2000" dirty="0" smtClean="0"/>
              <a:t>&amp;</a:t>
            </a:r>
            <a:r>
              <a:rPr lang="cs-CZ" sz="2000" dirty="0" err="1" smtClean="0"/>
              <a:t>imgurl</a:t>
            </a:r>
            <a:r>
              <a:rPr lang="cs-CZ" sz="2000" dirty="0" smtClean="0"/>
              <a:t>=http://bc02.rp-online.de/</a:t>
            </a:r>
            <a:r>
              <a:rPr lang="cs-CZ" sz="2000" dirty="0" err="1" smtClean="0"/>
              <a:t>polopoly</a:t>
            </a:r>
            <a:r>
              <a:rPr lang="cs-CZ" sz="2000" dirty="0" smtClean="0"/>
              <a:t>_</a:t>
            </a:r>
            <a:r>
              <a:rPr lang="cs-CZ" sz="2000" dirty="0" err="1" smtClean="0"/>
              <a:t>fs</a:t>
            </a:r>
            <a:r>
              <a:rPr lang="cs-CZ" sz="2000" dirty="0" smtClean="0"/>
              <a:t>/</a:t>
            </a:r>
            <a:r>
              <a:rPr lang="cs-CZ" sz="2000" dirty="0" err="1" smtClean="0"/>
              <a:t>uebergewichtige</a:t>
            </a:r>
            <a:r>
              <a:rPr lang="cs-CZ" sz="2000" dirty="0" smtClean="0"/>
              <a:t>-</a:t>
            </a:r>
            <a:r>
              <a:rPr lang="cs-CZ" sz="2000" dirty="0" err="1" smtClean="0"/>
              <a:t>kinessen</a:t>
            </a:r>
            <a:r>
              <a:rPr lang="cs-CZ" sz="2000" dirty="0" smtClean="0"/>
              <a:t>-</a:t>
            </a:r>
            <a:r>
              <a:rPr lang="cs-CZ" sz="2000" dirty="0" err="1" smtClean="0"/>
              <a:t>juli</a:t>
            </a:r>
            <a:r>
              <a:rPr lang="cs-CZ" sz="2000" dirty="0" smtClean="0"/>
              <a:t>-200fast-</a:t>
            </a:r>
            <a:r>
              <a:rPr lang="cs-CZ" sz="2000" dirty="0" err="1" smtClean="0"/>
              <a:t>food</a:t>
            </a:r>
            <a:r>
              <a:rPr lang="cs-CZ" sz="2000" dirty="0" smtClean="0"/>
              <a:t>-restaurant-1.1161299.1321309230!/</a:t>
            </a:r>
            <a:r>
              <a:rPr lang="cs-CZ" sz="2000" dirty="0" err="1" smtClean="0"/>
              <a:t>httpImage</a:t>
            </a:r>
            <a:r>
              <a:rPr lang="cs-CZ" sz="2000" dirty="0" smtClean="0"/>
              <a:t>/43751418.jpg_gen/</a:t>
            </a:r>
            <a:r>
              <a:rPr lang="cs-CZ" sz="2000" dirty="0" err="1" smtClean="0"/>
              <a:t>derivatives</a:t>
            </a:r>
            <a:r>
              <a:rPr lang="cs-CZ" sz="2000" dirty="0" smtClean="0"/>
              <a:t>/rpo54_400/43751418.jpg&amp;w=400&amp;h=317&amp;</a:t>
            </a:r>
            <a:r>
              <a:rPr lang="cs-CZ" sz="2000" dirty="0" err="1" smtClean="0"/>
              <a:t>ei</a:t>
            </a:r>
            <a:r>
              <a:rPr lang="cs-CZ" sz="2000" dirty="0" smtClean="0"/>
              <a:t>=mnUFUaezE6yL4gTP-4CACw&amp;zoom=1&amp;</a:t>
            </a:r>
            <a:r>
              <a:rPr lang="cs-CZ" sz="2000" dirty="0" err="1" smtClean="0"/>
              <a:t>iact</a:t>
            </a:r>
            <a:r>
              <a:rPr lang="cs-CZ" sz="2000" dirty="0" smtClean="0"/>
              <a:t>=</a:t>
            </a:r>
            <a:r>
              <a:rPr lang="cs-CZ" sz="2000" dirty="0" err="1" smtClean="0"/>
              <a:t>hc</a:t>
            </a:r>
            <a:r>
              <a:rPr lang="cs-CZ" sz="2000" dirty="0" smtClean="0"/>
              <a:t>&amp;</a:t>
            </a:r>
            <a:r>
              <a:rPr lang="cs-CZ" sz="2000" dirty="0" err="1" smtClean="0"/>
              <a:t>vpx</a:t>
            </a:r>
            <a:r>
              <a:rPr lang="cs-CZ" sz="2000" dirty="0" smtClean="0"/>
              <a:t>=1013&amp;</a:t>
            </a:r>
            <a:r>
              <a:rPr lang="cs-CZ" sz="2000" dirty="0" err="1" smtClean="0"/>
              <a:t>vpy</a:t>
            </a:r>
            <a:r>
              <a:rPr lang="cs-CZ" sz="2000" dirty="0" smtClean="0"/>
              <a:t>=671&amp;dur=125&amp;</a:t>
            </a:r>
            <a:r>
              <a:rPr lang="cs-CZ" sz="2000" dirty="0" err="1" smtClean="0"/>
              <a:t>hovh</a:t>
            </a:r>
            <a:r>
              <a:rPr lang="cs-CZ" sz="2000" dirty="0" smtClean="0"/>
              <a:t>=200&amp;</a:t>
            </a:r>
            <a:r>
              <a:rPr lang="cs-CZ" sz="2000" dirty="0" err="1" smtClean="0"/>
              <a:t>hovw</a:t>
            </a:r>
            <a:r>
              <a:rPr lang="cs-CZ" sz="2000" dirty="0" smtClean="0"/>
              <a:t>=252&amp;</a:t>
            </a:r>
            <a:r>
              <a:rPr lang="cs-CZ" sz="2000" dirty="0" err="1" smtClean="0"/>
              <a:t>tx</a:t>
            </a:r>
            <a:r>
              <a:rPr lang="cs-CZ" sz="2000" dirty="0" smtClean="0"/>
              <a:t>=146</a:t>
            </a:r>
            <a:r>
              <a:rPr lang="cs-CZ" sz="2000" dirty="0" smtClean="0">
                <a:hlinkClick r:id="rId2" action="ppaction://hlinkfile"/>
              </a:rPr>
              <a:t>&amp;ty=116&amp;</a:t>
            </a:r>
            <a:r>
              <a:rPr lang="cs-CZ" sz="2000" dirty="0" err="1" smtClean="0">
                <a:hlinkClick r:id="rId2" action="ppaction://hlinkfile"/>
              </a:rPr>
              <a:t>sig</a:t>
            </a:r>
            <a:r>
              <a:rPr lang="cs-CZ" sz="2000" dirty="0" smtClean="0">
                <a:hlinkClick r:id="rId2" action="ppaction://hlinkfile"/>
              </a:rPr>
              <a:t>=105501467630670430479&amp;</a:t>
            </a:r>
            <a:r>
              <a:rPr lang="cs-CZ" sz="2000" dirty="0" err="1" smtClean="0">
                <a:hlinkClick r:id="rId2" action="ppaction://hlinkfile"/>
              </a:rPr>
              <a:t>page</a:t>
            </a:r>
            <a:r>
              <a:rPr lang="cs-CZ" sz="2000" dirty="0" smtClean="0">
                <a:hlinkClick r:id="rId2" action="ppaction://hlinkfile"/>
              </a:rPr>
              <a:t>=5&amp;</a:t>
            </a:r>
            <a:r>
              <a:rPr lang="cs-CZ" sz="2000" dirty="0" err="1" smtClean="0">
                <a:hlinkClick r:id="rId2" action="ppaction://hlinkfile"/>
              </a:rPr>
              <a:t>tbnh</a:t>
            </a:r>
            <a:r>
              <a:rPr lang="cs-CZ" sz="2000" dirty="0" smtClean="0">
                <a:hlinkClick r:id="rId2" action="ppaction://hlinkfile"/>
              </a:rPr>
              <a:t>=140&amp;</a:t>
            </a:r>
            <a:r>
              <a:rPr lang="cs-CZ" sz="2000" dirty="0" err="1" smtClean="0">
                <a:hlinkClick r:id="rId2" action="ppaction://hlinkfile"/>
              </a:rPr>
              <a:t>tbnw</a:t>
            </a:r>
            <a:r>
              <a:rPr lang="cs-CZ" sz="2000" dirty="0" smtClean="0">
                <a:hlinkClick r:id="rId2" action="ppaction://hlinkfile"/>
              </a:rPr>
              <a:t>=179&amp;</a:t>
            </a:r>
            <a:r>
              <a:rPr lang="cs-CZ" sz="2000" dirty="0" err="1" smtClean="0">
                <a:hlinkClick r:id="rId2" action="ppaction://hlinkfile"/>
              </a:rPr>
              <a:t>ndsp</a:t>
            </a:r>
            <a:r>
              <a:rPr lang="cs-CZ" sz="2000" dirty="0" smtClean="0">
                <a:hlinkClick r:id="rId2" action="ppaction://hlinkfile"/>
              </a:rPr>
              <a:t>=50&amp;</a:t>
            </a:r>
            <a:r>
              <a:rPr lang="cs-CZ" sz="2000" dirty="0" err="1" smtClean="0">
                <a:hlinkClick r:id="rId2" action="ppaction://hlinkfile"/>
              </a:rPr>
              <a:t>ved</a:t>
            </a:r>
            <a:r>
              <a:rPr lang="cs-CZ" sz="2000" dirty="0" smtClean="0">
                <a:hlinkClick r:id="rId2" action="ppaction://hlinkfile"/>
              </a:rPr>
              <a:t>=1t:429,r:18,s:200,i:58</a:t>
            </a:r>
            <a:endParaRPr lang="cs-CZ" sz="2000" dirty="0" smtClean="0"/>
          </a:p>
          <a:p>
            <a:r>
              <a:rPr lang="cs-CZ" sz="2000" b="1" dirty="0" err="1" smtClean="0"/>
              <a:t>Gripppe</a:t>
            </a:r>
            <a:endParaRPr lang="cs-CZ" sz="2000" b="1" dirty="0" smtClean="0"/>
          </a:p>
          <a:p>
            <a:r>
              <a:rPr lang="de-DE" sz="2000" dirty="0" smtClean="0"/>
              <a:t>Nicht mit Grippe ans Steuer. </a:t>
            </a:r>
            <a:r>
              <a:rPr lang="de-DE" sz="2000" i="1" dirty="0" smtClean="0"/>
              <a:t>Nicht mit Grippe ans Steuer</a:t>
            </a:r>
            <a:r>
              <a:rPr lang="de-DE" sz="2000" dirty="0" smtClean="0"/>
              <a:t> [online]. 2012 [</a:t>
            </a:r>
            <a:r>
              <a:rPr lang="de-DE" sz="2000" dirty="0" err="1" smtClean="0"/>
              <a:t>cit</a:t>
            </a:r>
            <a:r>
              <a:rPr lang="de-DE" sz="2000" dirty="0" smtClean="0"/>
              <a:t>. 2013-01-27]. </a:t>
            </a:r>
            <a:r>
              <a:rPr lang="de-DE" sz="2000" dirty="0" err="1" smtClean="0"/>
              <a:t>Dostupné</a:t>
            </a:r>
            <a:r>
              <a:rPr lang="de-DE" sz="2000" dirty="0" smtClean="0"/>
              <a:t> z: http://www.google.de/imgres?q=Grippe&amp;hl=cs&amp;tbo=d&amp;biw=1517&amp;bih=1056&amp;tbm=isch&amp;tbnid=A24k-e8At9R-QM:&amp;imgrefurl=http://www.focus.de/auto/news/erkaeltungszeit-fuer-autofahrer-nicht-mit-grippe-ans-steuer_aid_574936.html&amp;docid=4eM-7MjvoU-3rM&amp;imgurl=http://p4.focus.de/img/gen/i/p/GrippeRatiopharm231110_1469389_1_sps_Pxgen_r_630xA.jpg&amp;w=630&amp;h=420&amp;ei=A3wFUYiyHsWYtQbqrYGgCg&amp;zoom=1&amp;iact=rc&amp;dur=193&amp;sig=105501467630670430479&amp;page=1&amp;tbnh=139&amp;tbnw=203&amp;start=0&amp;ndsp=50&amp;ved=1t:429,r:38,s:0,i:198&amp;tx=155&amp;ty=99 </a:t>
            </a:r>
            <a:endParaRPr lang="cs-CZ" sz="2000" dirty="0" smtClean="0"/>
          </a:p>
          <a:p>
            <a:r>
              <a:rPr lang="cs-CZ" sz="2000" b="1" dirty="0" err="1" smtClean="0"/>
              <a:t>Bauchschmerzen</a:t>
            </a:r>
            <a:endParaRPr lang="cs-CZ" sz="2000" b="1" dirty="0" smtClean="0"/>
          </a:p>
          <a:p>
            <a:r>
              <a:rPr lang="de-DE" sz="2000" dirty="0" smtClean="0"/>
              <a:t>Was steckt hinter chronischen Magenbeschwerden?. </a:t>
            </a:r>
            <a:r>
              <a:rPr lang="de-DE" sz="2000" i="1" dirty="0" smtClean="0"/>
              <a:t>Was steckt hinter chronischen Magenbeschwerden?</a:t>
            </a:r>
            <a:r>
              <a:rPr lang="de-DE" sz="2000" dirty="0" smtClean="0"/>
              <a:t> [online]. 2011 [</a:t>
            </a:r>
            <a:r>
              <a:rPr lang="de-DE" sz="2000" dirty="0" err="1" smtClean="0"/>
              <a:t>cit</a:t>
            </a:r>
            <a:r>
              <a:rPr lang="de-DE" sz="2000" dirty="0" smtClean="0"/>
              <a:t>. 2013-01-27]. </a:t>
            </a:r>
            <a:r>
              <a:rPr lang="de-DE" sz="2000" dirty="0" err="1" smtClean="0"/>
              <a:t>Dostupné</a:t>
            </a:r>
            <a:r>
              <a:rPr lang="de-DE" sz="2000" dirty="0" smtClean="0"/>
              <a:t> z: http://www.google.de/imgres?q=Bauchschmerzen&amp;hl=cs&amp;tbo=d&amp;biw=1517&amp;bih=1056&amp;tbm=isch&amp;tbnid=-leFGBo_1_OzgM:&amp;imgrefurl=http://gesundheit.germanblogs.de/archive/2010/08/11/was-steckt-hinter-chronischen-magenbeschwerden.htm&amp;docid=cmCoFeD0q4CQAM&amp;imgurl=http://gesundheit.germanblogs.de/wp-content/uploads/2010/08/bauchschmerzen.jpg&amp;w=283&amp;h=424&amp;ei=rHwFUeO0PMqutAaEuoGgDg&amp;zoom=1&amp;iact=rc&amp;dur=181&amp;sig=105501467630670430479&amp;page=1&amp;tbnh=148&amp;tbnw=99&amp;start=0&amp;ndsp=48&amp;ved=1t:429,r:28,s:0,i:168&amp;tx=52&amp;ty=43 </a:t>
            </a:r>
            <a:endParaRPr lang="cs-CZ" sz="2000" dirty="0" smtClean="0"/>
          </a:p>
          <a:p>
            <a:r>
              <a:rPr lang="cs-CZ" sz="2000" b="1" dirty="0" err="1" smtClean="0"/>
              <a:t>Rückenschmerzen</a:t>
            </a:r>
            <a:endParaRPr lang="cs-CZ" sz="2000" b="1" dirty="0" smtClean="0"/>
          </a:p>
          <a:p>
            <a:r>
              <a:rPr lang="de-DE" sz="2000" dirty="0" smtClean="0"/>
              <a:t>Was steckt hinter chronischen Magenbeschwerden?. </a:t>
            </a:r>
            <a:r>
              <a:rPr lang="de-DE" sz="2000" i="1" dirty="0" smtClean="0"/>
              <a:t>Was steckt hinter chronischen Magenbeschwerden?</a:t>
            </a:r>
            <a:r>
              <a:rPr lang="de-DE" sz="2000" dirty="0" smtClean="0"/>
              <a:t> [online]. 2011 [</a:t>
            </a:r>
            <a:r>
              <a:rPr lang="de-DE" sz="2000" dirty="0" err="1" smtClean="0"/>
              <a:t>cit</a:t>
            </a:r>
            <a:r>
              <a:rPr lang="de-DE" sz="2000" dirty="0" smtClean="0"/>
              <a:t>. 2013-01-27]. </a:t>
            </a:r>
            <a:r>
              <a:rPr lang="de-DE" sz="2000" dirty="0" err="1" smtClean="0"/>
              <a:t>Dostupné</a:t>
            </a:r>
            <a:r>
              <a:rPr lang="de-DE" sz="2000" dirty="0" smtClean="0"/>
              <a:t> z: http://www.google.de/imgres?q=Bauchschmerzen&amp;hl=cs&amp;tbo=d&amp;biw=1517&amp;bih=1056&amp;tbm=isch&amp;tbnid=-leFGBo_1_OzgM:&amp;imgrefurl=http://gesundheit.germanblogs.de/archive/2010/08/11/was-steckt-hinter-chronischen-magenbeschwerden.htm&amp;docid=cmCoFeD0q4CQAM&amp;imgurl=http://gesundheit.germanblogs.de/wp-content/uploads/2010/08/bauchschmerzen.jpg&amp;w=283&amp;h=424&amp;ei=rHwFUeO0PMqutAaEuoGgDg&amp;zoom=1&amp;iact=rc&amp;dur=181&amp;sig=105501467630670430479&amp;page=1&amp;tbnh=148&amp;tbnw=99&amp;start=0&amp;ndsp=48&amp;ved=1t:429,r:28,s:0,i:168&amp;tx=52&amp;ty=43 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32500" lnSpcReduction="20000"/>
          </a:bodyPr>
          <a:lstStyle/>
          <a:p>
            <a:r>
              <a:rPr lang="cs-CZ" b="1" dirty="0" err="1" smtClean="0"/>
              <a:t>Kopfschmerzen</a:t>
            </a:r>
            <a:endParaRPr lang="cs-CZ" b="1" dirty="0" smtClean="0"/>
          </a:p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steckt</a:t>
            </a:r>
            <a:r>
              <a:rPr lang="cs-CZ" dirty="0" smtClean="0"/>
              <a:t> </a:t>
            </a:r>
            <a:r>
              <a:rPr lang="cs-CZ" dirty="0" err="1" smtClean="0"/>
              <a:t>hinter</a:t>
            </a:r>
            <a:r>
              <a:rPr lang="cs-CZ" dirty="0" smtClean="0"/>
              <a:t> </a:t>
            </a:r>
            <a:r>
              <a:rPr lang="cs-CZ" dirty="0" err="1" smtClean="0"/>
              <a:t>chronischen</a:t>
            </a:r>
            <a:r>
              <a:rPr lang="cs-CZ" dirty="0" smtClean="0"/>
              <a:t> </a:t>
            </a:r>
            <a:r>
              <a:rPr lang="cs-CZ" dirty="0" err="1" smtClean="0"/>
              <a:t>Magenbeschwerden</a:t>
            </a:r>
            <a:r>
              <a:rPr lang="cs-CZ" dirty="0" smtClean="0"/>
              <a:t>?. &lt;i&gt;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steckt</a:t>
            </a:r>
            <a:r>
              <a:rPr lang="cs-CZ" dirty="0" smtClean="0"/>
              <a:t> </a:t>
            </a:r>
            <a:r>
              <a:rPr lang="cs-CZ" dirty="0" err="1" smtClean="0"/>
              <a:t>hinter</a:t>
            </a:r>
            <a:r>
              <a:rPr lang="cs-CZ" dirty="0" smtClean="0"/>
              <a:t> </a:t>
            </a:r>
            <a:r>
              <a:rPr lang="cs-CZ" dirty="0" err="1" smtClean="0"/>
              <a:t>chronischen</a:t>
            </a:r>
            <a:r>
              <a:rPr lang="cs-CZ" dirty="0" smtClean="0"/>
              <a:t> </a:t>
            </a:r>
            <a:r>
              <a:rPr lang="cs-CZ" dirty="0" err="1" smtClean="0"/>
              <a:t>Magenbeschwerden</a:t>
            </a:r>
            <a:r>
              <a:rPr lang="cs-CZ" dirty="0" smtClean="0"/>
              <a:t>?&lt;/i&gt; [online]. 2011 [cit. 2013-01-27]. Dostupné z: http://www.</a:t>
            </a:r>
            <a:r>
              <a:rPr lang="cs-CZ" dirty="0" err="1" smtClean="0"/>
              <a:t>google.de</a:t>
            </a:r>
            <a:r>
              <a:rPr lang="cs-CZ" dirty="0" smtClean="0"/>
              <a:t>/</a:t>
            </a:r>
            <a:r>
              <a:rPr lang="cs-CZ" dirty="0" err="1" smtClean="0"/>
              <a:t>imgres</a:t>
            </a:r>
            <a:r>
              <a:rPr lang="cs-CZ" dirty="0" smtClean="0"/>
              <a:t>?q=</a:t>
            </a:r>
            <a:r>
              <a:rPr lang="cs-CZ" dirty="0" err="1" smtClean="0"/>
              <a:t>Bauchschmerzen</a:t>
            </a:r>
            <a:r>
              <a:rPr lang="cs-CZ" dirty="0" smtClean="0"/>
              <a:t>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tbo</a:t>
            </a:r>
            <a:r>
              <a:rPr lang="cs-CZ" dirty="0" smtClean="0"/>
              <a:t>=d&amp;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biw</a:t>
            </a:r>
            <a:r>
              <a:rPr lang="cs-CZ" dirty="0" smtClean="0"/>
              <a:t>=1517&amp;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bih</a:t>
            </a:r>
            <a:r>
              <a:rPr lang="cs-CZ" dirty="0" smtClean="0"/>
              <a:t>=1056&amp;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tbnid</a:t>
            </a:r>
            <a:r>
              <a:rPr lang="cs-CZ" dirty="0" smtClean="0"/>
              <a:t>=-</a:t>
            </a:r>
            <a:r>
              <a:rPr lang="cs-CZ" dirty="0" err="1" smtClean="0"/>
              <a:t>leFGBo</a:t>
            </a:r>
            <a:r>
              <a:rPr lang="cs-CZ" dirty="0" smtClean="0"/>
              <a:t>_1_</a:t>
            </a:r>
            <a:r>
              <a:rPr lang="cs-CZ" dirty="0" err="1" smtClean="0"/>
              <a:t>OzgM</a:t>
            </a:r>
            <a:r>
              <a:rPr lang="cs-CZ" dirty="0" smtClean="0"/>
              <a:t>:&amp;</a:t>
            </a:r>
            <a:r>
              <a:rPr lang="cs-CZ" dirty="0" err="1" smtClean="0"/>
              <a:t>amp</a:t>
            </a:r>
            <a:r>
              <a:rPr lang="cs-CZ" dirty="0" smtClean="0"/>
              <a:t>;</a:t>
            </a:r>
            <a:r>
              <a:rPr lang="cs-CZ" dirty="0" err="1" smtClean="0"/>
              <a:t>imgrefurl</a:t>
            </a:r>
            <a:r>
              <a:rPr lang="cs-CZ" dirty="0" smtClean="0"/>
              <a:t>=http://gesundheit.germanblogs.de/archive/2010/08/11/was-steckt-hinter-chronischen-magenbeschwerden.htm&amp;amp;docid=cmCoFeD0q4CQAM&amp;amp;imgurl=http://gesundheit.germanblogs.de/wp-content/uploads/2010/08/bauchsc. 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steckt</a:t>
            </a:r>
            <a:r>
              <a:rPr lang="cs-CZ" i="1" dirty="0" smtClean="0"/>
              <a:t> </a:t>
            </a:r>
            <a:r>
              <a:rPr lang="cs-CZ" i="1" dirty="0" err="1" smtClean="0"/>
              <a:t>hinter</a:t>
            </a:r>
            <a:r>
              <a:rPr lang="cs-CZ" i="1" dirty="0" smtClean="0"/>
              <a:t> </a:t>
            </a:r>
            <a:r>
              <a:rPr lang="cs-CZ" i="1" dirty="0" err="1" smtClean="0"/>
              <a:t>chronischen</a:t>
            </a:r>
            <a:r>
              <a:rPr lang="cs-CZ" i="1" dirty="0" smtClean="0"/>
              <a:t> </a:t>
            </a:r>
            <a:r>
              <a:rPr lang="cs-CZ" i="1" dirty="0" err="1" smtClean="0"/>
              <a:t>Magenbeschwerden</a:t>
            </a:r>
            <a:r>
              <a:rPr lang="cs-CZ" i="1" dirty="0" smtClean="0"/>
              <a:t>?. &lt;i&gt;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steckt</a:t>
            </a:r>
            <a:r>
              <a:rPr lang="cs-CZ" i="1" dirty="0" smtClean="0"/>
              <a:t> </a:t>
            </a:r>
            <a:r>
              <a:rPr lang="cs-CZ" i="1" dirty="0" err="1" smtClean="0"/>
              <a:t>hinter</a:t>
            </a:r>
            <a:r>
              <a:rPr lang="cs-CZ" i="1" dirty="0" smtClean="0"/>
              <a:t> </a:t>
            </a:r>
            <a:r>
              <a:rPr lang="cs-CZ" i="1" dirty="0" err="1" smtClean="0"/>
              <a:t>chronischen</a:t>
            </a:r>
            <a:r>
              <a:rPr lang="cs-CZ" i="1" dirty="0" smtClean="0"/>
              <a:t> </a:t>
            </a:r>
            <a:r>
              <a:rPr lang="cs-CZ" i="1" dirty="0" err="1" smtClean="0"/>
              <a:t>Magenbeschwerden</a:t>
            </a:r>
            <a:r>
              <a:rPr lang="cs-CZ" i="1" dirty="0" smtClean="0"/>
              <a:t>?&lt;/i&gt; [online]. 2011 [cit. 2013-01-27]. Dostupné z: http://www.</a:t>
            </a:r>
            <a:r>
              <a:rPr lang="cs-CZ" i="1" dirty="0" err="1" smtClean="0"/>
              <a:t>google.de</a:t>
            </a:r>
            <a:r>
              <a:rPr lang="cs-CZ" i="1" dirty="0" smtClean="0"/>
              <a:t>/</a:t>
            </a:r>
            <a:r>
              <a:rPr lang="cs-CZ" i="1" dirty="0" err="1" smtClean="0"/>
              <a:t>imgres</a:t>
            </a:r>
            <a:r>
              <a:rPr lang="cs-CZ" i="1" dirty="0" smtClean="0"/>
              <a:t>?q=</a:t>
            </a:r>
            <a:r>
              <a:rPr lang="cs-CZ" i="1" dirty="0" err="1" smtClean="0"/>
              <a:t>Bauchschmerzen</a:t>
            </a:r>
            <a:r>
              <a:rPr lang="cs-CZ" i="1" dirty="0" smtClean="0"/>
              <a:t>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hl</a:t>
            </a:r>
            <a:r>
              <a:rPr lang="cs-CZ" i="1" dirty="0" smtClean="0"/>
              <a:t>=</a:t>
            </a:r>
            <a:r>
              <a:rPr lang="cs-CZ" i="1" dirty="0" err="1" smtClean="0"/>
              <a:t>cs</a:t>
            </a:r>
            <a:r>
              <a:rPr lang="cs-CZ" i="1" dirty="0" smtClean="0"/>
              <a:t>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tbo</a:t>
            </a:r>
            <a:r>
              <a:rPr lang="cs-CZ" i="1" dirty="0" smtClean="0"/>
              <a:t>=d&amp;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biw</a:t>
            </a:r>
            <a:r>
              <a:rPr lang="cs-CZ" i="1" dirty="0" smtClean="0"/>
              <a:t>=1517&amp;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bih</a:t>
            </a:r>
            <a:r>
              <a:rPr lang="cs-CZ" i="1" dirty="0" smtClean="0"/>
              <a:t>=1056&amp;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tbm</a:t>
            </a:r>
            <a:r>
              <a:rPr lang="cs-CZ" i="1" dirty="0" smtClean="0"/>
              <a:t>=</a:t>
            </a:r>
            <a:r>
              <a:rPr lang="cs-CZ" i="1" dirty="0" err="1" smtClean="0"/>
              <a:t>isch</a:t>
            </a:r>
            <a:r>
              <a:rPr lang="cs-CZ" i="1" dirty="0" smtClean="0"/>
              <a:t>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tbnid</a:t>
            </a:r>
            <a:r>
              <a:rPr lang="cs-CZ" i="1" dirty="0" smtClean="0"/>
              <a:t>=-</a:t>
            </a:r>
            <a:r>
              <a:rPr lang="cs-CZ" i="1" dirty="0" err="1" smtClean="0"/>
              <a:t>leFGBo</a:t>
            </a:r>
            <a:r>
              <a:rPr lang="cs-CZ" i="1" dirty="0" smtClean="0"/>
              <a:t>_1_</a:t>
            </a:r>
            <a:r>
              <a:rPr lang="cs-CZ" i="1" dirty="0" err="1" smtClean="0"/>
              <a:t>OzgM</a:t>
            </a:r>
            <a:r>
              <a:rPr lang="cs-CZ" i="1" dirty="0" smtClean="0"/>
              <a:t>:&amp;</a:t>
            </a:r>
            <a:r>
              <a:rPr lang="cs-CZ" i="1" dirty="0" err="1" smtClean="0"/>
              <a:t>amp</a:t>
            </a:r>
            <a:r>
              <a:rPr lang="cs-CZ" i="1" dirty="0" smtClean="0"/>
              <a:t>;</a:t>
            </a:r>
            <a:r>
              <a:rPr lang="cs-CZ" i="1" dirty="0" err="1" smtClean="0"/>
              <a:t>imgrefurl</a:t>
            </a:r>
            <a:r>
              <a:rPr lang="cs-CZ" i="1" dirty="0" smtClean="0"/>
              <a:t>=http://gesundheit.germanblogs.de/archive/2010/08/11/was-steckt-hinter-chronischen-magenbeschwerden.htm&amp;amp;docid=cmCoFeD0q4CQAM&amp;amp;imgurl=http://gesundheit.germanblogs.de/wp-content/uploads/2010/08/bauchsc</a:t>
            </a:r>
            <a:r>
              <a:rPr lang="cs-CZ" dirty="0" smtClean="0"/>
              <a:t> [online]. 2012 [cit. 2013-01-27].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rtl.de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cms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ratgeber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kopfschmerzen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hilfe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fuer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betroffene</a:t>
            </a:r>
            <a:r>
              <a:rPr lang="cs-CZ" dirty="0" smtClean="0">
                <a:hlinkClick r:id="rId2"/>
              </a:rPr>
              <a:t>-9822-6e4e-22-447404.html</a:t>
            </a:r>
            <a:endParaRPr lang="cs-CZ" dirty="0" smtClean="0"/>
          </a:p>
          <a:p>
            <a:r>
              <a:rPr lang="cs-CZ" b="1" dirty="0" err="1" smtClean="0"/>
              <a:t>Allergie</a:t>
            </a:r>
            <a:endParaRPr lang="cs-CZ" b="1" dirty="0" smtClean="0"/>
          </a:p>
          <a:p>
            <a:r>
              <a:rPr lang="de-DE" dirty="0" smtClean="0"/>
              <a:t>Archiv für die Kategorie „Allergie“. </a:t>
            </a:r>
            <a:r>
              <a:rPr lang="de-DE" i="1" dirty="0" smtClean="0"/>
              <a:t>Archiv für die Kategorie „Allergie“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2013-01-27]. </a:t>
            </a:r>
            <a:r>
              <a:rPr lang="de-DE" dirty="0" err="1" smtClean="0"/>
              <a:t>Dostupné</a:t>
            </a:r>
            <a:r>
              <a:rPr lang="de-DE" dirty="0" smtClean="0"/>
              <a:t> z: http://www.google.de/imgres?q=Allergie&amp;hl=cs&amp;tbo=d&amp;biw=1517&amp;bih=1056&amp;tbm=isch&amp;tbnid=nqtUVPpukwqimM:&amp;imgrefurl=http://www.gesundlichleben.com/kategorie/allergie&amp;docid=11Qdz2azRnPrWM&amp;imgurl=http://www.gesundlichleben.com/fotos/2011/05/allergien.jpg&amp;w=385&amp;h=261&amp;ei=j34FUayUGs_mtQbUk4DgCg&amp;zoom=1&amp;iact=rc&amp;dur=100&amp;sig=105501467630670430479&amp;page=1&amp;tbnh=135&amp;tbnw=209&amp;start=0&amp;ndsp=47&amp;ved=1t:429,r:42,s:0,i:210&amp;tx=132&amp;ty=68 </a:t>
            </a:r>
            <a:r>
              <a:rPr lang="cs-CZ" dirty="0" smtClean="0"/>
              <a:t> </a:t>
            </a:r>
          </a:p>
          <a:p>
            <a:r>
              <a:rPr lang="cs-CZ" b="1" dirty="0" err="1" smtClean="0"/>
              <a:t>Hoher</a:t>
            </a:r>
            <a:r>
              <a:rPr lang="cs-CZ" b="1" dirty="0" smtClean="0"/>
              <a:t> </a:t>
            </a:r>
            <a:r>
              <a:rPr lang="cs-CZ" b="1" dirty="0" err="1" smtClean="0"/>
              <a:t>Blutdruck</a:t>
            </a:r>
            <a:endParaRPr lang="cs-CZ" b="1" dirty="0" smtClean="0"/>
          </a:p>
          <a:p>
            <a:r>
              <a:rPr lang="de-DE" dirty="0" smtClean="0"/>
              <a:t>Das sollte der Arzt jedes Mal checken. </a:t>
            </a:r>
            <a:r>
              <a:rPr lang="de-DE" i="1" dirty="0" smtClean="0"/>
              <a:t>Das sollte der Arzt jedes Mal checken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2013-01-27]. </a:t>
            </a:r>
            <a:r>
              <a:rPr lang="de-DE" dirty="0" err="1" smtClean="0"/>
              <a:t>Dostupné</a:t>
            </a:r>
            <a:r>
              <a:rPr lang="de-DE" dirty="0" smtClean="0"/>
              <a:t> z: http://www.google.de/imgres?q=hoher+Blutdruck&amp;hl=cs&amp;tbo=d&amp;biw=1517&amp;bih=1056&amp;tbm=isch&amp;tbnid=Dt3I0TEClI1igM:&amp;imgrefurl=http://www.stern.de/diabetes/tipps/kontrolluntersuchungen-bei-diabetes-das-sollte-der-arzt-jedes-mal-checken-654232.html&amp;docid=rSpgm7prd6QBfM&amp;imgurl=http://d1.stern.de/bilder/stern_5/gesundheit/ratgeber/09_diabetes/fotostrecken/kontrolle_untersuchungen/kontrolle_untersuchungen_01_maxsize_735_490.jpg&amp;w=735&amp;h=490&amp;ei=RX8FUe2IBMfk4QTzpYGwDQ&amp;zoom=1&amp;iact=rc&amp;dur=103&amp;sig=10550146763067043 </a:t>
            </a:r>
            <a:endParaRPr lang="cs-CZ" dirty="0" smtClean="0"/>
          </a:p>
          <a:p>
            <a:r>
              <a:rPr lang="cs-CZ" b="1" dirty="0" err="1" smtClean="0"/>
              <a:t>Schnupfen</a:t>
            </a:r>
            <a:endParaRPr lang="cs-CZ" b="1" dirty="0" smtClean="0"/>
          </a:p>
          <a:p>
            <a:r>
              <a:rPr lang="cs-CZ" dirty="0" err="1" smtClean="0"/>
              <a:t>Homöopathie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Omas </a:t>
            </a:r>
            <a:r>
              <a:rPr lang="cs-CZ" dirty="0" err="1" smtClean="0"/>
              <a:t>Hausmittel</a:t>
            </a:r>
            <a:r>
              <a:rPr lang="cs-CZ" dirty="0" smtClean="0"/>
              <a:t>. </a:t>
            </a:r>
            <a:r>
              <a:rPr lang="cs-CZ" i="1" dirty="0" err="1" smtClean="0"/>
              <a:t>Homöopathie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Omas </a:t>
            </a:r>
            <a:r>
              <a:rPr lang="cs-CZ" i="1" dirty="0" err="1" smtClean="0"/>
              <a:t>Hausmittel</a:t>
            </a:r>
            <a:r>
              <a:rPr lang="cs-CZ" dirty="0" smtClean="0"/>
              <a:t> [online]. 2012 [cit. 2013-01-27]. Dostupné z: http://www.</a:t>
            </a:r>
            <a:r>
              <a:rPr lang="cs-CZ" dirty="0" err="1" smtClean="0"/>
              <a:t>lisa</a:t>
            </a:r>
            <a:r>
              <a:rPr lang="cs-CZ" dirty="0" smtClean="0"/>
              <a:t>-</a:t>
            </a:r>
            <a:r>
              <a:rPr lang="cs-CZ" dirty="0" err="1" smtClean="0"/>
              <a:t>freundeskreis.de</a:t>
            </a:r>
            <a:r>
              <a:rPr lang="cs-CZ" dirty="0" smtClean="0"/>
              <a:t>/</a:t>
            </a:r>
            <a:r>
              <a:rPr lang="cs-CZ" dirty="0" err="1" smtClean="0"/>
              <a:t>magazin</a:t>
            </a:r>
            <a:r>
              <a:rPr lang="cs-CZ" dirty="0" smtClean="0"/>
              <a:t>/</a:t>
            </a:r>
            <a:r>
              <a:rPr lang="cs-CZ" dirty="0" err="1" smtClean="0"/>
              <a:t>gesundheit</a:t>
            </a:r>
            <a:r>
              <a:rPr lang="cs-CZ" dirty="0" smtClean="0"/>
              <a:t>/</a:t>
            </a:r>
            <a:r>
              <a:rPr lang="cs-CZ" dirty="0" err="1" smtClean="0"/>
              <a:t>gesund</a:t>
            </a:r>
            <a:r>
              <a:rPr lang="cs-CZ" dirty="0" smtClean="0"/>
              <a:t>-durch-den-</a:t>
            </a:r>
            <a:r>
              <a:rPr lang="cs-CZ" dirty="0" err="1" smtClean="0"/>
              <a:t>herbst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err="1" smtClean="0"/>
              <a:t>Beinschmerzen</a:t>
            </a:r>
            <a:endParaRPr lang="cs-CZ" b="1" dirty="0" smtClean="0"/>
          </a:p>
          <a:p>
            <a:r>
              <a:rPr lang="de-DE" dirty="0" smtClean="0"/>
              <a:t>Beinschmerzen. </a:t>
            </a:r>
            <a:r>
              <a:rPr lang="de-DE" i="1" dirty="0" smtClean="0"/>
              <a:t>Beinschmerzen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2013-01-27]. </a:t>
            </a:r>
            <a:r>
              <a:rPr lang="de-DE" dirty="0" err="1" smtClean="0"/>
              <a:t>Dostupné</a:t>
            </a:r>
            <a:r>
              <a:rPr lang="de-DE" dirty="0" smtClean="0"/>
              <a:t> z: http://www.google.de/imgres?q=Beinschmerzen&amp;hl=cs&amp;tbo=d&amp;biw=1517&amp;bih=1056&amp;tbm=isch&amp;tbnid=Ca7ZK0GQgq8SuM:&amp;imgrefurl=http://www.beinschmerzen.org/&amp;docid=nKVkwDFhRdqN3M&amp;imgurl=http://www.beinschmerzen.org/_img/beinschmerzen-sport.jpg&amp;w=428&amp;h=286&amp;ei=QYEFUflS04KFB83hgNAL&amp;zoom=1&amp;iact=rc&amp;dur=100&amp;sig=105501467630670430479&amp;page=1&amp;tbnh=143&amp;tbnw=213&amp;start=0&amp;ndsp=54&amp;ved=1t:429,r:12,s:0,i:115&amp;tx=55&amp;ty=85</a:t>
            </a:r>
            <a:endParaRPr lang="cs-CZ" dirty="0" smtClean="0"/>
          </a:p>
          <a:p>
            <a:r>
              <a:rPr lang="cs-CZ" b="1" dirty="0" err="1" smtClean="0"/>
              <a:t>Augenschmerzen</a:t>
            </a:r>
            <a:endParaRPr lang="cs-CZ" b="1" dirty="0" smtClean="0"/>
          </a:p>
          <a:p>
            <a:r>
              <a:rPr lang="de-DE" dirty="0" smtClean="0"/>
              <a:t>Augenschmerzen: Ursachen in der Umgebung. </a:t>
            </a:r>
            <a:r>
              <a:rPr lang="de-DE" i="1" dirty="0" smtClean="0"/>
              <a:t>Augenschmerzen: Ursachen in der Umgebung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2013-01-27]. </a:t>
            </a:r>
            <a:r>
              <a:rPr lang="de-DE" dirty="0" err="1" smtClean="0"/>
              <a:t>Dostupné</a:t>
            </a:r>
            <a:r>
              <a:rPr lang="de-DE" dirty="0" smtClean="0"/>
              <a:t> z: http://www.google.de/imgres?q=Augenschmerzen&amp;hl=cs&amp;tbo=d&amp;biw=1517&amp;bih=1056&amp;tbm=isch&amp;tbnid=2hHSXzzToCiVtM:&amp;imgrefurl=http://www.apotheken-umschau.de/Augen/Augenschmerzen-Ursachen-in-der-Umgebung-des-Auges-72679_5.html&amp;docid=zNb_y4vOoTEY4M&amp;imgurl=http://</a:t>
            </a:r>
            <a:r>
              <a:rPr lang="de-DE" dirty="0" smtClean="0"/>
              <a:t>www.apotheken-umschau.de/multimedia/149/188/6/5534793745.jpg&amp;w=596&amp;h=372&amp;ei=G4MFUczwPIbKtAaMuYCwCQ&amp;zoom=1&amp;iact=rc&amp;dur=215&amp;sig=105501467630670430479&amp;page=1&amp;tbnh=145&amp;tbnw=238&amp;start=0&amp;ndsp=64&amp;ved=1t:429,r:4,s:0,i:91&amp;tx=162&amp;ty=77</a:t>
            </a:r>
            <a:endParaRPr lang="cs-CZ" dirty="0" smtClean="0"/>
          </a:p>
          <a:p>
            <a:r>
              <a:rPr lang="cs-CZ" b="1" dirty="0" err="1" smtClean="0"/>
              <a:t>Gify</a:t>
            </a:r>
            <a:r>
              <a:rPr lang="cs-CZ" b="1" dirty="0" smtClean="0"/>
              <a:t>-</a:t>
            </a:r>
            <a:r>
              <a:rPr lang="cs-CZ" b="1" dirty="0" err="1" smtClean="0"/>
              <a:t>Nena</a:t>
            </a:r>
            <a:r>
              <a:rPr lang="cs-CZ" dirty="0" smtClean="0"/>
              <a:t>. </a:t>
            </a:r>
            <a:r>
              <a:rPr lang="cs-CZ" i="1" dirty="0" err="1" smtClean="0"/>
              <a:t>Gify</a:t>
            </a:r>
            <a:r>
              <a:rPr lang="cs-CZ" i="1" dirty="0" smtClean="0"/>
              <a:t>-</a:t>
            </a:r>
            <a:r>
              <a:rPr lang="cs-CZ" i="1" dirty="0" err="1" smtClean="0"/>
              <a:t>Nena</a:t>
            </a:r>
            <a:r>
              <a:rPr lang="cs-CZ" dirty="0" smtClean="0"/>
              <a:t> [online]. 2012 [cit. 2013-02-07]. Dostupné z: http://www.</a:t>
            </a:r>
            <a:r>
              <a:rPr lang="cs-CZ" smtClean="0"/>
              <a:t>gify.nou.cz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Gesundheit</a:t>
            </a:r>
            <a:r>
              <a:rPr lang="cs-CZ" b="1" dirty="0" smtClean="0"/>
              <a:t>, </a:t>
            </a:r>
            <a:r>
              <a:rPr lang="cs-CZ" b="1" dirty="0" err="1" smtClean="0"/>
              <a:t>Krankheit</a:t>
            </a:r>
            <a:r>
              <a:rPr lang="cs-CZ" dirty="0" smtClean="0"/>
              <a:t>; 						</a:t>
            </a:r>
            <a:r>
              <a:rPr lang="cs-CZ" b="1" dirty="0" smtClean="0"/>
              <a:t>VY_32_INOVACE_E2_08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Slovní zásoba – části těla, nemoci, dialog u 		</a:t>
            </a:r>
            <a:r>
              <a:rPr lang="cs-CZ" smtClean="0"/>
              <a:t>	lékaře, pořekadla</a:t>
            </a:r>
            <a:r>
              <a:rPr lang="cs-CZ" dirty="0" smtClean="0"/>
              <a:t>		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3.A;17.9.,2012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>
            <a:noAutofit/>
          </a:bodyPr>
          <a:lstStyle/>
          <a:p>
            <a:r>
              <a:rPr lang="cs-CZ" sz="4800" b="1" dirty="0" err="1" smtClean="0">
                <a:latin typeface="Comic Sans MS" pitchFamily="66" charset="0"/>
              </a:rPr>
              <a:t>Gesundheit</a:t>
            </a:r>
            <a:r>
              <a:rPr lang="cs-CZ" sz="4800" b="1" dirty="0" smtClean="0">
                <a:latin typeface="Comic Sans MS" pitchFamily="66" charset="0"/>
              </a:rPr>
              <a:t> , </a:t>
            </a:r>
            <a:r>
              <a:rPr lang="cs-CZ" sz="4800" b="1" dirty="0" err="1" smtClean="0">
                <a:latin typeface="Comic Sans MS" pitchFamily="66" charset="0"/>
              </a:rPr>
              <a:t>Krankheit</a:t>
            </a:r>
            <a:r>
              <a:rPr lang="cs-CZ" sz="4800" b="1" dirty="0" smtClean="0">
                <a:latin typeface="Comic Sans MS" pitchFamily="66" charset="0"/>
              </a:rPr>
              <a:t/>
            </a:r>
            <a:br>
              <a:rPr lang="cs-CZ" sz="4800" b="1" dirty="0" smtClean="0">
                <a:latin typeface="Comic Sans MS" pitchFamily="66" charset="0"/>
              </a:rPr>
            </a:br>
            <a:endParaRPr lang="cs-CZ" sz="4800" b="1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7160840" cy="3744416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Körperteile</a:t>
            </a:r>
            <a:endParaRPr lang="cs-CZ" sz="4000" b="1" dirty="0" smtClean="0"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Beschwerden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beschreiben</a:t>
            </a:r>
            <a:endParaRPr lang="cs-CZ" sz="4000" b="1" dirty="0" smtClean="0"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Ratschläge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geben</a:t>
            </a:r>
            <a:endParaRPr lang="cs-CZ" sz="4000" b="1" dirty="0" smtClean="0"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Beim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Arzt</a:t>
            </a:r>
            <a:endParaRPr lang="cs-CZ" sz="4000" b="1" dirty="0" smtClean="0"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Sprichwörter</a:t>
            </a:r>
            <a:endParaRPr lang="cs-CZ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8" y="44624"/>
          <a:ext cx="6912768" cy="673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98"/>
                <a:gridCol w="3157970"/>
              </a:tblGrid>
              <a:tr h="22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   </a:t>
                      </a:r>
                      <a:r>
                        <a:rPr lang="cs-CZ" sz="1800" b="1" dirty="0" err="1" smtClean="0"/>
                        <a:t>Singular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Plural</a:t>
                      </a:r>
                      <a:endParaRPr lang="cs-CZ" dirty="0"/>
                    </a:p>
                  </a:txBody>
                  <a:tcPr/>
                </a:tc>
              </a:tr>
              <a:tr h="33708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1. s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Auge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Augen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2. 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Nase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Nasen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3.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Mund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Münder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4.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Kopf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Köpfe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5. s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Ohr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Ohren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6.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Busen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Busen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7. 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Brust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Brüste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9048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8.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Rücken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Rücken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9.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Fu</a:t>
                      </a:r>
                      <a:r>
                        <a:rPr lang="el-GR" sz="1600" b="0" dirty="0" smtClean="0">
                          <a:latin typeface="Comic Sans MS" pitchFamily="66" charset="0"/>
                        </a:rPr>
                        <a:t>β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Fü</a:t>
                      </a:r>
                      <a:r>
                        <a:rPr lang="el-GR" sz="1600" b="0" dirty="0" smtClean="0">
                          <a:latin typeface="Comic Sans MS" pitchFamily="66" charset="0"/>
                        </a:rPr>
                        <a:t>β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10.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Bauch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Bäuche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11. s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Bein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Beine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12.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Arm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Arme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13.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Hals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Hälse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baseline="0" dirty="0" smtClean="0">
                          <a:latin typeface="Comic Sans MS" pitchFamily="66" charset="0"/>
                        </a:rPr>
                        <a:t>14.e </a:t>
                      </a:r>
                      <a:r>
                        <a:rPr lang="cs-CZ" sz="1600" b="0" baseline="0" dirty="0" err="1" smtClean="0">
                          <a:latin typeface="Comic Sans MS" pitchFamily="66" charset="0"/>
                        </a:rPr>
                        <a:t>Hand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Hände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15. 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Schulter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Schultern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16. r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Finger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Finger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17. s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Haar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Haare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66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18. s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Knie</a:t>
                      </a:r>
                      <a:r>
                        <a:rPr lang="cs-CZ" sz="1600" b="0" dirty="0" smtClean="0">
                          <a:latin typeface="Comic Sans MS" pitchFamily="66" charset="0"/>
                        </a:rPr>
                        <a:t> 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Comic Sans MS" pitchFamily="66" charset="0"/>
                        </a:rPr>
                        <a:t>e </a:t>
                      </a:r>
                      <a:r>
                        <a:rPr lang="cs-CZ" sz="1600" b="0" dirty="0" err="1" smtClean="0">
                          <a:latin typeface="Comic Sans MS" pitchFamily="66" charset="0"/>
                        </a:rPr>
                        <a:t>Knie</a:t>
                      </a:r>
                      <a:endParaRPr lang="cs-CZ" sz="1600" b="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 rot="5400000" flipV="1">
            <a:off x="-2902095" y="981961"/>
            <a:ext cx="6964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err="1" smtClean="0">
                <a:latin typeface="Comic Sans MS" pitchFamily="66" charset="0"/>
              </a:rPr>
              <a:t>Körperteile</a:t>
            </a:r>
            <a:r>
              <a:rPr lang="cs-CZ" b="1" dirty="0" smtClean="0">
                <a:latin typeface="Comic Sans MS" pitchFamily="66" charset="0"/>
              </a:rPr>
              <a:t>: 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 smtClean="0">
                <a:latin typeface="Comic Sans MS" pitchFamily="66" charset="0"/>
              </a:rPr>
              <a:t>Was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kann</a:t>
            </a:r>
            <a:r>
              <a:rPr lang="cs-CZ" sz="3600" b="1" dirty="0" smtClean="0">
                <a:latin typeface="Comic Sans MS" pitchFamily="66" charset="0"/>
              </a:rPr>
              <a:t> man </a:t>
            </a:r>
            <a:r>
              <a:rPr lang="cs-CZ" sz="3600" b="1" dirty="0" err="1" smtClean="0">
                <a:latin typeface="Comic Sans MS" pitchFamily="66" charset="0"/>
              </a:rPr>
              <a:t>alles</a:t>
            </a:r>
            <a:r>
              <a:rPr lang="cs-CZ" sz="3600" b="1" dirty="0" smtClean="0">
                <a:latin typeface="Comic Sans MS" pitchFamily="66" charset="0"/>
              </a:rPr>
              <a:t>  </a:t>
            </a:r>
            <a:r>
              <a:rPr lang="cs-CZ" sz="3600" b="1" dirty="0" err="1" smtClean="0">
                <a:latin typeface="Comic Sans MS" pitchFamily="66" charset="0"/>
              </a:rPr>
              <a:t>mit</a:t>
            </a:r>
            <a:r>
              <a:rPr lang="cs-CZ" sz="3600" b="1" dirty="0" smtClean="0">
                <a:latin typeface="Comic Sans MS" pitchFamily="66" charset="0"/>
              </a:rPr>
              <a:t> den </a:t>
            </a:r>
            <a:r>
              <a:rPr lang="cs-CZ" sz="3600" b="1" dirty="0" err="1" smtClean="0">
                <a:latin typeface="Comic Sans MS" pitchFamily="66" charset="0"/>
              </a:rPr>
              <a:t>Händen</a:t>
            </a:r>
            <a:r>
              <a:rPr lang="cs-CZ" sz="3600" b="1" dirty="0" smtClean="0">
                <a:latin typeface="Comic Sans MS" pitchFamily="66" charset="0"/>
              </a:rPr>
              <a:t>,…machen?</a:t>
            </a:r>
            <a:br>
              <a:rPr lang="cs-CZ" sz="3600" b="1" dirty="0" smtClean="0">
                <a:latin typeface="Comic Sans MS" pitchFamily="66" charset="0"/>
              </a:rPr>
            </a:b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1.mit  den </a:t>
            </a:r>
            <a:r>
              <a:rPr lang="cs-CZ" sz="2400" b="1" dirty="0" err="1" smtClean="0">
                <a:latin typeface="Comic Sans MS" pitchFamily="66" charset="0"/>
              </a:rPr>
              <a:t>Händen</a:t>
            </a:r>
            <a:r>
              <a:rPr lang="cs-CZ" sz="2400" b="1" dirty="0" smtClean="0">
                <a:latin typeface="Comic Sans MS" pitchFamily="66" charset="0"/>
              </a:rPr>
              <a:t>			2. </a:t>
            </a:r>
            <a:r>
              <a:rPr lang="cs-CZ" sz="2400" b="1" dirty="0" err="1" smtClean="0">
                <a:latin typeface="Comic Sans MS" pitchFamily="66" charset="0"/>
              </a:rPr>
              <a:t>mit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dem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Mund</a:t>
            </a:r>
            <a:endParaRPr lang="cs-CZ" sz="2400" b="1" dirty="0" smtClean="0">
              <a:latin typeface="Comic Sans MS" pitchFamily="66" charset="0"/>
            </a:endParaRPr>
          </a:p>
          <a:p>
            <a:r>
              <a:rPr lang="cs-CZ" sz="2400" dirty="0" err="1" smtClean="0">
                <a:latin typeface="Comic Sans MS" pitchFamily="66" charset="0"/>
              </a:rPr>
              <a:t>Klavier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spielen</a:t>
            </a:r>
            <a:r>
              <a:rPr lang="cs-CZ" sz="2400" dirty="0" smtClean="0">
                <a:latin typeface="Comic Sans MS" pitchFamily="66" charset="0"/>
              </a:rPr>
              <a:t>				</a:t>
            </a:r>
            <a:r>
              <a:rPr lang="cs-CZ" sz="2400" dirty="0" err="1" smtClean="0">
                <a:latin typeface="Comic Sans MS" pitchFamily="66" charset="0"/>
              </a:rPr>
              <a:t>sprechen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Test </a:t>
            </a:r>
            <a:r>
              <a:rPr lang="cs-CZ" sz="2400" dirty="0" err="1" smtClean="0">
                <a:latin typeface="Comic Sans MS" pitchFamily="66" charset="0"/>
              </a:rPr>
              <a:t>schreiben</a:t>
            </a:r>
            <a:r>
              <a:rPr lang="cs-CZ" sz="2400" dirty="0" smtClean="0">
                <a:latin typeface="Comic Sans MS" pitchFamily="66" charset="0"/>
              </a:rPr>
              <a:t>				</a:t>
            </a:r>
            <a:r>
              <a:rPr lang="cs-CZ" sz="2400" dirty="0" err="1" smtClean="0">
                <a:latin typeface="Comic Sans MS" pitchFamily="66" charset="0"/>
              </a:rPr>
              <a:t>singen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err="1" smtClean="0">
                <a:latin typeface="Comic Sans MS" pitchFamily="66" charset="0"/>
              </a:rPr>
              <a:t>arbeiten</a:t>
            </a:r>
            <a:r>
              <a:rPr lang="cs-CZ" sz="2400" dirty="0" smtClean="0">
                <a:latin typeface="Comic Sans MS" pitchFamily="66" charset="0"/>
              </a:rPr>
              <a:t>				…</a:t>
            </a:r>
          </a:p>
          <a:p>
            <a:r>
              <a:rPr lang="cs-CZ" sz="2400" dirty="0" smtClean="0">
                <a:latin typeface="Comic Sans MS" pitchFamily="66" charset="0"/>
              </a:rPr>
              <a:t>…</a:t>
            </a:r>
          </a:p>
          <a:p>
            <a:r>
              <a:rPr lang="cs-CZ" sz="2400" b="1" dirty="0" smtClean="0">
                <a:latin typeface="Comic Sans MS" pitchFamily="66" charset="0"/>
              </a:rPr>
              <a:t>3. </a:t>
            </a:r>
            <a:r>
              <a:rPr lang="cs-CZ" sz="2400" b="1" dirty="0" err="1" smtClean="0">
                <a:latin typeface="Comic Sans MS" pitchFamily="66" charset="0"/>
              </a:rPr>
              <a:t>mit</a:t>
            </a:r>
            <a:r>
              <a:rPr lang="cs-CZ" sz="2400" b="1" dirty="0" smtClean="0">
                <a:latin typeface="Comic Sans MS" pitchFamily="66" charset="0"/>
              </a:rPr>
              <a:t> den </a:t>
            </a:r>
            <a:r>
              <a:rPr lang="cs-CZ" sz="2400" b="1" dirty="0" err="1" smtClean="0">
                <a:latin typeface="Comic Sans MS" pitchFamily="66" charset="0"/>
              </a:rPr>
              <a:t>Ohren</a:t>
            </a:r>
            <a:r>
              <a:rPr lang="cs-CZ" sz="2400" dirty="0" smtClean="0">
                <a:latin typeface="Comic Sans MS" pitchFamily="66" charset="0"/>
              </a:rPr>
              <a:t>			</a:t>
            </a:r>
            <a:r>
              <a:rPr lang="cs-CZ" sz="2400" b="1" dirty="0" smtClean="0">
                <a:latin typeface="Comic Sans MS" pitchFamily="66" charset="0"/>
              </a:rPr>
              <a:t>4. </a:t>
            </a:r>
            <a:r>
              <a:rPr lang="cs-CZ" sz="2400" b="1" dirty="0" err="1" smtClean="0">
                <a:latin typeface="Comic Sans MS" pitchFamily="66" charset="0"/>
              </a:rPr>
              <a:t>mit</a:t>
            </a:r>
            <a:r>
              <a:rPr lang="cs-CZ" sz="2400" b="1" dirty="0" smtClean="0">
                <a:latin typeface="Comic Sans MS" pitchFamily="66" charset="0"/>
              </a:rPr>
              <a:t> den </a:t>
            </a:r>
            <a:r>
              <a:rPr lang="cs-CZ" sz="2400" b="1" dirty="0" err="1" smtClean="0">
                <a:latin typeface="Comic Sans MS" pitchFamily="66" charset="0"/>
              </a:rPr>
              <a:t>Fü</a:t>
            </a:r>
            <a:r>
              <a:rPr lang="el-GR" sz="2400" b="1" dirty="0" smtClean="0">
                <a:latin typeface="Comic Sans MS" pitchFamily="66" charset="0"/>
              </a:rPr>
              <a:t>β</a:t>
            </a:r>
            <a:r>
              <a:rPr lang="cs-CZ" sz="2400" b="1" dirty="0" err="1" smtClean="0">
                <a:latin typeface="Comic Sans MS" pitchFamily="66" charset="0"/>
              </a:rPr>
              <a:t>en</a:t>
            </a:r>
            <a:endParaRPr lang="cs-CZ" sz="2400" b="1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…					…</a:t>
            </a:r>
          </a:p>
          <a:p>
            <a:r>
              <a:rPr lang="cs-CZ" sz="2400" b="1" dirty="0" smtClean="0">
                <a:latin typeface="Comic Sans MS" pitchFamily="66" charset="0"/>
              </a:rPr>
              <a:t>5. </a:t>
            </a:r>
            <a:r>
              <a:rPr lang="cs-CZ" sz="2400" b="1" dirty="0" err="1" smtClean="0">
                <a:latin typeface="Comic Sans MS" pitchFamily="66" charset="0"/>
              </a:rPr>
              <a:t>mit</a:t>
            </a:r>
            <a:r>
              <a:rPr lang="cs-CZ" sz="2400" b="1" dirty="0" smtClean="0">
                <a:latin typeface="Comic Sans MS" pitchFamily="66" charset="0"/>
              </a:rPr>
              <a:t> den </a:t>
            </a:r>
            <a:r>
              <a:rPr lang="cs-CZ" sz="2400" b="1" dirty="0" err="1" smtClean="0">
                <a:latin typeface="Comic Sans MS" pitchFamily="66" charset="0"/>
              </a:rPr>
              <a:t>Augen</a:t>
            </a:r>
            <a:r>
              <a:rPr lang="cs-CZ" sz="2400" dirty="0" smtClean="0">
                <a:latin typeface="Comic Sans MS" pitchFamily="66" charset="0"/>
              </a:rPr>
              <a:t>			</a:t>
            </a:r>
            <a:r>
              <a:rPr lang="cs-CZ" sz="2400" b="1" dirty="0" smtClean="0">
                <a:latin typeface="Comic Sans MS" pitchFamily="66" charset="0"/>
              </a:rPr>
              <a:t>6. </a:t>
            </a:r>
            <a:r>
              <a:rPr lang="cs-CZ" sz="2400" b="1" dirty="0" err="1" smtClean="0">
                <a:latin typeface="Comic Sans MS" pitchFamily="66" charset="0"/>
              </a:rPr>
              <a:t>mit</a:t>
            </a:r>
            <a:r>
              <a:rPr lang="cs-CZ" sz="2400" b="1" dirty="0" smtClean="0">
                <a:latin typeface="Comic Sans MS" pitchFamily="66" charset="0"/>
              </a:rPr>
              <a:t> den </a:t>
            </a:r>
            <a:r>
              <a:rPr lang="cs-CZ" sz="2400" b="1" dirty="0" err="1" smtClean="0">
                <a:latin typeface="Comic Sans MS" pitchFamily="66" charset="0"/>
              </a:rPr>
              <a:t>Fingern</a:t>
            </a:r>
            <a:endParaRPr lang="cs-CZ" sz="2400" b="1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…					…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4" name="Obrázek 3" descr="oč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941168"/>
            <a:ext cx="1400175" cy="942975"/>
          </a:xfrm>
          <a:prstGeom prst="rect">
            <a:avLst/>
          </a:prstGeom>
        </p:spPr>
      </p:pic>
      <p:pic>
        <p:nvPicPr>
          <p:cNvPr id="5" name="Obrázek 4" descr="ust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132856"/>
            <a:ext cx="1095375" cy="1095375"/>
          </a:xfrm>
          <a:prstGeom prst="rect">
            <a:avLst/>
          </a:prstGeom>
        </p:spPr>
      </p:pic>
      <p:pic>
        <p:nvPicPr>
          <p:cNvPr id="6" name="Obrázek 5" descr="stop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980728"/>
            <a:ext cx="1228725" cy="4505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Übergewic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12776"/>
            <a:ext cx="2507041" cy="198683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200" b="1" dirty="0" err="1" smtClean="0">
                <a:latin typeface="Comic Sans MS" pitchFamily="66" charset="0"/>
              </a:rPr>
              <a:t>Krankheiten</a:t>
            </a:r>
            <a:r>
              <a:rPr lang="cs-CZ" sz="3200" b="1" dirty="0" smtClean="0">
                <a:latin typeface="Comic Sans MS" pitchFamily="66" charset="0"/>
              </a:rPr>
              <a:t>, </a:t>
            </a:r>
            <a:r>
              <a:rPr lang="cs-CZ" sz="3200" b="1" dirty="0" err="1" smtClean="0">
                <a:latin typeface="Comic Sans MS" pitchFamily="66" charset="0"/>
              </a:rPr>
              <a:t>Beschwerden</a:t>
            </a:r>
            <a:r>
              <a:rPr lang="cs-CZ" sz="3200" b="1" dirty="0" smtClean="0">
                <a:latin typeface="Comic Sans MS" pitchFamily="66" charset="0"/>
              </a:rPr>
              <a:t/>
            </a:r>
            <a:br>
              <a:rPr lang="cs-CZ" sz="3200" b="1" dirty="0" smtClean="0">
                <a:latin typeface="Comic Sans MS" pitchFamily="66" charset="0"/>
              </a:rPr>
            </a:br>
            <a:r>
              <a:rPr lang="cs-CZ" sz="3200" b="1" dirty="0" err="1" smtClean="0">
                <a:latin typeface="Comic Sans MS" pitchFamily="66" charset="0"/>
              </a:rPr>
              <a:t>Charakterisiere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diese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Krankheiten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und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ordne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zu</a:t>
            </a:r>
            <a:r>
              <a:rPr lang="cs-CZ" sz="3200" b="1" dirty="0" smtClean="0">
                <a:latin typeface="Comic Sans MS" pitchFamily="66" charset="0"/>
              </a:rPr>
              <a:t>: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1. s  </a:t>
            </a:r>
            <a:r>
              <a:rPr lang="cs-CZ" sz="4000" dirty="0" err="1" smtClean="0">
                <a:latin typeface="Comic Sans MS" pitchFamily="66" charset="0"/>
              </a:rPr>
              <a:t>Übergewicht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2. e </a:t>
            </a:r>
            <a:r>
              <a:rPr lang="cs-CZ" sz="4000" dirty="0" err="1" smtClean="0">
                <a:latin typeface="Comic Sans MS" pitchFamily="66" charset="0"/>
              </a:rPr>
              <a:t>Grippe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3. e </a:t>
            </a:r>
            <a:r>
              <a:rPr lang="cs-CZ" sz="4000" dirty="0" err="1" smtClean="0">
                <a:latin typeface="Comic Sans MS" pitchFamily="66" charset="0"/>
              </a:rPr>
              <a:t>Bauchschmerzen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4. e </a:t>
            </a:r>
            <a:r>
              <a:rPr lang="cs-CZ" sz="4000" dirty="0" err="1" smtClean="0">
                <a:latin typeface="Comic Sans MS" pitchFamily="66" charset="0"/>
              </a:rPr>
              <a:t>Rückenschmerzen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5. e </a:t>
            </a:r>
            <a:r>
              <a:rPr lang="cs-CZ" sz="4000" dirty="0" err="1" smtClean="0">
                <a:latin typeface="Comic Sans MS" pitchFamily="66" charset="0"/>
              </a:rPr>
              <a:t>Kopfschmerzen</a:t>
            </a:r>
            <a:endParaRPr lang="cs-CZ" sz="4000" dirty="0" smtClean="0">
              <a:latin typeface="Comic Sans MS" pitchFamily="66" charset="0"/>
            </a:endParaRPr>
          </a:p>
        </p:txBody>
      </p:sp>
      <p:pic>
        <p:nvPicPr>
          <p:cNvPr id="14" name="Obrázek 13" descr="Bauchschmerz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077072"/>
            <a:ext cx="1524000" cy="2286000"/>
          </a:xfrm>
          <a:prstGeom prst="rect">
            <a:avLst/>
          </a:prstGeom>
        </p:spPr>
      </p:pic>
      <p:pic>
        <p:nvPicPr>
          <p:cNvPr id="16" name="Zástupný symbol pro obsah 6" descr="Grip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5373216"/>
            <a:ext cx="1920240" cy="1280160"/>
          </a:xfrm>
          <a:prstGeom prst="rect">
            <a:avLst/>
          </a:prstGeom>
        </p:spPr>
      </p:pic>
      <p:pic>
        <p:nvPicPr>
          <p:cNvPr id="17" name="Obrázek 16" descr="Rückenschmerz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96752"/>
            <a:ext cx="1624584" cy="2438400"/>
          </a:xfrm>
          <a:prstGeom prst="rect">
            <a:avLst/>
          </a:prstGeom>
        </p:spPr>
      </p:pic>
      <p:pic>
        <p:nvPicPr>
          <p:cNvPr id="18" name="Obrázek 17" descr="Kopfschmerze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5445224"/>
            <a:ext cx="2088232" cy="1176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6. e </a:t>
            </a:r>
            <a:r>
              <a:rPr lang="cs-CZ" sz="4000" dirty="0" err="1" smtClean="0">
                <a:latin typeface="Comic Sans MS" pitchFamily="66" charset="0"/>
              </a:rPr>
              <a:t>Allergie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7. </a:t>
            </a:r>
            <a:r>
              <a:rPr lang="cs-CZ" sz="4000" dirty="0" err="1" smtClean="0">
                <a:latin typeface="Comic Sans MS" pitchFamily="66" charset="0"/>
              </a:rPr>
              <a:t>hoher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Blutdruck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8. r </a:t>
            </a:r>
            <a:r>
              <a:rPr lang="cs-CZ" sz="4000" dirty="0" err="1" smtClean="0">
                <a:latin typeface="Comic Sans MS" pitchFamily="66" charset="0"/>
              </a:rPr>
              <a:t>Schnupfen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9. </a:t>
            </a:r>
            <a:r>
              <a:rPr lang="cs-CZ" sz="4000" dirty="0" err="1" smtClean="0">
                <a:latin typeface="Comic Sans MS" pitchFamily="66" charset="0"/>
              </a:rPr>
              <a:t>Beinschmerzen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10. </a:t>
            </a:r>
            <a:r>
              <a:rPr lang="cs-CZ" sz="4000" dirty="0" err="1" smtClean="0">
                <a:latin typeface="Comic Sans MS" pitchFamily="66" charset="0"/>
              </a:rPr>
              <a:t>Augenschmerzen</a:t>
            </a:r>
            <a:endParaRPr lang="cs-CZ" sz="4000" dirty="0" smtClean="0">
              <a:latin typeface="Comic Sans MS" pitchFamily="66" charset="0"/>
            </a:endParaRPr>
          </a:p>
          <a:p>
            <a:endParaRPr lang="cs-CZ" sz="4000" dirty="0">
              <a:latin typeface="Comic Sans MS" pitchFamily="66" charset="0"/>
            </a:endParaRPr>
          </a:p>
        </p:txBody>
      </p:sp>
      <p:pic>
        <p:nvPicPr>
          <p:cNvPr id="15" name="Obrázek 14" descr="alerg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348880"/>
            <a:ext cx="2160240" cy="1489484"/>
          </a:xfrm>
          <a:prstGeom prst="rect">
            <a:avLst/>
          </a:prstGeom>
        </p:spPr>
      </p:pic>
      <p:pic>
        <p:nvPicPr>
          <p:cNvPr id="16" name="Obrázek 15" descr="Augenschmerz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57192"/>
            <a:ext cx="2573347" cy="1388368"/>
          </a:xfrm>
          <a:prstGeom prst="rect">
            <a:avLst/>
          </a:prstGeom>
        </p:spPr>
      </p:pic>
      <p:pic>
        <p:nvPicPr>
          <p:cNvPr id="17" name="Zástupný symbol pro obsah 3" descr="Schnupfe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005064"/>
            <a:ext cx="2636912" cy="2636912"/>
          </a:xfrm>
          <a:prstGeom prst="rect">
            <a:avLst/>
          </a:prstGeom>
        </p:spPr>
      </p:pic>
      <p:pic>
        <p:nvPicPr>
          <p:cNvPr id="18" name="Obrázek 17" descr="Hoher Blutdru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88640"/>
            <a:ext cx="3132348" cy="2088232"/>
          </a:xfrm>
          <a:prstGeom prst="rect">
            <a:avLst/>
          </a:prstGeom>
        </p:spPr>
      </p:pic>
      <p:pic>
        <p:nvPicPr>
          <p:cNvPr id="19" name="Obrázek 18" descr="beinschmerzen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4581128"/>
            <a:ext cx="3017287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cs-CZ" sz="4000" b="1" dirty="0" err="1" smtClean="0">
                <a:latin typeface="Comic Sans MS" pitchFamily="66" charset="0"/>
              </a:rPr>
              <a:t>Krankheiten</a:t>
            </a:r>
            <a:r>
              <a:rPr lang="cs-CZ" sz="4000" b="1" dirty="0" smtClean="0">
                <a:latin typeface="Comic Sans MS" pitchFamily="66" charset="0"/>
              </a:rPr>
              <a:t>, </a:t>
            </a:r>
            <a:r>
              <a:rPr lang="cs-CZ" sz="4000" b="1" dirty="0" err="1" smtClean="0">
                <a:latin typeface="Comic Sans MS" pitchFamily="66" charset="0"/>
              </a:rPr>
              <a:t>Beschwerden</a:t>
            </a:r>
            <a:r>
              <a:rPr lang="cs-CZ" sz="4000" b="1" dirty="0" smtClean="0">
                <a:latin typeface="Comic Sans MS" pitchFamily="66" charset="0"/>
              </a:rPr>
              <a:t/>
            </a:r>
            <a:br>
              <a:rPr lang="cs-CZ" sz="4000" b="1" dirty="0" smtClean="0">
                <a:latin typeface="Comic Sans MS" pitchFamily="66" charset="0"/>
              </a:rPr>
            </a:br>
            <a:r>
              <a:rPr lang="cs-CZ" sz="4000" b="1" dirty="0" smtClean="0">
                <a:latin typeface="Comic Sans MS" pitchFamily="66" charset="0"/>
              </a:rPr>
              <a:t>-</a:t>
            </a:r>
            <a:r>
              <a:rPr lang="cs-CZ" sz="4000" b="1" dirty="0" err="1" smtClean="0">
                <a:latin typeface="Comic Sans MS" pitchFamily="66" charset="0"/>
              </a:rPr>
              <a:t>Antworte</a:t>
            </a:r>
            <a:r>
              <a:rPr lang="cs-CZ" sz="4000" b="1" dirty="0" smtClean="0">
                <a:latin typeface="Comic Sans MS" pitchFamily="66" charset="0"/>
              </a:rPr>
              <a:t>:</a:t>
            </a:r>
            <a:br>
              <a:rPr lang="cs-CZ" sz="4000" b="1" dirty="0" smtClean="0">
                <a:latin typeface="Comic Sans MS" pitchFamily="66" charset="0"/>
              </a:rPr>
            </a:b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1. </a:t>
            </a:r>
            <a:r>
              <a:rPr lang="cs-CZ" sz="2800" dirty="0" err="1" smtClean="0">
                <a:latin typeface="Comic Sans MS" pitchFamily="66" charset="0"/>
              </a:rPr>
              <a:t>Welche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Krankheiten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Beschwerden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kennst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machst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, </a:t>
            </a:r>
            <a:r>
              <a:rPr lang="cs-CZ" sz="2800" dirty="0" err="1" smtClean="0">
                <a:latin typeface="Comic Sans MS" pitchFamily="66" charset="0"/>
              </a:rPr>
              <a:t>wenn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Fieber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hast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machst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, </a:t>
            </a:r>
            <a:r>
              <a:rPr lang="cs-CZ" sz="2800" dirty="0" err="1" smtClean="0">
                <a:latin typeface="Comic Sans MS" pitchFamily="66" charset="0"/>
              </a:rPr>
              <a:t>wenn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Rückenschmerzen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hast</a:t>
            </a:r>
            <a:r>
              <a:rPr lang="cs-CZ" sz="2800" dirty="0" smtClean="0">
                <a:latin typeface="Comic Sans MS" pitchFamily="66" charset="0"/>
              </a:rPr>
              <a:t>? </a:t>
            </a: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4. </a:t>
            </a:r>
            <a:r>
              <a:rPr lang="cs-CZ" sz="2800" dirty="0" err="1" smtClean="0">
                <a:latin typeface="Comic Sans MS" pitchFamily="66" charset="0"/>
              </a:rPr>
              <a:t>Hast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Allergie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macht</a:t>
            </a:r>
            <a:r>
              <a:rPr lang="cs-CZ" sz="2800" dirty="0" smtClean="0">
                <a:latin typeface="Comic Sans MS" pitchFamily="66" charset="0"/>
              </a:rPr>
              <a:t> man, </a:t>
            </a:r>
            <a:r>
              <a:rPr lang="cs-CZ" sz="2800" dirty="0" err="1" smtClean="0">
                <a:latin typeface="Comic Sans MS" pitchFamily="66" charset="0"/>
              </a:rPr>
              <a:t>wenn</a:t>
            </a:r>
            <a:r>
              <a:rPr lang="cs-CZ" sz="2800" dirty="0" smtClean="0">
                <a:latin typeface="Comic Sans MS" pitchFamily="66" charset="0"/>
              </a:rPr>
              <a:t> man </a:t>
            </a:r>
            <a:r>
              <a:rPr lang="cs-CZ" sz="2800" dirty="0" err="1" smtClean="0">
                <a:latin typeface="Comic Sans MS" pitchFamily="66" charset="0"/>
              </a:rPr>
              <a:t>eine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Allergie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gegenüber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etwas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hat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5.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sollte</a:t>
            </a:r>
            <a:r>
              <a:rPr lang="cs-CZ" sz="2800" dirty="0" smtClean="0">
                <a:latin typeface="Comic Sans MS" pitchFamily="66" charset="0"/>
              </a:rPr>
              <a:t> man machen, </a:t>
            </a:r>
            <a:r>
              <a:rPr lang="cs-CZ" sz="2800" dirty="0" err="1" smtClean="0">
                <a:latin typeface="Comic Sans MS" pitchFamily="66" charset="0"/>
              </a:rPr>
              <a:t>wenn</a:t>
            </a:r>
            <a:r>
              <a:rPr lang="cs-CZ" sz="2800" dirty="0" smtClean="0">
                <a:latin typeface="Comic Sans MS" pitchFamily="66" charset="0"/>
              </a:rPr>
              <a:t> man </a:t>
            </a:r>
            <a:r>
              <a:rPr lang="cs-CZ" sz="2800" dirty="0" err="1" smtClean="0">
                <a:latin typeface="Comic Sans MS" pitchFamily="66" charset="0"/>
              </a:rPr>
              <a:t>Übergewicht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hat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Ergänze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die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Tabelle</a:t>
            </a:r>
            <a:r>
              <a:rPr lang="cs-CZ" sz="3600" dirty="0" smtClean="0">
                <a:latin typeface="Comic Sans MS" pitchFamily="66" charset="0"/>
              </a:rPr>
              <a:t>, </a:t>
            </a:r>
            <a:r>
              <a:rPr lang="cs-CZ" sz="3600" dirty="0" err="1" smtClean="0">
                <a:latin typeface="Comic Sans MS" pitchFamily="66" charset="0"/>
              </a:rPr>
              <a:t>gib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Ratschläge</a:t>
            </a:r>
            <a:r>
              <a:rPr lang="cs-CZ" sz="3600" dirty="0" smtClean="0">
                <a:latin typeface="Comic Sans MS" pitchFamily="66" charset="0"/>
              </a:rPr>
              <a:t>: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/>
          </a:bodyPr>
          <a:lstStyle/>
          <a:p>
            <a:endParaRPr lang="cs-CZ" sz="2400" dirty="0">
              <a:latin typeface="Comic Sans MS" pitchFamily="66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060848"/>
          <a:ext cx="7632848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285"/>
                <a:gridCol w="3786563"/>
              </a:tblGrid>
              <a:tr h="81729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Krankheiten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Beschwerden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Ratschläge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1729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Hoher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Blutdruck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1729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Erkältung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1729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Magenschmerzen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1729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Kopfschmerzen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857</Words>
  <Application>Microsoft Office PowerPoint</Application>
  <PresentationFormat>Předvádění na obrazovce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DUM - Digitální Učební Materiál</vt:lpstr>
      <vt:lpstr>Snímek 2</vt:lpstr>
      <vt:lpstr>Gesundheit , Krankheit </vt:lpstr>
      <vt:lpstr>Snímek 4</vt:lpstr>
      <vt:lpstr>Was kann man alles  mit den Händen,…machen? </vt:lpstr>
      <vt:lpstr>Krankheiten, Beschwerden Charakterisiere diese Krankheiten und ordne zu:</vt:lpstr>
      <vt:lpstr>Snímek 7</vt:lpstr>
      <vt:lpstr>Krankheiten, Beschwerden -Antworte: </vt:lpstr>
      <vt:lpstr>Ergänze die Tabelle, gib Ratschläge:</vt:lpstr>
      <vt:lpstr>Ratschläge geben Was soll ich tun?</vt:lpstr>
      <vt:lpstr>Dialog:  Beim Arzt Lies, bilde ähnliches Gespräch zu zweit:</vt:lpstr>
      <vt:lpstr>Sprichwörter - Verstehst du diese Sprichwörter? -Kennst du andere?</vt:lpstr>
      <vt:lpstr>Citace: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 , Krankheit</dc:title>
  <dc:creator>Admin</dc:creator>
  <cp:lastModifiedBy>Admin</cp:lastModifiedBy>
  <cp:revision>43</cp:revision>
  <dcterms:created xsi:type="dcterms:W3CDTF">2012-08-15T20:07:40Z</dcterms:created>
  <dcterms:modified xsi:type="dcterms:W3CDTF">2013-02-08T21:32:57Z</dcterms:modified>
</cp:coreProperties>
</file>