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72" r:id="rId6"/>
    <p:sldId id="259" r:id="rId7"/>
    <p:sldId id="260" r:id="rId8"/>
    <p:sldId id="274" r:id="rId9"/>
    <p:sldId id="261" r:id="rId10"/>
    <p:sldId id="262" r:id="rId11"/>
    <p:sldId id="263" r:id="rId12"/>
    <p:sldId id="268" r:id="rId13"/>
    <p:sldId id="264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4598-F442-49F3-A99D-EEB779AF6B27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4CED-0C5B-434B-844B-4E7F3814BD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upa-pronajmuti-orlicke-hory-rampuse2.cz/ceny.html" TargetMode="External"/><Relationship Id="rId2" Type="http://schemas.openxmlformats.org/officeDocument/2006/relationships/hyperlink" Target="http://www.panoramio.com/photo/43267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rtenhaus-ideen.com/2011/04/mobel-gesicht-des-tagliche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ebel-ideal.de/wohnbereiche/schlafzimmer/schlafzimmersets/schlafzimmer-set-volo-mit-5-tuerigem-kleiderschrank/a-12291/" TargetMode="External"/><Relationship Id="rId2" Type="http://schemas.openxmlformats.org/officeDocument/2006/relationships/hyperlink" Target="http://wohnideen-mobel.com/mobel/kinderzimmer/kinderzimmer-eine-breite-auswahl-fur-mobe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DUM - Digitální Učební Materiál</a:t>
            </a:r>
          </a:p>
        </p:txBody>
      </p:sp>
      <p:pic>
        <p:nvPicPr>
          <p:cNvPr id="2051" name="Picture 2" descr="soso_logo_sir_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484313"/>
            <a:ext cx="5673725" cy="2973387"/>
          </a:xfrm>
        </p:spPr>
      </p:pic>
      <p:sp>
        <p:nvSpPr>
          <p:cNvPr id="2052" name="TextovéPole 6"/>
          <p:cNvSpPr txBox="1">
            <a:spLocks noChangeArrowheads="1"/>
          </p:cNvSpPr>
          <p:nvPr/>
        </p:nvSpPr>
        <p:spPr bwMode="auto">
          <a:xfrm>
            <a:off x="250825" y="4868863"/>
            <a:ext cx="673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Název školy:		Střední odborná škola obchodní s.r.o.</a:t>
            </a:r>
          </a:p>
          <a:p>
            <a:r>
              <a:rPr lang="cs-CZ"/>
              <a:t>			Broumovská     839</a:t>
            </a:r>
          </a:p>
          <a:p>
            <a:r>
              <a:rPr lang="cs-CZ"/>
              <a:t>			460 01     Liberec 6</a:t>
            </a:r>
          </a:p>
          <a:p>
            <a:r>
              <a:rPr lang="cs-CZ"/>
              <a:t>			IČO: 25018507          REDIZO: 600010520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WO?					WOHIN?</a:t>
            </a:r>
          </a:p>
          <a:p>
            <a:endParaRPr lang="cs-CZ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err="1" smtClean="0">
                <a:latin typeface="Comic Sans MS" pitchFamily="66" charset="0"/>
              </a:rPr>
              <a:t>Das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Bild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hängt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an</a:t>
            </a:r>
            <a:r>
              <a:rPr lang="cs-CZ" sz="2400" b="1" dirty="0" smtClean="0">
                <a:latin typeface="Comic Sans MS" pitchFamily="66" charset="0"/>
              </a:rPr>
              <a:t> der </a:t>
            </a:r>
            <a:r>
              <a:rPr lang="cs-CZ" sz="2400" b="1" dirty="0" err="1" smtClean="0">
                <a:latin typeface="Comic Sans MS" pitchFamily="66" charset="0"/>
              </a:rPr>
              <a:t>Wand</a:t>
            </a:r>
            <a:r>
              <a:rPr lang="cs-CZ" sz="2400" b="1" dirty="0" smtClean="0">
                <a:latin typeface="Comic Sans MS" pitchFamily="66" charset="0"/>
              </a:rPr>
              <a:t>.	 	 </a:t>
            </a:r>
            <a:r>
              <a:rPr lang="cs-CZ" sz="2400" dirty="0" err="1" smtClean="0">
                <a:latin typeface="Comic Sans MS" pitchFamily="66" charset="0"/>
              </a:rPr>
              <a:t>Er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hängt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Bild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an</a:t>
            </a:r>
            <a:r>
              <a:rPr lang="cs-CZ" sz="2400" b="1" dirty="0" smtClean="0">
                <a:latin typeface="Comic Sans MS" pitchFamily="66" charset="0"/>
              </a:rPr>
              <a:t> 						 </a:t>
            </a:r>
            <a:r>
              <a:rPr lang="cs-CZ" sz="2400" b="1" dirty="0" err="1" smtClean="0">
                <a:latin typeface="Comic Sans MS" pitchFamily="66" charset="0"/>
              </a:rPr>
              <a:t>die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Wand</a:t>
            </a:r>
            <a:r>
              <a:rPr lang="cs-CZ" sz="24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400" b="1" dirty="0" smtClean="0">
                <a:latin typeface="Comic Sans MS" pitchFamily="66" charset="0"/>
              </a:rPr>
              <a:t>				</a:t>
            </a:r>
            <a:r>
              <a:rPr lang="cs-CZ" sz="2400" b="1" dirty="0">
                <a:latin typeface="Comic Sans MS" pitchFamily="66" charset="0"/>
              </a:rPr>
              <a:t>	</a:t>
            </a:r>
            <a:endParaRPr lang="cs-CZ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Die Blume </a:t>
            </a:r>
            <a:r>
              <a:rPr lang="cs-CZ" sz="2400" dirty="0" err="1" smtClean="0">
                <a:latin typeface="Comic Sans MS" pitchFamily="66" charset="0"/>
              </a:rPr>
              <a:t>ist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auf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dem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Tisch</a:t>
            </a:r>
            <a:r>
              <a:rPr lang="cs-CZ" sz="2400" b="1" dirty="0" smtClean="0">
                <a:latin typeface="Comic Sans MS" pitchFamily="66" charset="0"/>
              </a:rPr>
              <a:t>.		</a:t>
            </a:r>
            <a:r>
              <a:rPr lang="cs-CZ" sz="2400" dirty="0" err="1" smtClean="0">
                <a:latin typeface="Comic Sans MS" pitchFamily="66" charset="0"/>
              </a:rPr>
              <a:t>Ich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stelle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die</a:t>
            </a:r>
            <a:r>
              <a:rPr lang="cs-CZ" sz="2400" dirty="0" smtClean="0">
                <a:latin typeface="Comic Sans MS" pitchFamily="66" charset="0"/>
              </a:rPr>
              <a:t> Blume   </a:t>
            </a:r>
            <a:r>
              <a:rPr lang="cs-CZ" sz="2400" b="1" dirty="0" smtClean="0">
                <a:latin typeface="Comic Sans MS" pitchFamily="66" charset="0"/>
              </a:rPr>
              <a:t>						</a:t>
            </a:r>
            <a:r>
              <a:rPr lang="cs-CZ" sz="2400" b="1" dirty="0" err="1" smtClean="0">
                <a:latin typeface="Comic Sans MS" pitchFamily="66" charset="0"/>
              </a:rPr>
              <a:t>auf</a:t>
            </a:r>
            <a:r>
              <a:rPr lang="cs-CZ" sz="2400" b="1" dirty="0" smtClean="0">
                <a:latin typeface="Comic Sans MS" pitchFamily="66" charset="0"/>
              </a:rPr>
              <a:t> den </a:t>
            </a:r>
            <a:r>
              <a:rPr lang="cs-CZ" sz="2400" b="1" dirty="0" err="1" smtClean="0">
                <a:latin typeface="Comic Sans MS" pitchFamily="66" charset="0"/>
              </a:rPr>
              <a:t>Tisch</a:t>
            </a:r>
            <a:r>
              <a:rPr lang="cs-CZ" sz="24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cs-CZ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err="1" smtClean="0">
                <a:latin typeface="Comic Sans MS" pitchFamily="66" charset="0"/>
              </a:rPr>
              <a:t>Das</a:t>
            </a:r>
            <a:r>
              <a:rPr lang="cs-CZ" sz="2400" dirty="0" smtClean="0">
                <a:latin typeface="Comic Sans MS" pitchFamily="66" charset="0"/>
              </a:rPr>
              <a:t> Auto </a:t>
            </a:r>
            <a:r>
              <a:rPr lang="cs-CZ" sz="2400" dirty="0" err="1" smtClean="0">
                <a:latin typeface="Comic Sans MS" pitchFamily="66" charset="0"/>
              </a:rPr>
              <a:t>ist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hinter</a:t>
            </a:r>
            <a:r>
              <a:rPr lang="cs-CZ" sz="2400" b="1" dirty="0" smtClean="0">
                <a:latin typeface="Comic Sans MS" pitchFamily="66" charset="0"/>
              </a:rPr>
              <a:t> der </a:t>
            </a:r>
            <a:r>
              <a:rPr lang="cs-CZ" sz="2400" b="1" dirty="0" err="1" smtClean="0">
                <a:latin typeface="Comic Sans MS" pitchFamily="66" charset="0"/>
              </a:rPr>
              <a:t>Garage</a:t>
            </a:r>
            <a:r>
              <a:rPr lang="cs-CZ" sz="2400" b="1" dirty="0" smtClean="0">
                <a:latin typeface="Comic Sans MS" pitchFamily="66" charset="0"/>
              </a:rPr>
              <a:t>.	 </a:t>
            </a:r>
            <a:r>
              <a:rPr lang="cs-CZ" sz="2400" dirty="0" err="1" smtClean="0">
                <a:latin typeface="Comic Sans MS" pitchFamily="66" charset="0"/>
              </a:rPr>
              <a:t>Ich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parke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das</a:t>
            </a:r>
            <a:r>
              <a:rPr lang="cs-CZ" sz="2400" dirty="0" smtClean="0">
                <a:latin typeface="Comic Sans MS" pitchFamily="66" charset="0"/>
              </a:rPr>
              <a:t> Auto </a:t>
            </a:r>
            <a:r>
              <a:rPr lang="cs-CZ" sz="2400" b="1" dirty="0" smtClean="0">
                <a:latin typeface="Comic Sans MS" pitchFamily="66" charset="0"/>
              </a:rPr>
              <a:t>						</a:t>
            </a:r>
            <a:r>
              <a:rPr lang="cs-CZ" sz="2400" b="1" dirty="0" err="1" smtClean="0">
                <a:latin typeface="Comic Sans MS" pitchFamily="66" charset="0"/>
              </a:rPr>
              <a:t>hinter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die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Garage</a:t>
            </a:r>
            <a:r>
              <a:rPr lang="cs-CZ" sz="24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cs-CZ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err="1" smtClean="0">
                <a:latin typeface="Comic Sans MS" pitchFamily="66" charset="0"/>
              </a:rPr>
              <a:t>Ich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arbeite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im</a:t>
            </a:r>
            <a:r>
              <a:rPr lang="cs-CZ" sz="2400" b="1" dirty="0" smtClean="0">
                <a:latin typeface="Comic Sans MS" pitchFamily="66" charset="0"/>
              </a:rPr>
              <a:t> Hotel.			</a:t>
            </a:r>
            <a:r>
              <a:rPr lang="cs-CZ" sz="2400" dirty="0" err="1" smtClean="0">
                <a:latin typeface="Comic Sans MS" pitchFamily="66" charset="0"/>
              </a:rPr>
              <a:t>Ich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gehe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ins</a:t>
            </a:r>
            <a:r>
              <a:rPr lang="cs-CZ" sz="2400" b="1" dirty="0" smtClean="0">
                <a:latin typeface="Comic Sans MS" pitchFamily="66" charset="0"/>
              </a:rPr>
              <a:t> Hotel.</a:t>
            </a:r>
          </a:p>
          <a:p>
            <a:pPr>
              <a:buNone/>
            </a:pPr>
            <a:r>
              <a:rPr lang="cs-CZ" sz="2400" dirty="0" err="1" smtClean="0">
                <a:latin typeface="Comic Sans MS" pitchFamily="66" charset="0"/>
              </a:rPr>
              <a:t>Das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Regal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ist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neben</a:t>
            </a:r>
            <a:r>
              <a:rPr lang="cs-CZ" sz="2400" b="1" dirty="0" smtClean="0">
                <a:latin typeface="Comic Sans MS" pitchFamily="66" charset="0"/>
              </a:rPr>
              <a:t> der </a:t>
            </a:r>
            <a:r>
              <a:rPr lang="cs-CZ" sz="2400" b="1" dirty="0" err="1" smtClean="0">
                <a:latin typeface="Comic Sans MS" pitchFamily="66" charset="0"/>
              </a:rPr>
              <a:t>Cauch</a:t>
            </a:r>
            <a:r>
              <a:rPr lang="cs-CZ" sz="2400" b="1" dirty="0" smtClean="0">
                <a:latin typeface="Comic Sans MS" pitchFamily="66" charset="0"/>
              </a:rPr>
              <a:t>.		</a:t>
            </a:r>
            <a:r>
              <a:rPr lang="cs-CZ" sz="2400" dirty="0" err="1" smtClean="0">
                <a:latin typeface="Comic Sans MS" pitchFamily="66" charset="0"/>
              </a:rPr>
              <a:t>Ich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stelle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die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Vase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b="1" dirty="0" smtClean="0">
                <a:latin typeface="Comic Sans MS" pitchFamily="66" charset="0"/>
              </a:rPr>
              <a:t>						</a:t>
            </a:r>
            <a:r>
              <a:rPr lang="cs-CZ" sz="2400" b="1" dirty="0" err="1" smtClean="0">
                <a:latin typeface="Comic Sans MS" pitchFamily="66" charset="0"/>
              </a:rPr>
              <a:t>neben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das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 err="1" smtClean="0">
                <a:latin typeface="Comic Sans MS" pitchFamily="66" charset="0"/>
              </a:rPr>
              <a:t>Regal</a:t>
            </a:r>
            <a:r>
              <a:rPr lang="cs-CZ" sz="2400" b="1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5100" b="1" dirty="0" smtClean="0"/>
              <a:t>				</a:t>
            </a:r>
            <a:r>
              <a:rPr lang="cs-CZ" sz="11200" b="1" dirty="0" err="1" smtClean="0">
                <a:latin typeface="Comic Sans MS" pitchFamily="66" charset="0"/>
              </a:rPr>
              <a:t>Antworte</a:t>
            </a:r>
            <a:r>
              <a:rPr lang="cs-CZ" sz="11200" b="1" dirty="0" smtClean="0">
                <a:latin typeface="Comic Sans MS" pitchFamily="66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Wie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sieht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dein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Dorf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oder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deine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Stadt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aus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</a:rPr>
              <a:t>2. </a:t>
            </a:r>
            <a:r>
              <a:rPr lang="cs-CZ" sz="11200" dirty="0" err="1" smtClean="0">
                <a:latin typeface="Comic Sans MS" pitchFamily="66" charset="0"/>
              </a:rPr>
              <a:t>Möchtest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du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lieber</a:t>
            </a:r>
            <a:r>
              <a:rPr lang="cs-CZ" sz="11200" dirty="0" smtClean="0">
                <a:latin typeface="Comic Sans MS" pitchFamily="66" charset="0"/>
              </a:rPr>
              <a:t> in der </a:t>
            </a:r>
            <a:r>
              <a:rPr lang="cs-CZ" sz="11200" dirty="0" err="1" smtClean="0">
                <a:latin typeface="Comic Sans MS" pitchFamily="66" charset="0"/>
              </a:rPr>
              <a:t>Stadt</a:t>
            </a:r>
            <a:r>
              <a:rPr lang="cs-CZ" sz="11200" dirty="0" smtClean="0">
                <a:latin typeface="Comic Sans MS" pitchFamily="66" charset="0"/>
              </a:rPr>
              <a:t> oder </a:t>
            </a:r>
            <a:r>
              <a:rPr lang="cs-CZ" sz="11200" dirty="0" err="1" smtClean="0">
                <a:latin typeface="Comic Sans MS" pitchFamily="66" charset="0"/>
              </a:rPr>
              <a:t>auf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dem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Dorf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wohnen</a:t>
            </a:r>
            <a:r>
              <a:rPr lang="cs-CZ" sz="11200" dirty="0" smtClean="0">
                <a:latin typeface="Comic Sans MS" pitchFamily="66" charset="0"/>
              </a:rPr>
              <a:t>? </a:t>
            </a:r>
            <a:r>
              <a:rPr lang="cs-CZ" sz="11200" dirty="0" err="1" smtClean="0">
                <a:latin typeface="Comic Sans MS" pitchFamily="66" charset="0"/>
              </a:rPr>
              <a:t>Warum</a:t>
            </a:r>
            <a:r>
              <a:rPr lang="cs-CZ" sz="11200" dirty="0" smtClean="0">
                <a:latin typeface="Comic Sans MS" pitchFamily="66" charset="0"/>
              </a:rPr>
              <a:t>?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ist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deiner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Meinung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nach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besser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in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einer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Wohnung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oder 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einem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Haus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zu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12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wohnen</a:t>
            </a:r>
            <a:r>
              <a:rPr lang="cs-CZ" sz="112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?</a:t>
            </a:r>
            <a:endParaRPr lang="cs-CZ" sz="11200" dirty="0" smtClean="0">
              <a:latin typeface="Comic Sans MS" pitchFamily="66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</a:rPr>
              <a:t>4. </a:t>
            </a:r>
            <a:r>
              <a:rPr lang="cs-CZ" sz="11200" dirty="0" err="1" smtClean="0">
                <a:latin typeface="Comic Sans MS" pitchFamily="66" charset="0"/>
              </a:rPr>
              <a:t>Wo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möchtest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du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wohnen</a:t>
            </a:r>
            <a:r>
              <a:rPr lang="cs-CZ" sz="11200" dirty="0" smtClean="0">
                <a:latin typeface="Comic Sans MS" pitchFamily="66" charset="0"/>
              </a:rPr>
              <a:t>? </a:t>
            </a:r>
            <a:r>
              <a:rPr lang="cs-CZ" sz="11200" dirty="0" err="1" smtClean="0">
                <a:latin typeface="Comic Sans MS" pitchFamily="66" charset="0"/>
              </a:rPr>
              <a:t>Beschreibe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dein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Traumhaus</a:t>
            </a:r>
            <a:r>
              <a:rPr lang="cs-CZ" sz="112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</a:rPr>
              <a:t>5. </a:t>
            </a:r>
            <a:r>
              <a:rPr lang="cs-CZ" sz="11200" dirty="0" err="1" smtClean="0">
                <a:latin typeface="Comic Sans MS" pitchFamily="66" charset="0"/>
              </a:rPr>
              <a:t>Wo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wohnst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du</a:t>
            </a:r>
            <a:r>
              <a:rPr lang="cs-CZ" sz="11200" dirty="0" smtClean="0">
                <a:latin typeface="Comic Sans MS" pitchFamily="66" charset="0"/>
              </a:rPr>
              <a:t>? </a:t>
            </a:r>
            <a:r>
              <a:rPr lang="cs-CZ" sz="11200" dirty="0" err="1" smtClean="0">
                <a:latin typeface="Comic Sans MS" pitchFamily="66" charset="0"/>
              </a:rPr>
              <a:t>Bist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du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zufrieden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mit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deiner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Wohnung</a:t>
            </a:r>
            <a:r>
              <a:rPr lang="cs-CZ" sz="11200" dirty="0" smtClean="0">
                <a:latin typeface="Comic Sans MS" pitchFamily="66" charset="0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1200" dirty="0" smtClean="0">
                <a:latin typeface="Comic Sans MS" pitchFamily="66" charset="0"/>
              </a:rPr>
              <a:t>6. </a:t>
            </a:r>
            <a:r>
              <a:rPr lang="cs-CZ" sz="11200" dirty="0" err="1" smtClean="0">
                <a:latin typeface="Comic Sans MS" pitchFamily="66" charset="0"/>
              </a:rPr>
              <a:t>Wie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ist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die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Wohnlage</a:t>
            </a:r>
            <a:r>
              <a:rPr lang="cs-CZ" sz="11200" dirty="0" smtClean="0">
                <a:latin typeface="Comic Sans MS" pitchFamily="66" charset="0"/>
              </a:rPr>
              <a:t>? (</a:t>
            </a:r>
            <a:r>
              <a:rPr lang="cs-CZ" sz="11200" dirty="0" err="1" smtClean="0">
                <a:latin typeface="Comic Sans MS" pitchFamily="66" charset="0"/>
              </a:rPr>
              <a:t>im</a:t>
            </a:r>
            <a:r>
              <a:rPr lang="cs-CZ" sz="11200" dirty="0" smtClean="0">
                <a:latin typeface="Comic Sans MS" pitchFamily="66" charset="0"/>
              </a:rPr>
              <a:t> </a:t>
            </a:r>
            <a:r>
              <a:rPr lang="cs-CZ" sz="11200" dirty="0" err="1" smtClean="0">
                <a:latin typeface="Comic Sans MS" pitchFamily="66" charset="0"/>
              </a:rPr>
              <a:t>Zentrum</a:t>
            </a:r>
            <a:r>
              <a:rPr lang="cs-CZ" sz="11200" dirty="0" smtClean="0">
                <a:latin typeface="Comic Sans MS" pitchFamily="66" charset="0"/>
              </a:rPr>
              <a:t>, </a:t>
            </a:r>
            <a:r>
              <a:rPr lang="cs-CZ" sz="11200" dirty="0" err="1" smtClean="0">
                <a:latin typeface="Comic Sans MS" pitchFamily="66" charset="0"/>
              </a:rPr>
              <a:t>am</a:t>
            </a:r>
            <a:r>
              <a:rPr lang="cs-CZ" sz="11200" dirty="0" smtClean="0">
                <a:latin typeface="Comic Sans MS" pitchFamily="66" charset="0"/>
              </a:rPr>
              <a:t> Rande der </a:t>
            </a:r>
            <a:r>
              <a:rPr lang="cs-CZ" sz="11200" dirty="0" err="1" smtClean="0">
                <a:latin typeface="Comic Sans MS" pitchFamily="66" charset="0"/>
              </a:rPr>
              <a:t>Stadt</a:t>
            </a:r>
            <a:r>
              <a:rPr lang="cs-CZ" sz="11200" dirty="0" smtClean="0">
                <a:latin typeface="Comic Sans MS" pitchFamily="66" charset="0"/>
              </a:rPr>
              <a:t>, </a:t>
            </a:r>
            <a:r>
              <a:rPr lang="cs-CZ" sz="11200" dirty="0" err="1" smtClean="0">
                <a:latin typeface="Comic Sans MS" pitchFamily="66" charset="0"/>
              </a:rPr>
              <a:t>ruhig</a:t>
            </a:r>
            <a:r>
              <a:rPr lang="cs-CZ" sz="11200" dirty="0" smtClean="0">
                <a:latin typeface="Comic Sans MS" pitchFamily="66" charset="0"/>
              </a:rPr>
              <a:t>, </a:t>
            </a:r>
            <a:r>
              <a:rPr lang="cs-CZ" sz="11200" dirty="0" err="1" smtClean="0">
                <a:latin typeface="Comic Sans MS" pitchFamily="66" charset="0"/>
              </a:rPr>
              <a:t>günstig</a:t>
            </a:r>
            <a:r>
              <a:rPr lang="cs-CZ" sz="11200" dirty="0" smtClean="0">
                <a:latin typeface="Comic Sans MS" pitchFamily="66" charset="0"/>
              </a:rPr>
              <a:t>,…)</a:t>
            </a:r>
          </a:p>
          <a:p>
            <a:pPr>
              <a:lnSpc>
                <a:spcPct val="150000"/>
              </a:lnSpc>
            </a:pPr>
            <a:endParaRPr lang="cs-CZ" sz="6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AutoNum type="arabicPeriod"/>
            </a:pPr>
            <a:endParaRPr lang="cs-CZ" sz="6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6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cs-CZ" sz="6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err="1" smtClean="0">
                <a:latin typeface="Comic Sans MS" pitchFamily="66" charset="0"/>
              </a:rPr>
              <a:t>Antworte</a:t>
            </a:r>
            <a:r>
              <a:rPr lang="cs-CZ" b="1" dirty="0" smtClean="0">
                <a:latin typeface="Comic Sans MS" pitchFamily="66" charset="0"/>
              </a:rPr>
              <a:t>: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</a:rPr>
              <a:t>7. </a:t>
            </a:r>
            <a:r>
              <a:rPr lang="cs-CZ" sz="2800" dirty="0" err="1" smtClean="0">
                <a:latin typeface="Comic Sans MS" pitchFamily="66" charset="0"/>
              </a:rPr>
              <a:t>Wie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ist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Wohnfläche</a:t>
            </a:r>
            <a:r>
              <a:rPr lang="cs-CZ" sz="2800" dirty="0" smtClean="0">
                <a:latin typeface="Comic Sans MS" pitchFamily="66" charset="0"/>
              </a:rPr>
              <a:t>?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</a:rPr>
              <a:t>8. </a:t>
            </a:r>
            <a:r>
              <a:rPr lang="cs-CZ" sz="2800" dirty="0" err="1" smtClean="0">
                <a:latin typeface="Comic Sans MS" pitchFamily="66" charset="0"/>
              </a:rPr>
              <a:t>Welche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Zimmer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hast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? </a:t>
            </a:r>
            <a:r>
              <a:rPr lang="cs-CZ" sz="2800" dirty="0" err="1" smtClean="0">
                <a:latin typeface="Comic Sans MS" pitchFamily="66" charset="0"/>
              </a:rPr>
              <a:t>Beschreibe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dein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Lieblingszimmer</a:t>
            </a:r>
            <a:r>
              <a:rPr lang="cs-CZ" sz="2800" dirty="0" smtClean="0">
                <a:latin typeface="Comic Sans MS" pitchFamily="66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</a:rPr>
              <a:t>9. </a:t>
            </a:r>
            <a:r>
              <a:rPr lang="cs-CZ" sz="2800" dirty="0" err="1" smtClean="0">
                <a:latin typeface="Comic Sans MS" pitchFamily="66" charset="0"/>
              </a:rPr>
              <a:t>Wie</a:t>
            </a:r>
            <a:r>
              <a:rPr lang="cs-CZ" sz="2800" dirty="0" smtClean="0">
                <a:latin typeface="Comic Sans MS" pitchFamily="66" charset="0"/>
              </a:rPr>
              <a:t> hoch </a:t>
            </a:r>
            <a:r>
              <a:rPr lang="cs-CZ" sz="2800" dirty="0" err="1" smtClean="0">
                <a:latin typeface="Comic Sans MS" pitchFamily="66" charset="0"/>
              </a:rPr>
              <a:t>ist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Miete</a:t>
            </a:r>
            <a:r>
              <a:rPr lang="cs-CZ" sz="2800" dirty="0" smtClean="0">
                <a:latin typeface="Comic Sans MS" pitchFamily="66" charset="0"/>
              </a:rPr>
              <a:t>? </a:t>
            </a:r>
            <a:r>
              <a:rPr lang="cs-CZ" sz="2800" dirty="0" err="1" smtClean="0">
                <a:latin typeface="Comic Sans MS" pitchFamily="66" charset="0"/>
              </a:rPr>
              <a:t>Wieviel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bezahlst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 pro </a:t>
            </a:r>
            <a:r>
              <a:rPr lang="cs-CZ" sz="2800" dirty="0" err="1" smtClean="0">
                <a:latin typeface="Comic Sans MS" pitchFamily="66" charset="0"/>
              </a:rPr>
              <a:t>Monat</a:t>
            </a:r>
            <a:r>
              <a:rPr lang="cs-CZ" sz="2800" dirty="0" smtClean="0">
                <a:latin typeface="Comic Sans MS" pitchFamily="66" charset="0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</a:rPr>
              <a:t>10. </a:t>
            </a:r>
            <a:r>
              <a:rPr lang="cs-CZ" sz="2800" dirty="0" err="1" smtClean="0">
                <a:latin typeface="Comic Sans MS" pitchFamily="66" charset="0"/>
              </a:rPr>
              <a:t>Wie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findest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deine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Nachbarn</a:t>
            </a:r>
            <a:r>
              <a:rPr lang="cs-CZ" sz="2800" dirty="0" smtClean="0">
                <a:latin typeface="Comic Sans MS" pitchFamily="66" charset="0"/>
              </a:rPr>
              <a:t>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11.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Wie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sieht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dein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Zimmer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aus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?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Beschreibe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es!</a:t>
            </a:r>
            <a:r>
              <a:rPr lang="cs-CZ" sz="2800" dirty="0" smtClean="0">
                <a:latin typeface="Comic Sans MS" pitchFamily="66" charset="0"/>
              </a:rPr>
              <a:t> </a:t>
            </a:r>
            <a:endParaRPr lang="cs-CZ" sz="2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12.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Welche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Vorteile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und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Nachteile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hat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das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Leben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bei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den  </a:t>
            </a:r>
            <a:r>
              <a:rPr lang="cs-CZ" sz="28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Eltern</a:t>
            </a: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>
                <a:latin typeface="Comic Sans MS" pitchFamily="66" charset="0"/>
              </a:rPr>
              <a:t>Beschreibe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dieses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Bild</a:t>
            </a:r>
            <a:r>
              <a:rPr lang="cs-CZ" sz="4000" b="1" dirty="0" smtClean="0">
                <a:latin typeface="Comic Sans MS" pitchFamily="66" charset="0"/>
              </a:rPr>
              <a:t>:</a:t>
            </a:r>
            <a:br>
              <a:rPr lang="cs-CZ" sz="4000" b="1" dirty="0" smtClean="0">
                <a:latin typeface="Comic Sans MS" pitchFamily="66" charset="0"/>
              </a:rPr>
            </a:br>
            <a:r>
              <a:rPr lang="cs-CZ" sz="4000" b="1" dirty="0" err="1" smtClean="0">
                <a:latin typeface="Comic Sans MS" pitchFamily="66" charset="0"/>
              </a:rPr>
              <a:t>Benutze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Wechselpräpositionen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18" name="Zástupný symbol pro obsah 17" descr="WohnzimmerD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2" cy="53645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cs-CZ" sz="3600" dirty="0" err="1" smtClean="0">
                <a:latin typeface="Comic Sans MS" pitchFamily="66" charset="0"/>
              </a:rPr>
              <a:t>Beschreibe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diese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Zimmer</a:t>
            </a:r>
            <a:r>
              <a:rPr lang="cs-CZ" sz="3600" dirty="0" smtClean="0">
                <a:latin typeface="Comic Sans MS" pitchFamily="66" charset="0"/>
              </a:rPr>
              <a:t>.</a:t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err="1" smtClean="0">
                <a:latin typeface="Comic Sans MS" pitchFamily="66" charset="0"/>
              </a:rPr>
              <a:t>Gefällt</a:t>
            </a:r>
            <a:r>
              <a:rPr lang="cs-CZ" sz="3600" dirty="0" smtClean="0">
                <a:latin typeface="Comic Sans MS" pitchFamily="66" charset="0"/>
              </a:rPr>
              <a:t> es </a:t>
            </a:r>
            <a:r>
              <a:rPr lang="cs-CZ" sz="3600" dirty="0" err="1" smtClean="0">
                <a:latin typeface="Comic Sans MS" pitchFamily="66" charset="0"/>
              </a:rPr>
              <a:t>dir</a:t>
            </a:r>
            <a:r>
              <a:rPr lang="cs-CZ" sz="3600" dirty="0" smtClean="0">
                <a:latin typeface="Comic Sans MS" pitchFamily="66" charset="0"/>
              </a:rPr>
              <a:t>? </a:t>
            </a:r>
            <a:r>
              <a:rPr lang="cs-CZ" sz="3600" dirty="0" err="1" smtClean="0">
                <a:latin typeface="Comic Sans MS" pitchFamily="66" charset="0"/>
              </a:rPr>
              <a:t>Warum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ja</a:t>
            </a:r>
            <a:r>
              <a:rPr lang="cs-CZ" sz="3600" dirty="0" smtClean="0">
                <a:latin typeface="Comic Sans MS" pitchFamily="66" charset="0"/>
              </a:rPr>
              <a:t>, </a:t>
            </a:r>
            <a:r>
              <a:rPr lang="cs-CZ" sz="3600" dirty="0" err="1" smtClean="0">
                <a:latin typeface="Comic Sans MS" pitchFamily="66" charset="0"/>
              </a:rPr>
              <a:t>warum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nein</a:t>
            </a:r>
            <a:r>
              <a:rPr lang="cs-CZ" sz="3600" dirty="0" smtClean="0">
                <a:latin typeface="Comic Sans MS" pitchFamily="66" charset="0"/>
              </a:rPr>
              <a:t>.</a:t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err="1" smtClean="0">
                <a:latin typeface="Comic Sans MS" pitchFamily="66" charset="0"/>
              </a:rPr>
              <a:t>Beschreibe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dein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Zimmer</a:t>
            </a:r>
            <a:r>
              <a:rPr lang="cs-CZ" sz="3600" dirty="0" smtClean="0">
                <a:latin typeface="Comic Sans MS" pitchFamily="66" charset="0"/>
              </a:rPr>
              <a:t>.</a:t>
            </a:r>
            <a:endParaRPr lang="cs-CZ" sz="3600" dirty="0">
              <a:latin typeface="Comic Sans MS" pitchFamily="66" charset="0"/>
            </a:endParaRPr>
          </a:p>
        </p:txBody>
      </p:sp>
      <p:pic>
        <p:nvPicPr>
          <p:cNvPr id="4" name="Zástupný symbol pro obsah 3" descr="kinderzimmerD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6328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en-US" sz="1200" b="1" i="1" dirty="0" smtClean="0"/>
              <a:t>Stock-vector-large-</a:t>
            </a:r>
            <a:r>
              <a:rPr lang="en-US" sz="1200" i="1" dirty="0" smtClean="0"/>
              <a:t>detailed-modern-house-interior-cutaway-layered-grouped-eps-99608288.jpg</a:t>
            </a:r>
            <a:r>
              <a:rPr lang="en-US" sz="1200" dirty="0" smtClean="0"/>
              <a:t> [online]. 25.11.2012 [cit. 2012-11-25].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http://www.shutterstock.com/pic.mhtml?id=99608288&amp;rid=823306 </a:t>
            </a:r>
            <a:endParaRPr lang="cs-CZ" sz="1200" dirty="0" smtClean="0"/>
          </a:p>
          <a:p>
            <a:r>
              <a:rPr lang="cs-CZ" sz="1200" b="1" dirty="0" smtClean="0"/>
              <a:t>Panel </a:t>
            </a:r>
            <a:r>
              <a:rPr lang="cs-CZ" sz="1200" b="1" dirty="0" err="1" smtClean="0"/>
              <a:t>haus</a:t>
            </a:r>
            <a:r>
              <a:rPr lang="cs-CZ" sz="1200" dirty="0" smtClean="0"/>
              <a:t>. </a:t>
            </a:r>
            <a:r>
              <a:rPr lang="cs-CZ" sz="1200" i="1" dirty="0" smtClean="0"/>
              <a:t>Panel </a:t>
            </a:r>
            <a:r>
              <a:rPr lang="cs-CZ" sz="1200" i="1" dirty="0" err="1" smtClean="0"/>
              <a:t>haus</a:t>
            </a:r>
            <a:r>
              <a:rPr lang="cs-CZ" sz="1200" dirty="0" smtClean="0"/>
              <a:t> [online]. 2013 [cit. 2013-02-01]. Dostupné z: </a:t>
            </a: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panoramio.com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photo</a:t>
            </a:r>
            <a:r>
              <a:rPr lang="cs-CZ" sz="1200" dirty="0" smtClean="0">
                <a:hlinkClick r:id="rId2"/>
              </a:rPr>
              <a:t>/4326735</a:t>
            </a:r>
            <a:endParaRPr lang="cs-CZ" sz="1200" dirty="0" smtClean="0"/>
          </a:p>
          <a:p>
            <a:r>
              <a:rPr lang="de-DE" sz="1200" b="1" dirty="0" smtClean="0"/>
              <a:t>Klassisches Reihenhaus </a:t>
            </a:r>
            <a:r>
              <a:rPr lang="de-DE" sz="1200" dirty="0" smtClean="0"/>
              <a:t>mit Vollkeller und Carport. </a:t>
            </a:r>
            <a:r>
              <a:rPr lang="de-DE" sz="1200" i="1" dirty="0" smtClean="0"/>
              <a:t>Klassisches Reihenhaus mit Vollkeller und Carport</a:t>
            </a:r>
            <a:r>
              <a:rPr lang="de-DE" sz="1200" dirty="0" smtClean="0"/>
              <a:t> [online]. 2013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http://www.google.de/imgres?q=Reihenhaus&amp;hl=cs&amp;tbo=d&amp;biw=1229&amp;bih=855&amp;tbm=isch&amp;tbnid=SgTvYMqawcevOM:&amp;imgrefurl=http://www.bender-immobilien.de/Objekt-Haus-in-Koeln-Klassisches-Reihenhaus-mit-Vollkeller-und-Carport/20037-2808.htm&amp;docid=V-o0tA4S-vKWvM&amp;imgurl=http://w00dfae0.dd23312.kasserver.com/includes/mediapool/immobilien/images/large/355714.JPG&amp;w=1024&amp;h=894&amp;ei=F3QLUcDhBumd0QWhzYCgDg&amp;zoom=1&amp;iact=rc&amp;dur=199&amp;sig=105501467630670430479&amp;page=1&amp;tbnh=147&amp;tbnw=164&amp;start=0&amp;ndsp=29&amp;ved=1t:429,r:11,s:0,i: </a:t>
            </a:r>
            <a:endParaRPr lang="cs-CZ" sz="1200" dirty="0" smtClean="0"/>
          </a:p>
          <a:p>
            <a:r>
              <a:rPr lang="cs-CZ" sz="1200" b="1" dirty="0" err="1" smtClean="0"/>
              <a:t>Einfamilienhau</a:t>
            </a:r>
            <a:r>
              <a:rPr lang="cs-CZ" sz="1200" dirty="0" err="1" smtClean="0"/>
              <a:t>s</a:t>
            </a:r>
            <a:endParaRPr lang="cs-CZ" sz="1200" dirty="0" smtClean="0"/>
          </a:p>
          <a:p>
            <a:r>
              <a:rPr lang="de-DE" sz="1200" dirty="0" smtClean="0"/>
              <a:t>Preise und Kosten einer 3D Visualisierung. </a:t>
            </a:r>
            <a:r>
              <a:rPr lang="de-DE" sz="1200" i="1" dirty="0" smtClean="0"/>
              <a:t>Preise und Kosten einer 3D Visualisierung</a:t>
            </a:r>
            <a:r>
              <a:rPr lang="de-DE" sz="1200" dirty="0" smtClean="0"/>
              <a:t> [online]. 2013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http://www.epromod.de/architektur-visualisierung-preise </a:t>
            </a:r>
            <a:endParaRPr lang="cs-CZ" sz="1200" dirty="0" smtClean="0"/>
          </a:p>
          <a:p>
            <a:r>
              <a:rPr lang="de-DE" sz="1200" b="1" dirty="0" smtClean="0"/>
              <a:t>Wochenendehaus</a:t>
            </a:r>
            <a:r>
              <a:rPr lang="de-DE" sz="1200" dirty="0" smtClean="0"/>
              <a:t> auf dem Land: Mitbenutzer gesucht. </a:t>
            </a:r>
            <a:r>
              <a:rPr lang="de-DE" sz="1200" i="1" dirty="0" smtClean="0"/>
              <a:t>Wochenendehaus auf dem Land: Mitbenutzer gesucht</a:t>
            </a:r>
            <a:r>
              <a:rPr lang="de-DE" sz="1200" dirty="0" smtClean="0"/>
              <a:t> [online]. 2013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</a:t>
            </a:r>
            <a:r>
              <a:rPr lang="de-DE" sz="1200" dirty="0" err="1" smtClean="0"/>
              <a:t>age</a:t>
            </a:r>
            <a:r>
              <a:rPr lang="de-DE" sz="1200" dirty="0" smtClean="0"/>
              <a:t>=1&amp;tbnh=135&amp;tbnw=177&amp;start=0&amp;ndsp=30&amp;ved=1t:429,r:6,s:0,i:98&amp;tx=126&amp;ty=54</a:t>
            </a:r>
            <a:r>
              <a:rPr lang="cs-CZ" sz="1200" dirty="0" smtClean="0"/>
              <a:t> </a:t>
            </a:r>
          </a:p>
          <a:p>
            <a:r>
              <a:rPr lang="cs-CZ" sz="1200" b="1" dirty="0" smtClean="0"/>
              <a:t>Chaty a chalupy </a:t>
            </a:r>
            <a:r>
              <a:rPr lang="cs-CZ" sz="1200" dirty="0" smtClean="0"/>
              <a:t>k pronajmutí - Orlické hory. </a:t>
            </a:r>
            <a:r>
              <a:rPr lang="cs-CZ" sz="1200" i="1" dirty="0" smtClean="0"/>
              <a:t>Chaty a chalupy k pronajmutí - Orlické hory</a:t>
            </a:r>
            <a:r>
              <a:rPr lang="cs-CZ" sz="1200" dirty="0" smtClean="0"/>
              <a:t> [online]. 2012 [cit. 2013-02-01]. Dostupné z: </a:t>
            </a:r>
            <a:r>
              <a:rPr lang="cs-CZ" sz="1200" dirty="0" smtClean="0">
                <a:hlinkClick r:id="rId3"/>
              </a:rPr>
              <a:t>http://www.chalupa-</a:t>
            </a:r>
            <a:r>
              <a:rPr lang="cs-CZ" sz="1200" dirty="0" err="1" smtClean="0">
                <a:hlinkClick r:id="rId3"/>
              </a:rPr>
              <a:t>pronajmuti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orlicke</a:t>
            </a:r>
            <a:r>
              <a:rPr lang="cs-CZ" sz="1200" dirty="0" smtClean="0">
                <a:hlinkClick r:id="rId3"/>
              </a:rPr>
              <a:t>-hory-rampuse2.cz/ceny.</a:t>
            </a:r>
            <a:r>
              <a:rPr lang="cs-CZ" sz="1200" dirty="0" err="1" smtClean="0">
                <a:hlinkClick r:id="rId3"/>
              </a:rPr>
              <a:t>html</a:t>
            </a:r>
            <a:endParaRPr lang="cs-CZ" sz="1200" dirty="0" smtClean="0"/>
          </a:p>
          <a:p>
            <a:r>
              <a:rPr lang="cs-CZ" sz="1200" b="1" dirty="0" err="1" smtClean="0"/>
              <a:t>Wohnzimmer</a:t>
            </a:r>
            <a:endParaRPr lang="cs-CZ" sz="1200" b="1" dirty="0" smtClean="0"/>
          </a:p>
          <a:p>
            <a:r>
              <a:rPr lang="de-DE" sz="1200" dirty="0" smtClean="0"/>
              <a:t>Möbel – das Gesicht von dem Wohnzimmer. </a:t>
            </a:r>
            <a:r>
              <a:rPr lang="de-DE" sz="1200" i="1" dirty="0" smtClean="0"/>
              <a:t>Möbel – das Gesicht von dem Wohnzimmer</a:t>
            </a:r>
            <a:r>
              <a:rPr lang="de-DE" sz="1200" dirty="0" smtClean="0"/>
              <a:t> [online]. 2013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</a:t>
            </a:r>
            <a:r>
              <a:rPr lang="de-DE" sz="1200" dirty="0" smtClean="0">
                <a:hlinkClick r:id="rId4"/>
              </a:rPr>
              <a:t>http://gartenhaus-ideen.com/2011/04/mobel-gesicht-des-taglichen/</a:t>
            </a:r>
            <a:endParaRPr lang="cs-CZ" sz="1200" dirty="0" smtClean="0"/>
          </a:p>
          <a:p>
            <a:r>
              <a:rPr lang="de-DE" sz="1200" b="1" dirty="0" smtClean="0"/>
              <a:t>Arbeitszimmer</a:t>
            </a:r>
            <a:r>
              <a:rPr lang="de-DE" sz="1200" dirty="0" smtClean="0"/>
              <a:t> einrichten. </a:t>
            </a:r>
            <a:r>
              <a:rPr lang="de-DE" sz="1200" i="1" dirty="0" smtClean="0"/>
              <a:t>Arbeitszimmer einrichten</a:t>
            </a:r>
            <a:r>
              <a:rPr lang="de-DE" sz="1200" dirty="0" smtClean="0"/>
              <a:t> [online]. 2012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http://www.google.de/imgres?q=Arbeitszimmer&amp;start=416&amp;hl=cs&amp;tbo=d&amp;biw=1229&amp;bih=855&amp;tbm=isch&amp;tbnid=ifUMCHtslpdpBM:&amp;imgrefurl=http://www.diy-info.de/know_how/wohnen/arbeitszimmer.html&amp;docid=8yF-QEGoptNrGM&amp;imgurl=http://www.diy-info.de/know_how/wohnen/arbeitszimmer_files/arbeitszimmer-einrichten-aufmacher.jpg&amp;w=600&amp;h=308&amp;ei=tHwLUfL4MenC0QXW0YFw&amp;zoom=1&amp;iact=hc&amp;vpx=168&amp;vpy=97&amp;dur=3325&amp;hovh=161&amp;hovw=314&amp;tx=194&amp;ty=79&amp;sig=105501467630670430479&amp;page=13&amp;tbnh=133&amp;tbnw=247&amp;ndsp=37&amp;ved=1t:429,r:17,s:400,i:55</a:t>
            </a:r>
            <a:endParaRPr lang="cs-CZ" sz="1200" dirty="0" smtClean="0"/>
          </a:p>
          <a:p>
            <a:r>
              <a:rPr lang="cs-CZ" sz="1200" b="1" dirty="0" err="1" smtClean="0"/>
              <a:t>Küche</a:t>
            </a:r>
            <a:endParaRPr lang="cs-CZ" sz="1200" b="1" dirty="0" smtClean="0"/>
          </a:p>
          <a:p>
            <a:r>
              <a:rPr lang="de-DE" sz="1200" dirty="0" smtClean="0"/>
              <a:t>Rund um die Küche. </a:t>
            </a:r>
            <a:r>
              <a:rPr lang="de-DE" sz="1200" i="1" dirty="0" smtClean="0"/>
              <a:t>Rund um die Küche</a:t>
            </a:r>
            <a:r>
              <a:rPr lang="de-DE" sz="1200" dirty="0" smtClean="0"/>
              <a:t> [online]. 2012 [</a:t>
            </a:r>
            <a:r>
              <a:rPr lang="de-DE" sz="1200" dirty="0" err="1" smtClean="0"/>
              <a:t>cit</a:t>
            </a:r>
            <a:r>
              <a:rPr lang="de-DE" sz="1200" dirty="0" smtClean="0"/>
              <a:t>. 2013-02-01]. </a:t>
            </a:r>
            <a:r>
              <a:rPr lang="de-DE" sz="1200" dirty="0" err="1" smtClean="0"/>
              <a:t>Dostupné</a:t>
            </a:r>
            <a:r>
              <a:rPr lang="de-DE" sz="1200" dirty="0" smtClean="0"/>
              <a:t> z: http://www.google.de/imgres?q=K%C3%BCche&amp;start=127&amp;hl=cs&amp;tbo=d&amp;biw=1229&amp;bih=855&amp;tbm=isch&amp;tbnid=mF8pqNCmurDa4M:&amp;imgrefurl=http://www.wuerth.de/web/de/awkg/meine_branche/branche_schreiner_tischler/branche_schreiner_systeme/servicehoch4/kuechenbeschlaege/rund_um_die_kueche.php&amp;docid=RDVug_Xeg-1dhM&amp;imgurl=http://www.wuerth.de/web/media/pictures/meinwuerth/meine_branche_img/schreiner_innenausbau/kuechenschrankausstattung_res440.jpg&amp;w=440&amp;h=293&amp;ei=4X4LUe6gEu6o0AWSzIDQCA&amp;zoom=1&amp;iact=hc&amp;vpx=911&amp;vpy=559</a:t>
            </a:r>
            <a:endParaRPr lang="cs-CZ" sz="1200" dirty="0" smtClean="0"/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1100" b="1" dirty="0" err="1" smtClean="0"/>
              <a:t>Kinderzimmer</a:t>
            </a:r>
            <a:endParaRPr lang="cs-CZ" sz="1100" b="1" dirty="0" smtClean="0"/>
          </a:p>
          <a:p>
            <a:r>
              <a:rPr lang="de-DE" sz="1100" dirty="0" smtClean="0"/>
              <a:t>Eine große Auswahl an Babymöbeln. </a:t>
            </a:r>
            <a:r>
              <a:rPr lang="de-DE" sz="1100" i="1" dirty="0" smtClean="0"/>
              <a:t>Eine große Auswahl an Babymöbeln</a:t>
            </a:r>
            <a:r>
              <a:rPr lang="de-DE" sz="1100" dirty="0" smtClean="0"/>
              <a:t> [online]. 2012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2013-02-01].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</a:t>
            </a:r>
            <a:r>
              <a:rPr lang="de-DE" sz="1100" dirty="0" smtClean="0">
                <a:hlinkClick r:id="rId2"/>
              </a:rPr>
              <a:t>http://wohnideen-mobel.com/mobel/kinderzimmer/kinderzimmer-eine-breite-auswahl-fur-mobel/</a:t>
            </a:r>
            <a:endParaRPr lang="cs-CZ" sz="1100" dirty="0" smtClean="0"/>
          </a:p>
          <a:p>
            <a:r>
              <a:rPr lang="cs-CZ" sz="1100" b="1" dirty="0" err="1" smtClean="0"/>
              <a:t>Schlafzimmer</a:t>
            </a:r>
            <a:endParaRPr lang="cs-CZ" sz="1100" b="1" dirty="0" smtClean="0"/>
          </a:p>
          <a:p>
            <a:r>
              <a:rPr lang="cs-CZ" sz="1100" dirty="0" err="1" smtClean="0"/>
              <a:t>Schlafzimmer</a:t>
            </a:r>
            <a:r>
              <a:rPr lang="cs-CZ" sz="1100" dirty="0" smtClean="0"/>
              <a:t> </a:t>
            </a:r>
            <a:r>
              <a:rPr lang="cs-CZ" sz="1100" dirty="0" err="1" smtClean="0"/>
              <a:t>Boras</a:t>
            </a:r>
            <a:r>
              <a:rPr lang="cs-CZ" sz="1100" dirty="0" smtClean="0"/>
              <a:t> in </a:t>
            </a:r>
            <a:r>
              <a:rPr lang="cs-CZ" sz="1100" dirty="0" err="1" smtClean="0"/>
              <a:t>Erle</a:t>
            </a:r>
            <a:r>
              <a:rPr lang="cs-CZ" sz="1100" dirty="0" smtClean="0"/>
              <a:t> </a:t>
            </a:r>
            <a:r>
              <a:rPr lang="cs-CZ" sz="1100" dirty="0" err="1" smtClean="0"/>
              <a:t>teilmassiv</a:t>
            </a:r>
            <a:r>
              <a:rPr lang="cs-CZ" sz="1100" dirty="0" smtClean="0"/>
              <a:t> </a:t>
            </a:r>
            <a:r>
              <a:rPr lang="cs-CZ" sz="1100" dirty="0" err="1" smtClean="0"/>
              <a:t>geölt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Schlafzimmer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Boras</a:t>
            </a:r>
            <a:r>
              <a:rPr lang="cs-CZ" sz="1100" i="1" dirty="0" smtClean="0"/>
              <a:t> in </a:t>
            </a:r>
            <a:r>
              <a:rPr lang="cs-CZ" sz="1100" i="1" dirty="0" err="1" smtClean="0"/>
              <a:t>Erle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teilmassiv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geölt</a:t>
            </a:r>
            <a:r>
              <a:rPr lang="cs-CZ" sz="1100" dirty="0" smtClean="0"/>
              <a:t> [online]. 2012 [cit. 2013-02-01]. Dostupné z: </a:t>
            </a:r>
            <a:r>
              <a:rPr lang="cs-CZ" sz="1100" dirty="0" smtClean="0">
                <a:hlinkClick r:id="rId3"/>
              </a:rPr>
              <a:t>http://www.</a:t>
            </a:r>
            <a:r>
              <a:rPr lang="cs-CZ" sz="1100" dirty="0" err="1" smtClean="0">
                <a:hlinkClick r:id="rId3"/>
              </a:rPr>
              <a:t>moebel</a:t>
            </a:r>
            <a:r>
              <a:rPr lang="cs-CZ" sz="1100" dirty="0" smtClean="0">
                <a:hlinkClick r:id="rId3"/>
              </a:rPr>
              <a:t>-</a:t>
            </a:r>
            <a:r>
              <a:rPr lang="cs-CZ" sz="1100" dirty="0" err="1" smtClean="0">
                <a:hlinkClick r:id="rId3"/>
              </a:rPr>
              <a:t>ideal.de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wohnbereiche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schlafzimmer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schlafzimmersets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schlafzimmer</a:t>
            </a:r>
            <a:r>
              <a:rPr lang="cs-CZ" sz="1100" dirty="0" smtClean="0">
                <a:hlinkClick r:id="rId3"/>
              </a:rPr>
              <a:t>-set-</a:t>
            </a:r>
            <a:r>
              <a:rPr lang="cs-CZ" sz="1100" dirty="0" err="1" smtClean="0">
                <a:hlinkClick r:id="rId3"/>
              </a:rPr>
              <a:t>volo</a:t>
            </a:r>
            <a:r>
              <a:rPr lang="cs-CZ" sz="1100" dirty="0" smtClean="0">
                <a:hlinkClick r:id="rId3"/>
              </a:rPr>
              <a:t>-</a:t>
            </a:r>
            <a:r>
              <a:rPr lang="cs-CZ" sz="1100" dirty="0" err="1" smtClean="0">
                <a:hlinkClick r:id="rId3"/>
              </a:rPr>
              <a:t>mit</a:t>
            </a:r>
            <a:r>
              <a:rPr lang="cs-CZ" sz="1100" dirty="0" smtClean="0">
                <a:hlinkClick r:id="rId3"/>
              </a:rPr>
              <a:t>-5-</a:t>
            </a:r>
            <a:r>
              <a:rPr lang="cs-CZ" sz="1100" dirty="0" err="1" smtClean="0">
                <a:hlinkClick r:id="rId3"/>
              </a:rPr>
              <a:t>tuerigem</a:t>
            </a:r>
            <a:r>
              <a:rPr lang="cs-CZ" sz="1100" dirty="0" smtClean="0">
                <a:hlinkClick r:id="rId3"/>
              </a:rPr>
              <a:t>-</a:t>
            </a:r>
            <a:r>
              <a:rPr lang="cs-CZ" sz="1100" dirty="0" err="1" smtClean="0">
                <a:hlinkClick r:id="rId3"/>
              </a:rPr>
              <a:t>kleiderschrank</a:t>
            </a:r>
            <a:r>
              <a:rPr lang="cs-CZ" sz="1100" dirty="0" smtClean="0">
                <a:hlinkClick r:id="rId3"/>
              </a:rPr>
              <a:t>/a-12291/</a:t>
            </a:r>
            <a:endParaRPr lang="cs-CZ" sz="1100" dirty="0" smtClean="0"/>
          </a:p>
          <a:p>
            <a:r>
              <a:rPr lang="cs-CZ" sz="1100" b="1" dirty="0" err="1" smtClean="0"/>
              <a:t>Badezimmer</a:t>
            </a:r>
            <a:endParaRPr lang="cs-CZ" sz="1100" b="1" dirty="0" smtClean="0"/>
          </a:p>
          <a:p>
            <a:r>
              <a:rPr lang="de-DE" sz="1100" dirty="0" smtClean="0"/>
              <a:t>Tipps &amp; Tricks für kleine Badezimmer. </a:t>
            </a:r>
            <a:r>
              <a:rPr lang="de-DE" sz="1100" i="1" dirty="0" smtClean="0"/>
              <a:t>Tipps &amp; Tricks für kleine Badezimmer</a:t>
            </a:r>
            <a:r>
              <a:rPr lang="de-DE" sz="1100" dirty="0" smtClean="0"/>
              <a:t> [online]. 2013 [</a:t>
            </a:r>
            <a:r>
              <a:rPr lang="de-DE" sz="1100" dirty="0" err="1" smtClean="0"/>
              <a:t>cit</a:t>
            </a:r>
            <a:r>
              <a:rPr lang="de-DE" sz="1100" dirty="0" smtClean="0"/>
              <a:t>. 2013-02-01]. </a:t>
            </a:r>
            <a:r>
              <a:rPr lang="de-DE" sz="1100" dirty="0" err="1" smtClean="0"/>
              <a:t>Dostupné</a:t>
            </a:r>
            <a:r>
              <a:rPr lang="de-DE" sz="1100" dirty="0" smtClean="0"/>
              <a:t> z: http://www.google.de/imgres?q=Badezimmer&amp;start=136&amp;hl=cs&amp;tbo=d&amp;biw=1229&amp;bih=855&amp;tbm=isch&amp;tbnid=03LvHxSKFfs8HM:&amp;imgrefurl=http://hausdekoration.org/464/tipps-tricks-fuer-kleine-badezimmer&amp;docid=2BGcn1tlx3PZmM&amp;imgurl=http://hausdekoration.org/wp-content/uploads/2012/06/kleine-Badezimmer.jpg&amp;w=720&amp;h=533&amp;ei=8oALUezDI7Cb1AXyjoGQCw&amp;zoom=1&amp;iact=rc&amp;dur=211&amp;sig=105501467630670430479&amp;page=5&amp;tbnh=147&amp;tbnw=198&amp;ndsp=39&amp;ved=1t:429,r:56,s:100,i:172&amp;tx=152&amp;ty=110</a:t>
            </a:r>
            <a:endParaRPr lang="cs-CZ" sz="1100" dirty="0" smtClean="0"/>
          </a:p>
          <a:p>
            <a:r>
              <a:rPr lang="cs-CZ" sz="1100" b="1" dirty="0" err="1" smtClean="0"/>
              <a:t>Lieblingsplatz</a:t>
            </a:r>
            <a:endParaRPr lang="cs-CZ" sz="1100" b="1" dirty="0" smtClean="0"/>
          </a:p>
          <a:p>
            <a:r>
              <a:rPr lang="cs-CZ" sz="1100" dirty="0" err="1" smtClean="0"/>
              <a:t>Wandtattoo</a:t>
            </a:r>
            <a:r>
              <a:rPr lang="cs-CZ" sz="1100" dirty="0" smtClean="0"/>
              <a:t> </a:t>
            </a:r>
            <a:r>
              <a:rPr lang="cs-CZ" sz="1100" dirty="0" err="1" smtClean="0"/>
              <a:t>Lieblingsplatz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Wandtattoo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Lieblingsplatz</a:t>
            </a:r>
            <a:r>
              <a:rPr lang="cs-CZ" sz="1100" dirty="0" smtClean="0"/>
              <a:t> [online]. 2012 [cit. 2013-02-01].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Lieblingsplatz</a:t>
            </a:r>
            <a:r>
              <a:rPr lang="cs-CZ" sz="1100" dirty="0" smtClean="0"/>
              <a:t>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=1229&amp;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=855&amp;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=zW6Gh7z_Sie8MM:&amp;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wandtattoos.de</a:t>
            </a:r>
            <a:r>
              <a:rPr lang="cs-CZ" sz="1100" dirty="0" smtClean="0"/>
              <a:t>/</a:t>
            </a:r>
            <a:r>
              <a:rPr lang="cs-CZ" sz="1100" dirty="0" err="1" smtClean="0"/>
              <a:t>products</a:t>
            </a:r>
            <a:r>
              <a:rPr lang="cs-CZ" sz="1100" dirty="0" smtClean="0"/>
              <a:t>/</a:t>
            </a:r>
            <a:r>
              <a:rPr lang="cs-CZ" sz="1100" dirty="0" err="1" smtClean="0"/>
              <a:t>Begriffe</a:t>
            </a:r>
            <a:r>
              <a:rPr lang="cs-CZ" sz="1100" dirty="0" smtClean="0"/>
              <a:t>/</a:t>
            </a:r>
            <a:r>
              <a:rPr lang="cs-CZ" sz="1100" dirty="0" err="1" smtClean="0"/>
              <a:t>Schlafen</a:t>
            </a:r>
            <a:r>
              <a:rPr lang="cs-CZ" sz="1100" dirty="0" smtClean="0"/>
              <a:t>/</a:t>
            </a:r>
            <a:r>
              <a:rPr lang="cs-CZ" sz="1100" dirty="0" err="1" smtClean="0"/>
              <a:t>Lieblingsplatz.html</a:t>
            </a:r>
            <a:r>
              <a:rPr lang="cs-CZ" sz="1100" dirty="0" smtClean="0"/>
              <a:t>&amp;</a:t>
            </a:r>
            <a:r>
              <a:rPr lang="cs-CZ" sz="1100" dirty="0" err="1" smtClean="0"/>
              <a:t>docid</a:t>
            </a:r>
            <a:r>
              <a:rPr lang="cs-CZ" sz="1100" dirty="0" smtClean="0"/>
              <a:t>=M1e4o5WECcgWuM&amp;</a:t>
            </a:r>
            <a:r>
              <a:rPr lang="cs-CZ" sz="1100" dirty="0" err="1" smtClean="0"/>
              <a:t>imgurl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wandtattoos.de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product</a:t>
            </a:r>
            <a:r>
              <a:rPr lang="cs-CZ" sz="1100" dirty="0" smtClean="0"/>
              <a:t>_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original</a:t>
            </a:r>
            <a:r>
              <a:rPr lang="cs-CZ" sz="1100" dirty="0" smtClean="0"/>
              <a:t>_</a:t>
            </a:r>
            <a:r>
              <a:rPr lang="cs-CZ" sz="1100" dirty="0" err="1" smtClean="0"/>
              <a:t>images</a:t>
            </a:r>
            <a:r>
              <a:rPr lang="cs-CZ" sz="1100" dirty="0" smtClean="0"/>
              <a:t>/1180_0_</a:t>
            </a:r>
            <a:r>
              <a:rPr lang="cs-CZ" sz="1100" dirty="0" err="1" smtClean="0"/>
              <a:t>wandtattoo</a:t>
            </a:r>
            <a:r>
              <a:rPr lang="cs-CZ" sz="1100" dirty="0" smtClean="0"/>
              <a:t>_</a:t>
            </a:r>
            <a:r>
              <a:rPr lang="cs-CZ" sz="1100" dirty="0" err="1" smtClean="0"/>
              <a:t>lieblingsplatz.jpg</a:t>
            </a:r>
            <a:r>
              <a:rPr lang="cs-CZ" sz="1100" dirty="0" smtClean="0"/>
              <a:t>&amp;w=800&amp;h=600&amp;</a:t>
            </a:r>
            <a:r>
              <a:rPr lang="cs-CZ" sz="1100" dirty="0" err="1" smtClean="0"/>
              <a:t>ei</a:t>
            </a:r>
            <a:r>
              <a:rPr lang="cs-CZ" sz="1100" dirty="0" smtClean="0"/>
              <a:t>=fokLUcinEejb0QXCg4DQAw&amp;zoom=1&amp;</a:t>
            </a:r>
            <a:r>
              <a:rPr lang="cs-CZ" sz="1100" dirty="0" err="1" smtClean="0"/>
              <a:t>iact</a:t>
            </a:r>
            <a:r>
              <a:rPr lang="cs-CZ" sz="1100" dirty="0" smtClean="0"/>
              <a:t>=</a:t>
            </a:r>
            <a:r>
              <a:rPr lang="cs-CZ" sz="1100" dirty="0" err="1" smtClean="0"/>
              <a:t>hc</a:t>
            </a:r>
            <a:r>
              <a:rPr lang="cs-CZ" sz="1100" dirty="0" smtClean="0"/>
              <a:t>&amp;</a:t>
            </a:r>
            <a:r>
              <a:rPr lang="cs-CZ" sz="1100" dirty="0" err="1" smtClean="0"/>
              <a:t>vpx</a:t>
            </a:r>
            <a:r>
              <a:rPr lang="cs-CZ" sz="1100" dirty="0" smtClean="0"/>
              <a:t>=660&amp;</a:t>
            </a:r>
            <a:r>
              <a:rPr lang="cs-CZ" sz="1100" dirty="0" err="1" smtClean="0"/>
              <a:t>vpy</a:t>
            </a:r>
            <a:r>
              <a:rPr lang="cs-CZ" sz="1100" dirty="0" smtClean="0"/>
              <a:t>=124&amp;dur=12606&amp;</a:t>
            </a:r>
            <a:r>
              <a:rPr lang="cs-CZ" sz="1100" dirty="0" err="1" smtClean="0"/>
              <a:t>hovh</a:t>
            </a:r>
            <a:r>
              <a:rPr lang="cs-CZ" sz="1100" dirty="0" smtClean="0"/>
              <a:t>=194&amp;</a:t>
            </a:r>
            <a:r>
              <a:rPr lang="cs-CZ" sz="1100" dirty="0" err="1" smtClean="0"/>
              <a:t>hovw</a:t>
            </a:r>
            <a:r>
              <a:rPr lang="cs-CZ" sz="1100" dirty="0" smtClean="0"/>
              <a:t>=259&amp;</a:t>
            </a:r>
            <a:r>
              <a:rPr lang="cs-CZ" sz="1100" dirty="0" err="1" smtClean="0"/>
              <a:t>tx</a:t>
            </a:r>
            <a:r>
              <a:rPr lang="cs-CZ" sz="1100" dirty="0" smtClean="0"/>
              <a:t>=101&amp;ty=146&amp;</a:t>
            </a:r>
            <a:r>
              <a:rPr lang="cs-CZ" sz="1100" dirty="0" err="1" smtClean="0"/>
              <a:t>sig</a:t>
            </a:r>
            <a:r>
              <a:rPr lang="cs-CZ" sz="1100" dirty="0" smtClean="0"/>
              <a:t>=105501467630670430479&amp;</a:t>
            </a:r>
            <a:r>
              <a:rPr lang="cs-CZ" sz="1100" dirty="0" err="1" smtClean="0"/>
              <a:t>page</a:t>
            </a:r>
            <a:r>
              <a:rPr lang="cs-CZ" sz="1100" dirty="0" smtClean="0"/>
              <a:t>=1&amp;</a:t>
            </a:r>
            <a:r>
              <a:rPr lang="cs-CZ" sz="1100" dirty="0" err="1" smtClean="0"/>
              <a:t>tbnh</a:t>
            </a:r>
            <a:r>
              <a:rPr lang="cs-CZ" sz="1100" dirty="0" smtClean="0"/>
              <a:t>=136&amp;</a:t>
            </a:r>
            <a:r>
              <a:rPr lang="cs-CZ" sz="1100" dirty="0" err="1" smtClean="0"/>
              <a:t>tbnw</a:t>
            </a:r>
            <a:r>
              <a:rPr lang="cs-CZ" sz="1100" dirty="0" smtClean="0"/>
              <a:t>=188&amp;start=0&amp;</a:t>
            </a:r>
            <a:r>
              <a:rPr lang="cs-CZ" sz="1100" dirty="0" err="1" smtClean="0"/>
              <a:t>ndsp</a:t>
            </a:r>
            <a:r>
              <a:rPr lang="cs-CZ" sz="1100" dirty="0" smtClean="0"/>
              <a:t>=31&amp;</a:t>
            </a:r>
            <a:r>
              <a:rPr lang="cs-CZ" sz="1100" dirty="0" err="1" smtClean="0"/>
              <a:t>ved</a:t>
            </a:r>
            <a:r>
              <a:rPr lang="cs-CZ" sz="1100" dirty="0" smtClean="0"/>
              <a:t>=1</a:t>
            </a:r>
          </a:p>
          <a:p>
            <a:r>
              <a:rPr lang="cs-CZ" sz="1100" b="1" dirty="0" err="1" smtClean="0"/>
              <a:t>Wandschablone</a:t>
            </a:r>
            <a:r>
              <a:rPr lang="cs-CZ" sz="1100" dirty="0" smtClean="0"/>
              <a:t> - </a:t>
            </a:r>
            <a:r>
              <a:rPr lang="cs-CZ" sz="1100" dirty="0" err="1" smtClean="0"/>
              <a:t>Mein</a:t>
            </a:r>
            <a:r>
              <a:rPr lang="cs-CZ" sz="1100" dirty="0" smtClean="0"/>
              <a:t> </a:t>
            </a:r>
            <a:r>
              <a:rPr lang="cs-CZ" sz="1100" dirty="0" err="1" smtClean="0"/>
              <a:t>Lieblingsplatz</a:t>
            </a:r>
            <a:r>
              <a:rPr lang="cs-CZ" sz="1100" dirty="0" smtClean="0"/>
              <a:t>. </a:t>
            </a:r>
            <a:r>
              <a:rPr lang="cs-CZ" sz="1100" i="1" dirty="0" err="1" smtClean="0"/>
              <a:t>Wandschablone</a:t>
            </a:r>
            <a:r>
              <a:rPr lang="cs-CZ" sz="1100" i="1" dirty="0" smtClean="0"/>
              <a:t> - </a:t>
            </a:r>
            <a:r>
              <a:rPr lang="cs-CZ" sz="1100" i="1" dirty="0" err="1" smtClean="0"/>
              <a:t>Mein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Lieblingsplatz</a:t>
            </a:r>
            <a:r>
              <a:rPr lang="cs-CZ" sz="1100" dirty="0" smtClean="0"/>
              <a:t> [online]. 2012 [cit. 2013-02-01]. Dostupné z: http://www.</a:t>
            </a:r>
            <a:r>
              <a:rPr lang="cs-CZ" sz="1100" dirty="0" err="1" smtClean="0"/>
              <a:t>google.de</a:t>
            </a:r>
            <a:r>
              <a:rPr lang="cs-CZ" sz="1100" dirty="0" smtClean="0"/>
              <a:t>/</a:t>
            </a:r>
            <a:r>
              <a:rPr lang="cs-CZ" sz="1100" dirty="0" err="1" smtClean="0"/>
              <a:t>imgres</a:t>
            </a:r>
            <a:r>
              <a:rPr lang="cs-CZ" sz="1100" dirty="0" smtClean="0"/>
              <a:t>?q=</a:t>
            </a:r>
            <a:r>
              <a:rPr lang="cs-CZ" sz="1100" dirty="0" err="1" smtClean="0"/>
              <a:t>Lieblingsplatz</a:t>
            </a:r>
            <a:r>
              <a:rPr lang="cs-CZ" sz="1100" dirty="0" smtClean="0"/>
              <a:t>&amp;start=105&amp;</a:t>
            </a:r>
            <a:r>
              <a:rPr lang="cs-CZ" sz="1100" dirty="0" err="1" smtClean="0"/>
              <a:t>hl</a:t>
            </a:r>
            <a:r>
              <a:rPr lang="cs-CZ" sz="1100" dirty="0" smtClean="0"/>
              <a:t>=</a:t>
            </a:r>
            <a:r>
              <a:rPr lang="cs-CZ" sz="1100" dirty="0" err="1" smtClean="0"/>
              <a:t>cs</a:t>
            </a:r>
            <a:r>
              <a:rPr lang="cs-CZ" sz="1100" dirty="0" smtClean="0"/>
              <a:t>&amp;</a:t>
            </a:r>
            <a:r>
              <a:rPr lang="cs-CZ" sz="1100" dirty="0" err="1" smtClean="0"/>
              <a:t>tbo</a:t>
            </a:r>
            <a:r>
              <a:rPr lang="cs-CZ" sz="1100" dirty="0" smtClean="0"/>
              <a:t>=d&amp;</a:t>
            </a:r>
            <a:r>
              <a:rPr lang="cs-CZ" sz="1100" dirty="0" err="1" smtClean="0"/>
              <a:t>biw</a:t>
            </a:r>
            <a:r>
              <a:rPr lang="cs-CZ" sz="1100" dirty="0" smtClean="0"/>
              <a:t>=1229&amp;</a:t>
            </a:r>
            <a:r>
              <a:rPr lang="cs-CZ" sz="1100" dirty="0" err="1" smtClean="0"/>
              <a:t>bih</a:t>
            </a:r>
            <a:r>
              <a:rPr lang="cs-CZ" sz="1100" dirty="0" smtClean="0"/>
              <a:t>=855&amp;</a:t>
            </a:r>
            <a:r>
              <a:rPr lang="cs-CZ" sz="1100" dirty="0" err="1" smtClean="0"/>
              <a:t>tbm</a:t>
            </a:r>
            <a:r>
              <a:rPr lang="cs-CZ" sz="1100" dirty="0" smtClean="0"/>
              <a:t>=</a:t>
            </a:r>
            <a:r>
              <a:rPr lang="cs-CZ" sz="1100" dirty="0" err="1" smtClean="0"/>
              <a:t>isch</a:t>
            </a:r>
            <a:r>
              <a:rPr lang="cs-CZ" sz="1100" dirty="0" smtClean="0"/>
              <a:t>&amp;</a:t>
            </a:r>
            <a:r>
              <a:rPr lang="cs-CZ" sz="1100" dirty="0" err="1" smtClean="0"/>
              <a:t>tbnid</a:t>
            </a:r>
            <a:r>
              <a:rPr lang="cs-CZ" sz="1100" dirty="0" smtClean="0"/>
              <a:t>=Hnj4S9HgR4RxVM:&amp;</a:t>
            </a:r>
            <a:r>
              <a:rPr lang="cs-CZ" sz="1100" dirty="0" err="1" smtClean="0"/>
              <a:t>imgrefurl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wandtattoos.us</a:t>
            </a:r>
            <a:r>
              <a:rPr lang="cs-CZ" sz="1100" dirty="0" smtClean="0"/>
              <a:t>/</a:t>
            </a:r>
            <a:r>
              <a:rPr lang="cs-CZ" sz="1100" dirty="0" err="1" smtClean="0"/>
              <a:t>Wandschablonen</a:t>
            </a:r>
            <a:r>
              <a:rPr lang="cs-CZ" sz="1100" dirty="0" smtClean="0"/>
              <a:t>/</a:t>
            </a:r>
            <a:r>
              <a:rPr lang="cs-CZ" sz="1100" dirty="0" err="1" smtClean="0"/>
              <a:t>Sprueche</a:t>
            </a:r>
            <a:r>
              <a:rPr lang="cs-CZ" sz="1100" dirty="0" smtClean="0"/>
              <a:t>/</a:t>
            </a:r>
            <a:r>
              <a:rPr lang="cs-CZ" sz="1100" dirty="0" err="1" smtClean="0"/>
              <a:t>Wandschablone</a:t>
            </a:r>
            <a:r>
              <a:rPr lang="cs-CZ" sz="1100" dirty="0" smtClean="0"/>
              <a:t>-</a:t>
            </a:r>
            <a:r>
              <a:rPr lang="cs-CZ" sz="1100" dirty="0" err="1" smtClean="0"/>
              <a:t>Mein</a:t>
            </a:r>
            <a:r>
              <a:rPr lang="cs-CZ" sz="1100" dirty="0" smtClean="0"/>
              <a:t>-</a:t>
            </a:r>
            <a:r>
              <a:rPr lang="cs-CZ" sz="1100" dirty="0" err="1" smtClean="0"/>
              <a:t>Lieblingsplatz</a:t>
            </a:r>
            <a:r>
              <a:rPr lang="cs-CZ" sz="1100" dirty="0" smtClean="0"/>
              <a:t>-.</a:t>
            </a:r>
            <a:r>
              <a:rPr lang="cs-CZ" sz="1100" dirty="0" err="1" smtClean="0"/>
              <a:t>html</a:t>
            </a:r>
            <a:r>
              <a:rPr lang="cs-CZ" sz="1100" dirty="0" smtClean="0"/>
              <a:t>&amp;</a:t>
            </a:r>
            <a:r>
              <a:rPr lang="cs-CZ" sz="1100" dirty="0" err="1" smtClean="0"/>
              <a:t>docid</a:t>
            </a:r>
            <a:r>
              <a:rPr lang="cs-CZ" sz="1100" dirty="0" smtClean="0"/>
              <a:t>=L8nV3X9PfUL5GM&amp;</a:t>
            </a:r>
            <a:r>
              <a:rPr lang="cs-CZ" sz="1100" dirty="0" err="1" smtClean="0"/>
              <a:t>imgurl</a:t>
            </a:r>
            <a:r>
              <a:rPr lang="cs-CZ" sz="1100" dirty="0" smtClean="0"/>
              <a:t>=http://www.</a:t>
            </a:r>
            <a:r>
              <a:rPr lang="cs-CZ" sz="1100" dirty="0" err="1" smtClean="0"/>
              <a:t>wandtattoos.us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product</a:t>
            </a:r>
            <a:r>
              <a:rPr lang="cs-CZ" sz="1100" dirty="0" smtClean="0"/>
              <a:t>_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popup</a:t>
            </a:r>
            <a:r>
              <a:rPr lang="cs-CZ" sz="1100" dirty="0" smtClean="0"/>
              <a:t>_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Wandschablone</a:t>
            </a:r>
            <a:r>
              <a:rPr lang="cs-CZ" sz="1100" dirty="0" smtClean="0"/>
              <a:t>-</a:t>
            </a:r>
            <a:r>
              <a:rPr lang="cs-CZ" sz="1100" dirty="0" err="1" smtClean="0"/>
              <a:t>Mein</a:t>
            </a:r>
            <a:r>
              <a:rPr lang="cs-CZ" sz="1100" dirty="0" smtClean="0"/>
              <a:t>-</a:t>
            </a:r>
            <a:r>
              <a:rPr lang="cs-CZ" sz="1100" b="1" dirty="0" err="1" smtClean="0"/>
              <a:t>Lieblingsplatz</a:t>
            </a:r>
            <a:r>
              <a:rPr lang="cs-CZ" sz="1100" b="1" dirty="0" smtClean="0"/>
              <a:t>-</a:t>
            </a:r>
            <a:r>
              <a:rPr lang="cs-CZ" sz="1100" dirty="0" smtClean="0"/>
              <a:t>-1.png&amp;w=600&amp;h=400&amp;</a:t>
            </a:r>
            <a:r>
              <a:rPr lang="cs-CZ" sz="1100" dirty="0" err="1" smtClean="0"/>
              <a:t>ei</a:t>
            </a:r>
            <a:r>
              <a:rPr lang="cs-CZ" sz="1100" dirty="0" smtClean="0"/>
              <a:t>=</a:t>
            </a:r>
            <a:r>
              <a:rPr lang="cs-CZ" sz="1100" dirty="0" err="1" smtClean="0"/>
              <a:t>JooLUe</a:t>
            </a:r>
            <a:r>
              <a:rPr lang="cs-CZ" sz="1100" dirty="0" smtClean="0"/>
              <a:t>-jEIba0QW_</a:t>
            </a:r>
            <a:r>
              <a:rPr lang="cs-CZ" sz="1100" dirty="0" err="1" smtClean="0"/>
              <a:t>qYGADQ</a:t>
            </a:r>
            <a:r>
              <a:rPr lang="cs-CZ" sz="1100" dirty="0" smtClean="0"/>
              <a:t>&amp;zoom=1&amp;</a:t>
            </a:r>
            <a:r>
              <a:rPr lang="cs-CZ" sz="1100" dirty="0" err="1" smtClean="0"/>
              <a:t>iact</a:t>
            </a:r>
            <a:r>
              <a:rPr lang="cs-CZ" sz="1100" dirty="0" smtClean="0"/>
              <a:t>=</a:t>
            </a:r>
            <a:r>
              <a:rPr lang="cs-CZ" sz="1100" dirty="0" err="1" smtClean="0"/>
              <a:t>hc</a:t>
            </a:r>
            <a:r>
              <a:rPr lang="cs-CZ" sz="1100" dirty="0" smtClean="0"/>
              <a:t>&amp;</a:t>
            </a:r>
            <a:r>
              <a:rPr lang="cs-CZ" sz="1100" dirty="0" err="1" smtClean="0"/>
              <a:t>vpx</a:t>
            </a:r>
            <a:r>
              <a:rPr lang="cs-CZ" sz="1100" dirty="0" smtClean="0"/>
              <a:t>=400&amp;</a:t>
            </a:r>
            <a:r>
              <a:rPr lang="cs-CZ" sz="1100" dirty="0" err="1" smtClean="0"/>
              <a:t>vpy</a:t>
            </a:r>
            <a:r>
              <a:rPr lang="cs-CZ" sz="1100" dirty="0" smtClean="0"/>
              <a:t>=477&amp;dur=6782&amp;</a:t>
            </a:r>
            <a:r>
              <a:rPr lang="cs-CZ" sz="1100" dirty="0" err="1" smtClean="0"/>
              <a:t>hovh</a:t>
            </a:r>
            <a:r>
              <a:rPr lang="cs-CZ" sz="1100" dirty="0" smtClean="0"/>
              <a:t>=183&amp;</a:t>
            </a:r>
            <a:r>
              <a:rPr lang="cs-CZ" sz="1100" dirty="0" err="1" smtClean="0"/>
              <a:t>hovw</a:t>
            </a:r>
            <a:r>
              <a:rPr lang="cs-CZ" sz="1100" dirty="0" smtClean="0"/>
              <a:t>=275&amp;</a:t>
            </a:r>
            <a:r>
              <a:rPr lang="cs-CZ" sz="1100" dirty="0" err="1" smtClean="0"/>
              <a:t>tx</a:t>
            </a:r>
            <a:r>
              <a:rPr lang="cs-CZ" sz="1100" dirty="0" smtClean="0"/>
              <a:t>=164&amp;ty=89&amp;</a:t>
            </a:r>
            <a:r>
              <a:rPr lang="cs-CZ" sz="1100" dirty="0" err="1" smtClean="0"/>
              <a:t>sig</a:t>
            </a:r>
            <a:r>
              <a:rPr lang="cs-CZ" sz="1100" dirty="0" smtClean="0"/>
              <a:t>=105501467630670430479&amp;</a:t>
            </a:r>
            <a:r>
              <a:rPr lang="cs-CZ" sz="1100" dirty="0" err="1" smtClean="0"/>
              <a:t>page</a:t>
            </a:r>
            <a:r>
              <a:rPr lang="cs-CZ" sz="1100" dirty="0" smtClean="0"/>
              <a:t>=4&amp;</a:t>
            </a:r>
            <a:r>
              <a:rPr lang="cs-CZ" sz="1100" dirty="0" err="1" smtClean="0"/>
              <a:t>tbnh</a:t>
            </a:r>
            <a:r>
              <a:rPr lang="cs-CZ" sz="1100" dirty="0" smtClean="0"/>
              <a:t>=138&amp;</a:t>
            </a:r>
            <a:r>
              <a:rPr lang="cs-CZ" sz="1100" dirty="0" err="1" smtClean="0"/>
              <a:t>tbnw</a:t>
            </a:r>
            <a:r>
              <a:rPr lang="cs-CZ" sz="1100" dirty="0" smtClean="0"/>
              <a:t> </a:t>
            </a:r>
          </a:p>
          <a:p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dirty="0" smtClean="0"/>
              <a:t>Vzdělávací oblast:	Informační a komunikační technologie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Název a číslo </a:t>
            </a:r>
            <a:r>
              <a:rPr lang="cs-CZ" dirty="0" err="1" smtClean="0"/>
              <a:t>DUMu</a:t>
            </a:r>
            <a:r>
              <a:rPr lang="cs-CZ" dirty="0" smtClean="0"/>
              <a:t>:	</a:t>
            </a:r>
            <a:r>
              <a:rPr lang="cs-CZ" b="1" dirty="0" err="1" smtClean="0"/>
              <a:t>Wohnen</a:t>
            </a:r>
            <a:r>
              <a:rPr lang="cs-CZ" dirty="0" smtClean="0"/>
              <a:t>; 							</a:t>
            </a:r>
            <a:r>
              <a:rPr lang="cs-CZ" b="1" dirty="0" smtClean="0"/>
              <a:t>VY_32_INOVACE_E2_07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</a:t>
            </a:r>
            <a:r>
              <a:rPr lang="cs-CZ" dirty="0" smtClean="0"/>
              <a:t> 20</a:t>
            </a:r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Anotace:		Slovní zásoba -  typy domů, pokojů, popis 			obrázků, používání předložek se 3. a 4.pádem		 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Třída a datum ověření:	3.A;5.11.,2012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Autor:			Mgr. Martina </a:t>
            </a:r>
            <a:r>
              <a:rPr lang="cs-CZ" dirty="0" err="1" smtClean="0"/>
              <a:t>Havlasová</a:t>
            </a: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Registrační číslo	:	CZ.1.07/1.5.00/34.0701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Obrázek 0" descr="logolink_OPVK_IPo_PPv3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97425"/>
            <a:ext cx="560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96043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 err="1" smtClean="0">
                <a:solidFill>
                  <a:srgbClr val="7030A0"/>
                </a:solidFill>
                <a:latin typeface="Comic Sans MS" pitchFamily="66" charset="0"/>
              </a:rPr>
              <a:t>Wohnen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-</a:t>
            </a:r>
            <a:r>
              <a:rPr lang="cs-CZ" sz="3600" dirty="0" err="1" smtClean="0">
                <a:latin typeface="Comic Sans MS" pitchFamily="66" charset="0"/>
              </a:rPr>
              <a:t>Wohnort</a:t>
            </a:r>
            <a:r>
              <a:rPr lang="cs-CZ" sz="3600" dirty="0" smtClean="0">
                <a:latin typeface="Comic Sans MS" pitchFamily="66" charset="0"/>
              </a:rPr>
              <a:t>, </a:t>
            </a:r>
            <a:r>
              <a:rPr lang="cs-CZ" sz="3600" dirty="0" err="1" smtClean="0">
                <a:latin typeface="Comic Sans MS" pitchFamily="66" charset="0"/>
              </a:rPr>
              <a:t>Wohnlage</a:t>
            </a:r>
            <a:r>
              <a:rPr lang="cs-CZ" sz="3600" dirty="0" smtClean="0">
                <a:latin typeface="Comic Sans MS" pitchFamily="66" charset="0"/>
              </a:rPr>
              <a:t>, </a:t>
            </a:r>
            <a:r>
              <a:rPr lang="cs-CZ" sz="3600" dirty="0" err="1" smtClean="0">
                <a:latin typeface="Comic Sans MS" pitchFamily="66" charset="0"/>
              </a:rPr>
              <a:t>Wohnfläche</a:t>
            </a:r>
            <a:r>
              <a:rPr lang="cs-CZ" sz="3600" dirty="0" smtClean="0">
                <a:latin typeface="Comic Sans MS" pitchFamily="66" charset="0"/>
              </a:rPr>
              <a:t/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smtClean="0">
                <a:latin typeface="Comic Sans MS" pitchFamily="66" charset="0"/>
              </a:rPr>
              <a:t>-</a:t>
            </a:r>
            <a:r>
              <a:rPr lang="cs-CZ" sz="3600" dirty="0" err="1" smtClean="0">
                <a:latin typeface="Comic Sans MS" pitchFamily="66" charset="0"/>
              </a:rPr>
              <a:t>Typen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von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Häusern</a:t>
            </a:r>
            <a:r>
              <a:rPr lang="cs-CZ" sz="3600" dirty="0" smtClean="0">
                <a:latin typeface="Comic Sans MS" pitchFamily="66" charset="0"/>
              </a:rPr>
              <a:t/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smtClean="0">
                <a:latin typeface="Comic Sans MS" pitchFamily="66" charset="0"/>
              </a:rPr>
              <a:t>-</a:t>
            </a:r>
            <a:r>
              <a:rPr lang="cs-CZ" sz="3600" dirty="0" err="1" smtClean="0">
                <a:latin typeface="Comic Sans MS" pitchFamily="66" charset="0"/>
              </a:rPr>
              <a:t>Wohnungen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600" dirty="0" err="1" smtClean="0">
                <a:latin typeface="Comic Sans MS" pitchFamily="66" charset="0"/>
              </a:rPr>
              <a:t>beschreiben</a:t>
            </a:r>
            <a:r>
              <a:rPr lang="cs-CZ" sz="3600" dirty="0" smtClean="0">
                <a:latin typeface="Comic Sans MS" pitchFamily="66" charset="0"/>
              </a:rPr>
              <a:t/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smtClean="0">
                <a:latin typeface="Comic Sans MS" pitchFamily="66" charset="0"/>
              </a:rPr>
              <a:t>-</a:t>
            </a:r>
            <a:r>
              <a:rPr lang="cs-CZ" sz="3600" dirty="0" err="1" smtClean="0">
                <a:latin typeface="Comic Sans MS" pitchFamily="66" charset="0"/>
              </a:rPr>
              <a:t>Einrichtungsgegenstände</a:t>
            </a:r>
            <a:r>
              <a:rPr lang="cs-CZ" sz="3600" dirty="0" smtClean="0">
                <a:latin typeface="Comic Sans MS" pitchFamily="66" charset="0"/>
              </a:rPr>
              <a:t/>
            </a:r>
            <a:br>
              <a:rPr lang="cs-CZ" sz="3600" dirty="0" smtClean="0">
                <a:latin typeface="Comic Sans MS" pitchFamily="66" charset="0"/>
              </a:rPr>
            </a:br>
            <a:r>
              <a:rPr lang="cs-CZ" sz="3600" dirty="0" smtClean="0">
                <a:latin typeface="Comic Sans MS" pitchFamily="66" charset="0"/>
              </a:rPr>
              <a:t>-</a:t>
            </a:r>
            <a:r>
              <a:rPr lang="cs-CZ" sz="3600" dirty="0" err="1" smtClean="0">
                <a:latin typeface="Comic Sans MS" pitchFamily="66" charset="0"/>
              </a:rPr>
              <a:t>Wechselpräpositionen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7088832" cy="3456384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Comic Sans MS" pitchFamily="66" charset="0"/>
              </a:rPr>
              <a:t>Typen</a:t>
            </a:r>
            <a:r>
              <a:rPr lang="cs-CZ" sz="4000" dirty="0" smtClean="0">
                <a:latin typeface="Comic Sans MS" pitchFamily="66" charset="0"/>
              </a:rPr>
              <a:t> </a:t>
            </a:r>
            <a:r>
              <a:rPr lang="cs-CZ" sz="4000" dirty="0" err="1" smtClean="0">
                <a:latin typeface="Comic Sans MS" pitchFamily="66" charset="0"/>
              </a:rPr>
              <a:t>von</a:t>
            </a:r>
            <a:r>
              <a:rPr lang="cs-CZ" sz="4000" dirty="0" smtClean="0">
                <a:latin typeface="Comic Sans MS" pitchFamily="66" charset="0"/>
              </a:rPr>
              <a:t> </a:t>
            </a:r>
            <a:r>
              <a:rPr lang="cs-CZ" sz="4000" dirty="0" err="1" smtClean="0">
                <a:latin typeface="Comic Sans MS" pitchFamily="66" charset="0"/>
              </a:rPr>
              <a:t>Häusern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latin typeface="Comic Sans MS" pitchFamily="66" charset="0"/>
              </a:rPr>
              <a:t>Häuser</a:t>
            </a:r>
            <a:r>
              <a:rPr lang="cs-CZ" sz="2400" dirty="0" smtClean="0">
                <a:latin typeface="Comic Sans MS" pitchFamily="66" charset="0"/>
              </a:rPr>
              <a:t> – </a:t>
            </a:r>
            <a:r>
              <a:rPr lang="cs-CZ" sz="2400" dirty="0" err="1" smtClean="0">
                <a:latin typeface="Comic Sans MS" pitchFamily="66" charset="0"/>
              </a:rPr>
              <a:t>Welcher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Begriff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passt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zu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welchem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Gebäude</a:t>
            </a:r>
            <a:r>
              <a:rPr lang="cs-CZ" sz="2400" dirty="0" smtClean="0">
                <a:latin typeface="Comic Sans MS" pitchFamily="66" charset="0"/>
              </a:rPr>
              <a:t>?:</a:t>
            </a: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Einfamilienhaus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Panellhaus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Mehrfamilienhaus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Mietshaus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Hochhaus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Wochenendehaus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Hütte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r </a:t>
            </a:r>
            <a:r>
              <a:rPr lang="cs-CZ" sz="2400" dirty="0" err="1" smtClean="0">
                <a:latin typeface="Comic Sans MS" pitchFamily="66" charset="0"/>
              </a:rPr>
              <a:t>Neubau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r </a:t>
            </a:r>
            <a:r>
              <a:rPr lang="cs-CZ" sz="2400" dirty="0" err="1" smtClean="0">
                <a:latin typeface="Comic Sans MS" pitchFamily="66" charset="0"/>
              </a:rPr>
              <a:t>Altbau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 </a:t>
            </a:r>
            <a:r>
              <a:rPr lang="cs-CZ" sz="2400" dirty="0" err="1" smtClean="0">
                <a:latin typeface="Comic Sans MS" pitchFamily="66" charset="0"/>
              </a:rPr>
              <a:t>Reihenhaus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e </a:t>
            </a:r>
            <a:r>
              <a:rPr lang="cs-CZ" sz="2400" dirty="0" err="1" smtClean="0">
                <a:latin typeface="Comic Sans MS" pitchFamily="66" charset="0"/>
              </a:rPr>
              <a:t>Villa</a:t>
            </a:r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12" name="Obrázek 11" descr="Panellha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725144"/>
            <a:ext cx="2466975" cy="1847850"/>
          </a:xfrm>
          <a:prstGeom prst="rect">
            <a:avLst/>
          </a:prstGeom>
        </p:spPr>
      </p:pic>
      <p:pic>
        <p:nvPicPr>
          <p:cNvPr id="14" name="Obrázek 13" descr="Einfamilienhaus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509120"/>
            <a:ext cx="2466975" cy="2063874"/>
          </a:xfrm>
          <a:prstGeom prst="rect">
            <a:avLst/>
          </a:prstGeom>
        </p:spPr>
      </p:pic>
      <p:pic>
        <p:nvPicPr>
          <p:cNvPr id="15" name="Obrázek 14" descr="Reihenhaus D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72816"/>
            <a:ext cx="2592288" cy="2395713"/>
          </a:xfrm>
          <a:prstGeom prst="rect">
            <a:avLst/>
          </a:prstGeom>
        </p:spPr>
      </p:pic>
      <p:pic>
        <p:nvPicPr>
          <p:cNvPr id="17" name="Obrázek 16" descr="chalupa D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060848"/>
            <a:ext cx="2197968" cy="182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 smtClean="0">
                <a:latin typeface="Comic Sans MS" pitchFamily="66" charset="0"/>
              </a:rPr>
              <a:t>Bilde</a:t>
            </a:r>
            <a:r>
              <a:rPr lang="cs-CZ" sz="4000" dirty="0" smtClean="0">
                <a:latin typeface="Comic Sans MS" pitchFamily="66" charset="0"/>
              </a:rPr>
              <a:t> Komposita </a:t>
            </a:r>
            <a:r>
              <a:rPr lang="cs-CZ" sz="4000" dirty="0" err="1" smtClean="0">
                <a:latin typeface="Comic Sans MS" pitchFamily="66" charset="0"/>
              </a:rPr>
              <a:t>zum</a:t>
            </a:r>
            <a:r>
              <a:rPr lang="cs-CZ" sz="4000" dirty="0" smtClean="0">
                <a:latin typeface="Comic Sans MS" pitchFamily="66" charset="0"/>
              </a:rPr>
              <a:t> </a:t>
            </a:r>
            <a:r>
              <a:rPr lang="cs-CZ" sz="4000" dirty="0" err="1" smtClean="0">
                <a:latin typeface="Comic Sans MS" pitchFamily="66" charset="0"/>
              </a:rPr>
              <a:t>Wort</a:t>
            </a:r>
            <a:r>
              <a:rPr lang="cs-CZ" sz="4000" dirty="0" smtClean="0">
                <a:latin typeface="Comic Sans MS" pitchFamily="66" charset="0"/>
              </a:rPr>
              <a:t> „</a:t>
            </a:r>
            <a:r>
              <a:rPr lang="cs-CZ" sz="4000" dirty="0" err="1" smtClean="0">
                <a:latin typeface="Comic Sans MS" pitchFamily="66" charset="0"/>
              </a:rPr>
              <a:t>Zimmer</a:t>
            </a:r>
            <a:r>
              <a:rPr lang="cs-CZ" sz="4000" dirty="0" smtClean="0">
                <a:latin typeface="Comic Sans MS" pitchFamily="66" charset="0"/>
              </a:rPr>
              <a:t>“ :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Wohnzimmer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Arbeitszimmer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Schlafzimmer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Kinderzimmer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Badezimmer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Gästezimmer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Esszimmer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Studierzimmer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Speisezimmer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Wartezimmer</a:t>
            </a:r>
            <a:endParaRPr lang="cs-CZ" dirty="0" smtClean="0">
              <a:latin typeface="Comic Sans MS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- </a:t>
            </a:r>
            <a:r>
              <a:rPr lang="cs-CZ" sz="3600" b="1" dirty="0" err="1" smtClean="0">
                <a:latin typeface="Comic Sans MS" pitchFamily="66" charset="0"/>
              </a:rPr>
              <a:t>Wohnungen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beschreiben</a:t>
            </a:r>
            <a:r>
              <a:rPr lang="cs-CZ" sz="3600" b="1" dirty="0">
                <a:latin typeface="Comic Sans MS" pitchFamily="66" charset="0"/>
              </a:rPr>
              <a:t/>
            </a:r>
            <a:br>
              <a:rPr lang="cs-CZ" sz="3600" b="1" dirty="0">
                <a:latin typeface="Comic Sans MS" pitchFamily="66" charset="0"/>
              </a:rPr>
            </a:br>
            <a:r>
              <a:rPr lang="cs-CZ" sz="3600" b="1" dirty="0" smtClean="0">
                <a:latin typeface="Comic Sans MS" pitchFamily="66" charset="0"/>
              </a:rPr>
              <a:t>- </a:t>
            </a:r>
            <a:r>
              <a:rPr lang="cs-CZ" sz="3600" b="1" dirty="0" err="1" smtClean="0">
                <a:latin typeface="Comic Sans MS" pitchFamily="66" charset="0"/>
              </a:rPr>
              <a:t>Wie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hei</a:t>
            </a:r>
            <a:r>
              <a:rPr lang="el-GR" sz="3600" b="1" dirty="0" smtClean="0">
                <a:latin typeface="Comic Sans MS" pitchFamily="66" charset="0"/>
              </a:rPr>
              <a:t>β</a:t>
            </a:r>
            <a:r>
              <a:rPr lang="cs-CZ" sz="3600" b="1" dirty="0" err="1" smtClean="0">
                <a:latin typeface="Comic Sans MS" pitchFamily="66" charset="0"/>
              </a:rPr>
              <a:t>en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die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einzelnen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Zimmer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-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Wohnzimmer</a:t>
            </a:r>
            <a:r>
              <a:rPr lang="cs-CZ" sz="2000" dirty="0" smtClean="0">
                <a:latin typeface="Comic Sans MS" pitchFamily="66" charset="0"/>
              </a:rPr>
              <a:t>, - 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Arbeitszimmer</a:t>
            </a:r>
            <a:r>
              <a:rPr lang="cs-CZ" sz="2000" dirty="0" smtClean="0">
                <a:latin typeface="Comic Sans MS" pitchFamily="66" charset="0"/>
              </a:rPr>
              <a:t>,- </a:t>
            </a:r>
            <a:r>
              <a:rPr lang="cs-CZ" sz="2000" dirty="0" err="1" smtClean="0">
                <a:latin typeface="Comic Sans MS" pitchFamily="66" charset="0"/>
              </a:rPr>
              <a:t>die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Küche</a:t>
            </a:r>
            <a:r>
              <a:rPr lang="cs-CZ" sz="2000" dirty="0" smtClean="0">
                <a:latin typeface="Comic Sans MS" pitchFamily="66" charset="0"/>
              </a:rPr>
              <a:t>,- 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Schlafzimmer</a:t>
            </a:r>
            <a:r>
              <a:rPr lang="cs-CZ" sz="2000" dirty="0" smtClean="0">
                <a:latin typeface="Comic Sans MS" pitchFamily="66" charset="0"/>
              </a:rPr>
              <a:t>,- 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Kinderzimmer</a:t>
            </a:r>
            <a:r>
              <a:rPr lang="cs-CZ" sz="2000" dirty="0" smtClean="0">
                <a:latin typeface="Comic Sans MS" pitchFamily="66" charset="0"/>
              </a:rPr>
              <a:t>,- 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Bad</a:t>
            </a:r>
            <a:r>
              <a:rPr lang="cs-CZ" sz="2000" dirty="0" smtClean="0">
                <a:latin typeface="Comic Sans MS" pitchFamily="66" charset="0"/>
              </a:rPr>
              <a:t>,- </a:t>
            </a:r>
            <a:r>
              <a:rPr lang="cs-CZ" sz="2000" dirty="0" err="1" smtClean="0">
                <a:latin typeface="Comic Sans MS" pitchFamily="66" charset="0"/>
              </a:rPr>
              <a:t>das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Treppenhaus</a:t>
            </a:r>
            <a:r>
              <a:rPr lang="cs-CZ" sz="2000" dirty="0" smtClean="0">
                <a:latin typeface="Comic Sans MS" pitchFamily="66" charset="0"/>
              </a:rPr>
              <a:t>,- der </a:t>
            </a:r>
            <a:r>
              <a:rPr lang="cs-CZ" sz="2000" dirty="0" err="1" smtClean="0">
                <a:latin typeface="Comic Sans MS" pitchFamily="66" charset="0"/>
              </a:rPr>
              <a:t>Flur</a:t>
            </a:r>
            <a:r>
              <a:rPr lang="cs-CZ" sz="2000" dirty="0" smtClean="0">
                <a:latin typeface="Comic Sans MS" pitchFamily="66" charset="0"/>
              </a:rPr>
              <a:t>,-der </a:t>
            </a:r>
            <a:r>
              <a:rPr lang="cs-CZ" sz="2000" dirty="0" err="1" smtClean="0">
                <a:latin typeface="Comic Sans MS" pitchFamily="66" charset="0"/>
              </a:rPr>
              <a:t>Hobbyraum</a:t>
            </a:r>
            <a:r>
              <a:rPr lang="cs-CZ" sz="2000" dirty="0" smtClean="0">
                <a:latin typeface="Comic Sans MS" pitchFamily="66" charset="0"/>
              </a:rPr>
              <a:t>,-der Keller,…)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11" name="Obrázek 10" descr="kuche D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149080"/>
            <a:ext cx="3534424" cy="2574801"/>
          </a:xfrm>
          <a:prstGeom prst="rect">
            <a:avLst/>
          </a:prstGeom>
        </p:spPr>
      </p:pic>
      <p:pic>
        <p:nvPicPr>
          <p:cNvPr id="12" name="Obrázek 11" descr="Schlafzimmer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573016" cy="2708920"/>
          </a:xfrm>
          <a:prstGeom prst="rect">
            <a:avLst/>
          </a:prstGeom>
        </p:spPr>
      </p:pic>
      <p:pic>
        <p:nvPicPr>
          <p:cNvPr id="13" name="Obrázek 12" descr="arbeitszimmerD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492896"/>
            <a:ext cx="4346848" cy="223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 err="1" smtClean="0">
                <a:latin typeface="Comic Sans MS" pitchFamily="66" charset="0"/>
              </a:rPr>
              <a:t>Antworte</a:t>
            </a:r>
            <a:r>
              <a:rPr lang="cs-CZ" sz="2800" b="1" dirty="0" smtClean="0">
                <a:latin typeface="Comic Sans MS" pitchFamily="66" charset="0"/>
              </a:rPr>
              <a:t>  :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1.Beschreibe </a:t>
            </a:r>
            <a:r>
              <a:rPr lang="cs-CZ" sz="2800" dirty="0" err="1" smtClean="0">
                <a:latin typeface="Comic Sans MS" pitchFamily="66" charset="0"/>
              </a:rPr>
              <a:t>deine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Wohnung</a:t>
            </a:r>
            <a:r>
              <a:rPr lang="cs-CZ" sz="2800" dirty="0" smtClean="0">
                <a:latin typeface="Comic Sans MS" pitchFamily="66" charset="0"/>
              </a:rPr>
              <a:t>.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2.Hast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ein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Lieblingszimmer</a:t>
            </a:r>
            <a:r>
              <a:rPr lang="cs-CZ" sz="2800" dirty="0" smtClean="0">
                <a:latin typeface="Comic Sans MS" pitchFamily="66" charset="0"/>
              </a:rPr>
              <a:t>? </a:t>
            </a:r>
            <a:r>
              <a:rPr lang="cs-CZ" sz="2800" dirty="0" err="1" smtClean="0">
                <a:latin typeface="Comic Sans MS" pitchFamily="66" charset="0"/>
              </a:rPr>
              <a:t>Was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machst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 dort?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3.Hast </a:t>
            </a:r>
            <a:r>
              <a:rPr lang="cs-CZ" sz="2800" dirty="0" err="1" smtClean="0">
                <a:latin typeface="Comic Sans MS" pitchFamily="66" charset="0"/>
              </a:rPr>
              <a:t>du</a:t>
            </a:r>
            <a:r>
              <a:rPr lang="cs-CZ" sz="2800" dirty="0" smtClean="0">
                <a:latin typeface="Comic Sans MS" pitchFamily="66" charset="0"/>
              </a:rPr>
              <a:t> in </a:t>
            </a:r>
            <a:r>
              <a:rPr lang="cs-CZ" sz="2800" dirty="0" err="1" smtClean="0">
                <a:latin typeface="Comic Sans MS" pitchFamily="66" charset="0"/>
              </a:rPr>
              <a:t>deinem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Zimmer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einen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Lieblingsplatz</a:t>
            </a:r>
            <a:r>
              <a:rPr lang="cs-CZ" sz="2800" dirty="0" smtClean="0">
                <a:latin typeface="Comic Sans MS" pitchFamily="66" charset="0"/>
              </a:rPr>
              <a:t>? </a:t>
            </a:r>
            <a:r>
              <a:rPr lang="cs-CZ" sz="2800" dirty="0" err="1" smtClean="0">
                <a:latin typeface="Comic Sans MS" pitchFamily="66" charset="0"/>
              </a:rPr>
              <a:t>Beschreibe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ihn</a:t>
            </a:r>
            <a:r>
              <a:rPr lang="cs-CZ" sz="2800" dirty="0" smtClean="0">
                <a:latin typeface="Comic Sans MS" pitchFamily="66" charset="0"/>
              </a:rPr>
              <a:t>.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1" name="Obrázek 10" descr="Lieblo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628800"/>
            <a:ext cx="2143447" cy="1152128"/>
          </a:xfrm>
          <a:prstGeom prst="rect">
            <a:avLst/>
          </a:prstGeom>
        </p:spPr>
      </p:pic>
      <p:pic>
        <p:nvPicPr>
          <p:cNvPr id="17" name="Zástupný symbol pro obsah 16" descr="Lieblongsplatz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996952"/>
            <a:ext cx="4680520" cy="35058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Lies</a:t>
            </a:r>
            <a:r>
              <a:rPr lang="cs-CZ" dirty="0" smtClean="0">
                <a:latin typeface="Comic Sans MS" pitchFamily="66" charset="0"/>
              </a:rPr>
              <a:t> den </a:t>
            </a:r>
            <a:r>
              <a:rPr lang="cs-CZ" dirty="0" err="1" smtClean="0">
                <a:latin typeface="Comic Sans MS" pitchFamily="66" charset="0"/>
              </a:rPr>
              <a:t>Satz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auf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dem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Bild</a:t>
            </a:r>
            <a:r>
              <a:rPr lang="cs-CZ" dirty="0" smtClean="0">
                <a:latin typeface="Comic Sans MS" pitchFamily="66" charset="0"/>
              </a:rPr>
              <a:t>? </a:t>
            </a:r>
            <a:r>
              <a:rPr lang="cs-CZ" dirty="0" err="1" smtClean="0">
                <a:latin typeface="Comic Sans MS" pitchFamily="66" charset="0"/>
              </a:rPr>
              <a:t>Was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bedeutet</a:t>
            </a:r>
            <a:r>
              <a:rPr lang="cs-CZ" dirty="0" smtClean="0">
                <a:latin typeface="Comic Sans MS" pitchFamily="66" charset="0"/>
              </a:rPr>
              <a:t>?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Zástupný symbol pro obsah 14" descr="-Lieblingsplatz--D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92888" cy="50317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</p:spPr>
        <p:txBody>
          <a:bodyPr>
            <a:noAutofit/>
          </a:bodyPr>
          <a:lstStyle/>
          <a:p>
            <a:pPr marL="457200" indent="-457200"/>
            <a:r>
              <a:rPr lang="cs-CZ" b="1" dirty="0" err="1" smtClean="0">
                <a:latin typeface="Comic Sans MS" pitchFamily="66" charset="0"/>
              </a:rPr>
              <a:t>Wechselpräpositionen</a:t>
            </a:r>
            <a:r>
              <a:rPr lang="cs-CZ" b="1" dirty="0" smtClean="0">
                <a:latin typeface="Comic Sans MS" pitchFamily="66" charset="0"/>
              </a:rPr>
              <a:t/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Frage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: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Wo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?	 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Wechselpräpositionen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stehen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mit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Dativ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Frage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 :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Wohin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? 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Wechselpräpositionen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stehen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mit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Akkusativ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780928"/>
            <a:ext cx="8784976" cy="388843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a</a:t>
            </a:r>
            <a:r>
              <a:rPr lang="cs-CZ" sz="2200" b="1" dirty="0" err="1" smtClean="0">
                <a:latin typeface="Comic Sans MS" pitchFamily="66" charset="0"/>
              </a:rPr>
              <a:t>n</a:t>
            </a:r>
            <a:r>
              <a:rPr lang="cs-CZ" sz="2200" dirty="0" smtClean="0">
                <a:latin typeface="Comic Sans MS" pitchFamily="66" charset="0"/>
              </a:rPr>
              <a:t> – na(svislé ploše), u, k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a</a:t>
            </a:r>
            <a:r>
              <a:rPr lang="cs-CZ" sz="2200" b="1" dirty="0" err="1" smtClean="0">
                <a:latin typeface="Comic Sans MS" pitchFamily="66" charset="0"/>
              </a:rPr>
              <a:t>uf</a:t>
            </a:r>
            <a:r>
              <a:rPr lang="cs-CZ" sz="2200" dirty="0" smtClean="0">
                <a:latin typeface="Comic Sans MS" pitchFamily="66" charset="0"/>
              </a:rPr>
              <a:t> – na (vodorovné ploše)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h</a:t>
            </a:r>
            <a:r>
              <a:rPr lang="cs-CZ" sz="2200" b="1" dirty="0" err="1" smtClean="0">
                <a:latin typeface="Comic Sans MS" pitchFamily="66" charset="0"/>
              </a:rPr>
              <a:t>inter</a:t>
            </a:r>
            <a:r>
              <a:rPr lang="cs-CZ" sz="2200" dirty="0" smtClean="0">
                <a:latin typeface="Comic Sans MS" pitchFamily="66" charset="0"/>
              </a:rPr>
              <a:t> – za</a:t>
            </a:r>
          </a:p>
          <a:p>
            <a:pPr marL="457200" indent="-457200">
              <a:buAutoNum type="arabicPeriod"/>
            </a:pPr>
            <a:r>
              <a:rPr lang="cs-CZ" sz="2200" b="1" dirty="0">
                <a:latin typeface="Comic Sans MS" pitchFamily="66" charset="0"/>
              </a:rPr>
              <a:t>i</a:t>
            </a:r>
            <a:r>
              <a:rPr lang="cs-CZ" sz="2200" b="1" dirty="0" smtClean="0">
                <a:latin typeface="Comic Sans MS" pitchFamily="66" charset="0"/>
              </a:rPr>
              <a:t>n</a:t>
            </a:r>
            <a:r>
              <a:rPr lang="cs-CZ" sz="2200" dirty="0" smtClean="0">
                <a:latin typeface="Comic Sans MS" pitchFamily="66" charset="0"/>
              </a:rPr>
              <a:t> – v, do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n</a:t>
            </a:r>
            <a:r>
              <a:rPr lang="cs-CZ" sz="2200" b="1" dirty="0" err="1" smtClean="0">
                <a:latin typeface="Comic Sans MS" pitchFamily="66" charset="0"/>
              </a:rPr>
              <a:t>eben</a:t>
            </a:r>
            <a:r>
              <a:rPr lang="cs-CZ" sz="2200" dirty="0" smtClean="0">
                <a:latin typeface="Comic Sans MS" pitchFamily="66" charset="0"/>
              </a:rPr>
              <a:t> – vedle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ü</a:t>
            </a:r>
            <a:r>
              <a:rPr lang="cs-CZ" sz="2200" b="1" dirty="0" err="1" smtClean="0">
                <a:latin typeface="Comic Sans MS" pitchFamily="66" charset="0"/>
              </a:rPr>
              <a:t>ber</a:t>
            </a:r>
            <a:r>
              <a:rPr lang="cs-CZ" sz="2200" dirty="0" smtClean="0">
                <a:latin typeface="Comic Sans MS" pitchFamily="66" charset="0"/>
              </a:rPr>
              <a:t> – nad, přes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u</a:t>
            </a:r>
            <a:r>
              <a:rPr lang="cs-CZ" sz="2200" b="1" dirty="0" err="1" smtClean="0">
                <a:latin typeface="Comic Sans MS" pitchFamily="66" charset="0"/>
              </a:rPr>
              <a:t>nter</a:t>
            </a:r>
            <a:r>
              <a:rPr lang="cs-CZ" sz="2200" dirty="0" smtClean="0">
                <a:latin typeface="Comic Sans MS" pitchFamily="66" charset="0"/>
              </a:rPr>
              <a:t> – pod, mezi (mezi více než dvěma osobami či předměty)</a:t>
            </a:r>
          </a:p>
          <a:p>
            <a:pPr marL="457200" indent="-457200">
              <a:buAutoNum type="arabicPeriod"/>
            </a:pPr>
            <a:r>
              <a:rPr lang="cs-CZ" sz="2200" b="1" dirty="0">
                <a:latin typeface="Comic Sans MS" pitchFamily="66" charset="0"/>
              </a:rPr>
              <a:t>v</a:t>
            </a:r>
            <a:r>
              <a:rPr lang="cs-CZ" sz="2200" b="1" dirty="0" smtClean="0">
                <a:latin typeface="Comic Sans MS" pitchFamily="66" charset="0"/>
              </a:rPr>
              <a:t>or</a:t>
            </a:r>
            <a:r>
              <a:rPr lang="cs-CZ" sz="2200" dirty="0" smtClean="0">
                <a:latin typeface="Comic Sans MS" pitchFamily="66" charset="0"/>
              </a:rPr>
              <a:t> – před</a:t>
            </a:r>
          </a:p>
          <a:p>
            <a:pPr marL="457200" indent="-457200">
              <a:buAutoNum type="arabicPeriod"/>
            </a:pPr>
            <a:r>
              <a:rPr lang="cs-CZ" sz="2200" b="1" dirty="0" err="1">
                <a:latin typeface="Comic Sans MS" pitchFamily="66" charset="0"/>
              </a:rPr>
              <a:t>z</a:t>
            </a:r>
            <a:r>
              <a:rPr lang="cs-CZ" sz="2200" b="1" dirty="0" err="1" smtClean="0">
                <a:latin typeface="Comic Sans MS" pitchFamily="66" charset="0"/>
              </a:rPr>
              <a:t>wischen</a:t>
            </a:r>
            <a:r>
              <a:rPr lang="cs-CZ" sz="2200" dirty="0" smtClean="0">
                <a:latin typeface="Comic Sans MS" pitchFamily="66" charset="0"/>
              </a:rPr>
              <a:t> – mezi (zpravidla mezi dvěma osobami či předměty)</a:t>
            </a:r>
          </a:p>
          <a:p>
            <a:pPr marL="457200" indent="-457200">
              <a:buNone/>
            </a:pPr>
            <a:r>
              <a:rPr lang="cs-CZ" sz="2200" b="1" dirty="0" smtClean="0">
                <a:latin typeface="Comic Sans MS" pitchFamily="66" charset="0"/>
              </a:rPr>
              <a:t>	</a:t>
            </a:r>
            <a:endParaRPr lang="cs-CZ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664</Words>
  <Application>Microsoft Office PowerPoint</Application>
  <PresentationFormat>Předvádění na obrazovce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DUM - Digitální Učební Materiál</vt:lpstr>
      <vt:lpstr>Snímek 2</vt:lpstr>
      <vt:lpstr>                Wohnen -Wohnort, Wohnlage, Wohnfläche -Typen von Häusern -Wohnungen beschreiben -Einrichtungsgegenstände -Wechselpräpositionen              </vt:lpstr>
      <vt:lpstr>Typen von Häusern</vt:lpstr>
      <vt:lpstr>Bilde Komposita zum Wort „Zimmer“ :</vt:lpstr>
      <vt:lpstr>- Wohnungen beschreiben - Wie heiβen die einzelnen Zimmer</vt:lpstr>
      <vt:lpstr>Antworte  : 1.Beschreibe deine Wohnung. 2.Hast du ein Lieblingszimmer? Was machst du dort? 3.Hast du in deinem Zimmer einen Lieblingsplatz? Beschreibe ihn.</vt:lpstr>
      <vt:lpstr>Lies den Satz auf dem Bild? Was das bedeutet?</vt:lpstr>
      <vt:lpstr>Wechselpräpositionen Frage : Wo?   Wechselpräpositionen stehen mit Dativ Frage : Wohin?  Wechselpräpositionen stehen mit Akkusativ </vt:lpstr>
      <vt:lpstr>Snímek 10</vt:lpstr>
      <vt:lpstr>Snímek 11</vt:lpstr>
      <vt:lpstr>Antworte:</vt:lpstr>
      <vt:lpstr>Beschreibe dieses Bild: Benutze Wechselpräpositionen.</vt:lpstr>
      <vt:lpstr>Beschreibe diese Zimmer. Gefällt es dir? Warum ja, warum nein. Beschreibe dein Zimmer.</vt:lpstr>
      <vt:lpstr>Citace: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55</cp:revision>
  <dcterms:created xsi:type="dcterms:W3CDTF">2012-08-15T15:37:31Z</dcterms:created>
  <dcterms:modified xsi:type="dcterms:W3CDTF">2013-02-08T21:18:05Z</dcterms:modified>
</cp:coreProperties>
</file>