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6" r:id="rId2"/>
    <p:sldId id="268" r:id="rId3"/>
    <p:sldId id="256" r:id="rId4"/>
    <p:sldId id="257" r:id="rId5"/>
    <p:sldId id="270" r:id="rId6"/>
    <p:sldId id="258" r:id="rId7"/>
    <p:sldId id="259" r:id="rId8"/>
    <p:sldId id="260" r:id="rId9"/>
    <p:sldId id="261" r:id="rId10"/>
    <p:sldId id="262" r:id="rId11"/>
    <p:sldId id="265" r:id="rId12"/>
    <p:sldId id="264" r:id="rId13"/>
    <p:sldId id="263"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F7A95-CC49-47FE-85A2-B7AE8624D208}" type="datetimeFigureOut">
              <a:rPr lang="cs-CZ" smtClean="0"/>
              <a:pPr/>
              <a:t>8.2.2013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BA3B47-A9BF-4967-ADF7-FD3AC9F8AED7}"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57BA3B47-A9BF-4967-ADF7-FD3AC9F8AED7}"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FF74091-B579-4CE6-A4D0-851F69FBF58D}" type="datetimeFigureOut">
              <a:rPr lang="cs-CZ" smtClean="0"/>
              <a:pPr/>
              <a:t>8.2.2013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FF74091-B579-4CE6-A4D0-851F69FBF58D}" type="datetimeFigureOut">
              <a:rPr lang="cs-CZ" smtClean="0"/>
              <a:pPr/>
              <a:t>8.2.2013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FF74091-B579-4CE6-A4D0-851F69FBF58D}" type="datetimeFigureOut">
              <a:rPr lang="cs-CZ" smtClean="0"/>
              <a:pPr/>
              <a:t>8.2.2013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FF74091-B579-4CE6-A4D0-851F69FBF58D}" type="datetimeFigureOut">
              <a:rPr lang="cs-CZ" smtClean="0"/>
              <a:pPr/>
              <a:t>8.2.2013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FF74091-B579-4CE6-A4D0-851F69FBF58D}" type="datetimeFigureOut">
              <a:rPr lang="cs-CZ" smtClean="0"/>
              <a:pPr/>
              <a:t>8.2.2013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FF74091-B579-4CE6-A4D0-851F69FBF58D}" type="datetimeFigureOut">
              <a:rPr lang="cs-CZ" smtClean="0"/>
              <a:pPr/>
              <a:t>8.2.2013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FF74091-B579-4CE6-A4D0-851F69FBF58D}" type="datetimeFigureOut">
              <a:rPr lang="cs-CZ" smtClean="0"/>
              <a:pPr/>
              <a:t>8.2.2013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FF74091-B579-4CE6-A4D0-851F69FBF58D}" type="datetimeFigureOut">
              <a:rPr lang="cs-CZ" smtClean="0"/>
              <a:pPr/>
              <a:t>8.2.2013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FF74091-B579-4CE6-A4D0-851F69FBF58D}" type="datetimeFigureOut">
              <a:rPr lang="cs-CZ" smtClean="0"/>
              <a:pPr/>
              <a:t>8.2.2013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F74091-B579-4CE6-A4D0-851F69FBF58D}" type="datetimeFigureOut">
              <a:rPr lang="cs-CZ" smtClean="0"/>
              <a:pPr/>
              <a:t>8.2.2013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F74091-B579-4CE6-A4D0-851F69FBF58D}" type="datetimeFigureOut">
              <a:rPr lang="cs-CZ" smtClean="0"/>
              <a:pPr/>
              <a:t>8.2.2013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563B182-B60A-4702-9B93-F02D56B3B31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74091-B579-4CE6-A4D0-851F69FBF58D}" type="datetimeFigureOut">
              <a:rPr lang="cs-CZ" smtClean="0"/>
              <a:pPr/>
              <a:t>8.2.2013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3B182-B60A-4702-9B93-F02D56B3B31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title"/>
          </p:nvPr>
        </p:nvSpPr>
        <p:spPr/>
        <p:txBody>
          <a:bodyPr/>
          <a:lstStyle/>
          <a:p>
            <a:r>
              <a:rPr lang="cs-CZ" b="1" smtClean="0"/>
              <a:t>DUM - Digitální Učební Materiál</a:t>
            </a:r>
          </a:p>
        </p:txBody>
      </p:sp>
      <p:pic>
        <p:nvPicPr>
          <p:cNvPr id="2051" name="Picture 2" descr="soso_logo_sir_or"/>
          <p:cNvPicPr>
            <a:picLocks noGrp="1" noChangeAspect="1" noChangeArrowheads="1"/>
          </p:cNvPicPr>
          <p:nvPr>
            <p:ph idx="1"/>
          </p:nvPr>
        </p:nvPicPr>
        <p:blipFill>
          <a:blip r:embed="rId2" cstate="print"/>
          <a:srcRect/>
          <a:stretch>
            <a:fillRect/>
          </a:stretch>
        </p:blipFill>
        <p:spPr>
          <a:xfrm>
            <a:off x="1835150" y="1484313"/>
            <a:ext cx="5673725" cy="2973387"/>
          </a:xfrm>
        </p:spPr>
      </p:pic>
      <p:sp>
        <p:nvSpPr>
          <p:cNvPr id="2052" name="TextovéPole 6"/>
          <p:cNvSpPr txBox="1">
            <a:spLocks noChangeArrowheads="1"/>
          </p:cNvSpPr>
          <p:nvPr/>
        </p:nvSpPr>
        <p:spPr bwMode="auto">
          <a:xfrm>
            <a:off x="250825" y="4868863"/>
            <a:ext cx="6731000" cy="1477962"/>
          </a:xfrm>
          <a:prstGeom prst="rect">
            <a:avLst/>
          </a:prstGeom>
          <a:noFill/>
          <a:ln w="9525">
            <a:noFill/>
            <a:miter lim="800000"/>
            <a:headEnd/>
            <a:tailEnd/>
          </a:ln>
        </p:spPr>
        <p:txBody>
          <a:bodyPr wrap="none">
            <a:spAutoFit/>
          </a:bodyPr>
          <a:lstStyle/>
          <a:p>
            <a:r>
              <a:rPr lang="cs-CZ"/>
              <a:t>Název školy:		Střední odborná škola obchodní s.r.o.</a:t>
            </a:r>
          </a:p>
          <a:p>
            <a:r>
              <a:rPr lang="cs-CZ"/>
              <a:t>			Broumovská     839</a:t>
            </a:r>
          </a:p>
          <a:p>
            <a:r>
              <a:rPr lang="cs-CZ"/>
              <a:t>			460 01     Liberec 6</a:t>
            </a:r>
          </a:p>
          <a:p>
            <a:r>
              <a:rPr lang="cs-CZ"/>
              <a:t>			IČO: 25018507          REDIZO: 600010520</a:t>
            </a:r>
          </a:p>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552728"/>
          </a:xfrm>
        </p:spPr>
        <p:txBody>
          <a:bodyPr>
            <a:noAutofit/>
          </a:bodyPr>
          <a:lstStyle/>
          <a:p>
            <a:r>
              <a:rPr lang="cs-CZ" sz="2400" b="1" dirty="0" smtClean="0">
                <a:solidFill>
                  <a:srgbClr val="C00000"/>
                </a:solidFill>
              </a:rPr>
              <a:t>Thomas </a:t>
            </a:r>
          </a:p>
          <a:p>
            <a:r>
              <a:rPr lang="de-DE" sz="2400" dirty="0" smtClean="0"/>
              <a:t>Alle meine Freunde trinken Alkohol am Wochenende, aber ich trinke überhaupt keinen Alkohol. Ich möchte nicht betrunken sein, aber ich gehe gern mit meinen Freunden aus. Was soll ich tun? </a:t>
            </a:r>
            <a:r>
              <a:rPr lang="cs-CZ" sz="2400" dirty="0" err="1" smtClean="0"/>
              <a:t>Melanie</a:t>
            </a:r>
            <a:r>
              <a:rPr lang="cs-CZ" sz="2400" dirty="0" smtClean="0"/>
              <a:t> </a:t>
            </a:r>
          </a:p>
          <a:p>
            <a:r>
              <a:rPr lang="de-DE" sz="2400" dirty="0" smtClean="0"/>
              <a:t>Ich habe nur ein bisschen Geld, aber ich brauche ein Kleid für unseren Tanzkurs. Was soll ich tun? </a:t>
            </a:r>
          </a:p>
          <a:p>
            <a:r>
              <a:rPr lang="cs-CZ" sz="2400" dirty="0" smtClean="0"/>
              <a:t></a:t>
            </a:r>
            <a:r>
              <a:rPr lang="cs-CZ" sz="2400" i="1" dirty="0" smtClean="0"/>
              <a:t>--------------------------------------------------------------------------------</a:t>
            </a:r>
          </a:p>
          <a:p>
            <a:r>
              <a:rPr lang="cs-CZ" sz="2400" b="1" dirty="0" err="1" smtClean="0">
                <a:solidFill>
                  <a:srgbClr val="C00000"/>
                </a:solidFill>
              </a:rPr>
              <a:t>Melanie</a:t>
            </a:r>
            <a:r>
              <a:rPr lang="cs-CZ" sz="2400" b="1" dirty="0" smtClean="0">
                <a:solidFill>
                  <a:srgbClr val="C00000"/>
                </a:solidFill>
              </a:rPr>
              <a:t> </a:t>
            </a:r>
          </a:p>
          <a:p>
            <a:r>
              <a:rPr lang="de-DE" sz="2400" dirty="0" smtClean="0"/>
              <a:t>Ich habe nur ein bisschen Geld, aber ich brauche ein Kleid für unseren Tanzkurs. Was soll ich tun? </a:t>
            </a:r>
          </a:p>
          <a:p>
            <a:r>
              <a:rPr lang="cs-CZ" sz="2400" dirty="0" smtClean="0"/>
              <a:t></a:t>
            </a:r>
            <a:r>
              <a:rPr lang="cs-CZ" sz="2400" i="1" dirty="0" smtClean="0"/>
              <a:t>--------------------------------------------------------------------------------</a:t>
            </a:r>
          </a:p>
          <a:p>
            <a:r>
              <a:rPr lang="cs-CZ" sz="2400" b="1" dirty="0" smtClean="0">
                <a:solidFill>
                  <a:srgbClr val="C00000"/>
                </a:solidFill>
              </a:rPr>
              <a:t>Stefan </a:t>
            </a:r>
          </a:p>
          <a:p>
            <a:r>
              <a:rPr lang="de-DE" sz="2400" dirty="0" smtClean="0"/>
              <a:t>Ich möchte eine Party besuchen. Ich kann aber nicht, ich bin krank. Was</a:t>
            </a:r>
            <a:r>
              <a:rPr lang="cs-CZ" sz="2400" dirty="0" smtClean="0"/>
              <a:t> soll </a:t>
            </a:r>
            <a:r>
              <a:rPr lang="cs-CZ" sz="2400" dirty="0" err="1" smtClean="0"/>
              <a:t>ich</a:t>
            </a:r>
            <a:r>
              <a:rPr lang="cs-CZ" sz="2400" dirty="0" smtClean="0"/>
              <a:t> tun?</a:t>
            </a:r>
            <a:endParaRPr lang="cs-CZ"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err="1" smtClean="0"/>
              <a:t>Ergänze</a:t>
            </a:r>
            <a:r>
              <a:rPr lang="cs-CZ" sz="4000" b="1" dirty="0" smtClean="0"/>
              <a:t> </a:t>
            </a:r>
            <a:r>
              <a:rPr lang="cs-CZ" sz="4000" b="1" dirty="0" err="1" smtClean="0"/>
              <a:t>das</a:t>
            </a:r>
            <a:r>
              <a:rPr lang="cs-CZ" sz="4000" b="1" dirty="0" smtClean="0"/>
              <a:t> Verb „</a:t>
            </a:r>
            <a:r>
              <a:rPr lang="cs-CZ" sz="4000" b="1" dirty="0" err="1" smtClean="0"/>
              <a:t>dürfen</a:t>
            </a:r>
            <a:r>
              <a:rPr lang="cs-CZ" sz="4000" b="1" dirty="0" smtClean="0"/>
              <a:t>“ </a:t>
            </a:r>
            <a:r>
              <a:rPr lang="cs-CZ" sz="4000" b="1" dirty="0" err="1" smtClean="0"/>
              <a:t>und</a:t>
            </a:r>
            <a:r>
              <a:rPr lang="cs-CZ" sz="4000" b="1" dirty="0" smtClean="0"/>
              <a:t> </a:t>
            </a:r>
            <a:r>
              <a:rPr lang="cs-CZ" sz="4000" b="1" dirty="0" err="1" smtClean="0"/>
              <a:t>bilde</a:t>
            </a:r>
            <a:r>
              <a:rPr lang="cs-CZ" sz="4000" b="1" dirty="0" smtClean="0"/>
              <a:t> </a:t>
            </a:r>
            <a:r>
              <a:rPr lang="cs-CZ" sz="4000" b="1" dirty="0" err="1" smtClean="0"/>
              <a:t>Minidialoge</a:t>
            </a:r>
            <a:r>
              <a:rPr lang="cs-CZ" sz="4000" b="1" dirty="0" smtClean="0"/>
              <a:t>:</a:t>
            </a:r>
            <a:endParaRPr lang="cs-CZ" sz="4000" b="1" dirty="0"/>
          </a:p>
        </p:txBody>
      </p:sp>
      <p:sp>
        <p:nvSpPr>
          <p:cNvPr id="3" name="Zástupný symbol pro obsah 2"/>
          <p:cNvSpPr>
            <a:spLocks noGrp="1"/>
          </p:cNvSpPr>
          <p:nvPr>
            <p:ph idx="1"/>
          </p:nvPr>
        </p:nvSpPr>
        <p:spPr>
          <a:xfrm>
            <a:off x="457200" y="1556792"/>
            <a:ext cx="8229600" cy="5112568"/>
          </a:xfrm>
        </p:spPr>
        <p:txBody>
          <a:bodyPr>
            <a:normAutofit lnSpcReduction="10000"/>
          </a:bodyPr>
          <a:lstStyle/>
          <a:p>
            <a:pPr>
              <a:buNone/>
            </a:pPr>
            <a:r>
              <a:rPr lang="cs-CZ" sz="2400" b="1" dirty="0" smtClean="0">
                <a:solidFill>
                  <a:srgbClr val="C00000"/>
                </a:solidFill>
              </a:rPr>
              <a:t>1. </a:t>
            </a:r>
            <a:r>
              <a:rPr lang="cs-CZ" sz="2400" b="1" dirty="0" err="1" smtClean="0">
                <a:solidFill>
                  <a:srgbClr val="C00000"/>
                </a:solidFill>
              </a:rPr>
              <a:t>essen</a:t>
            </a:r>
            <a:r>
              <a:rPr lang="cs-CZ" sz="2400" b="1" dirty="0" smtClean="0">
                <a:solidFill>
                  <a:srgbClr val="C00000"/>
                </a:solidFill>
              </a:rPr>
              <a:t>- </a:t>
            </a:r>
            <a:r>
              <a:rPr lang="cs-CZ" sz="2400" b="1" dirty="0" err="1" smtClean="0">
                <a:solidFill>
                  <a:srgbClr val="C00000"/>
                </a:solidFill>
              </a:rPr>
              <a:t>eine</a:t>
            </a:r>
            <a:r>
              <a:rPr lang="cs-CZ" sz="2400" b="1" dirty="0" smtClean="0">
                <a:solidFill>
                  <a:srgbClr val="C00000"/>
                </a:solidFill>
              </a:rPr>
              <a:t> </a:t>
            </a:r>
            <a:r>
              <a:rPr lang="cs-CZ" sz="2400" b="1" dirty="0" err="1" smtClean="0">
                <a:solidFill>
                  <a:srgbClr val="C00000"/>
                </a:solidFill>
              </a:rPr>
              <a:t>Schokolade</a:t>
            </a:r>
            <a:r>
              <a:rPr lang="cs-CZ" sz="2400" dirty="0" smtClean="0"/>
              <a:t>		</a:t>
            </a:r>
            <a:r>
              <a:rPr lang="cs-CZ" sz="2400" b="1" dirty="0" smtClean="0">
                <a:solidFill>
                  <a:srgbClr val="C00000"/>
                </a:solidFill>
              </a:rPr>
              <a:t>4. </a:t>
            </a:r>
            <a:r>
              <a:rPr lang="cs-CZ" sz="2400" b="1" dirty="0" err="1" smtClean="0">
                <a:solidFill>
                  <a:srgbClr val="C00000"/>
                </a:solidFill>
              </a:rPr>
              <a:t>laut</a:t>
            </a:r>
            <a:r>
              <a:rPr lang="cs-CZ" sz="2400" b="1" dirty="0" smtClean="0">
                <a:solidFill>
                  <a:srgbClr val="C00000"/>
                </a:solidFill>
              </a:rPr>
              <a:t> </a:t>
            </a:r>
            <a:r>
              <a:rPr lang="cs-CZ" sz="2400" b="1" dirty="0" err="1" smtClean="0">
                <a:solidFill>
                  <a:srgbClr val="C00000"/>
                </a:solidFill>
              </a:rPr>
              <a:t>lachen</a:t>
            </a:r>
            <a:endParaRPr lang="cs-CZ" sz="2400" b="1" dirty="0" smtClean="0">
              <a:solidFill>
                <a:srgbClr val="C00000"/>
              </a:solidFill>
            </a:endParaRPr>
          </a:p>
          <a:p>
            <a:r>
              <a:rPr lang="cs-CZ" sz="2400" dirty="0" smtClean="0"/>
              <a:t>A: </a:t>
            </a:r>
            <a:r>
              <a:rPr lang="cs-CZ" sz="2400" dirty="0" smtClean="0"/>
              <a:t>…</a:t>
            </a:r>
            <a:r>
              <a:rPr lang="cs-CZ" sz="2400" dirty="0" err="1" smtClean="0"/>
              <a:t>im</a:t>
            </a:r>
            <a:r>
              <a:rPr lang="cs-CZ" sz="2400" dirty="0" smtClean="0"/>
              <a:t> </a:t>
            </a:r>
            <a:r>
              <a:rPr lang="cs-CZ" sz="2400" dirty="0" err="1" smtClean="0"/>
              <a:t>Unterricht</a:t>
            </a:r>
            <a:r>
              <a:rPr lang="cs-CZ" sz="2400" dirty="0" smtClean="0"/>
              <a:t> … … … ?		A: …   </a:t>
            </a:r>
            <a:r>
              <a:rPr lang="cs-CZ" sz="2400" dirty="0" err="1" smtClean="0"/>
              <a:t>im</a:t>
            </a:r>
            <a:r>
              <a:rPr lang="cs-CZ" sz="2400" dirty="0" smtClean="0"/>
              <a:t> </a:t>
            </a:r>
            <a:r>
              <a:rPr lang="cs-CZ" sz="2400" dirty="0" err="1" smtClean="0"/>
              <a:t>Unterricht</a:t>
            </a:r>
            <a:r>
              <a:rPr lang="cs-CZ" sz="2400" dirty="0" smtClean="0"/>
              <a:t> … … ?</a:t>
            </a:r>
          </a:p>
          <a:p>
            <a:r>
              <a:rPr lang="cs-CZ" sz="2400" dirty="0" smtClean="0"/>
              <a:t>B: …, </a:t>
            </a:r>
            <a:r>
              <a:rPr lang="cs-CZ" sz="2400" dirty="0" err="1" smtClean="0"/>
              <a:t>Sie</a:t>
            </a:r>
            <a:r>
              <a:rPr lang="cs-CZ" sz="2400" dirty="0" smtClean="0"/>
              <a:t> … </a:t>
            </a:r>
            <a:r>
              <a:rPr lang="cs-CZ" sz="2400" dirty="0" err="1" smtClean="0"/>
              <a:t>im</a:t>
            </a:r>
            <a:r>
              <a:rPr lang="cs-CZ" sz="2400" dirty="0" smtClean="0"/>
              <a:t> </a:t>
            </a:r>
            <a:r>
              <a:rPr lang="cs-CZ" sz="2400" dirty="0" err="1" smtClean="0"/>
              <a:t>Unterricht</a:t>
            </a:r>
            <a:r>
              <a:rPr lang="cs-CZ" sz="2400" dirty="0" smtClean="0"/>
              <a:t> … … . 	B: …, </a:t>
            </a:r>
            <a:r>
              <a:rPr lang="cs-CZ" sz="2400" dirty="0" err="1" smtClean="0"/>
              <a:t>du</a:t>
            </a:r>
            <a:r>
              <a:rPr lang="cs-CZ" sz="2400" dirty="0" smtClean="0"/>
              <a:t> … </a:t>
            </a:r>
            <a:r>
              <a:rPr lang="cs-CZ" sz="2400" dirty="0" err="1" smtClean="0"/>
              <a:t>im</a:t>
            </a:r>
            <a:r>
              <a:rPr lang="cs-CZ" sz="2400" dirty="0" smtClean="0"/>
              <a:t> </a:t>
            </a:r>
            <a:r>
              <a:rPr lang="cs-CZ" sz="2400" dirty="0" err="1" smtClean="0"/>
              <a:t>Unterricht</a:t>
            </a:r>
            <a:r>
              <a:rPr lang="cs-CZ" sz="2400" dirty="0" smtClean="0"/>
              <a:t> … ...</a:t>
            </a:r>
          </a:p>
          <a:p>
            <a:endParaRPr lang="cs-CZ" sz="2400" dirty="0" smtClean="0"/>
          </a:p>
          <a:p>
            <a:pPr>
              <a:buNone/>
            </a:pPr>
            <a:r>
              <a:rPr lang="cs-CZ" sz="2400" b="1" dirty="0" smtClean="0">
                <a:solidFill>
                  <a:srgbClr val="C00000"/>
                </a:solidFill>
              </a:rPr>
              <a:t>2. </a:t>
            </a:r>
            <a:r>
              <a:rPr lang="cs-CZ" sz="2400" b="1" dirty="0" err="1" smtClean="0">
                <a:solidFill>
                  <a:srgbClr val="C00000"/>
                </a:solidFill>
              </a:rPr>
              <a:t>trinken</a:t>
            </a:r>
            <a:r>
              <a:rPr lang="cs-CZ" sz="2400" b="1" dirty="0" smtClean="0">
                <a:solidFill>
                  <a:srgbClr val="C00000"/>
                </a:solidFill>
              </a:rPr>
              <a:t> – </a:t>
            </a:r>
            <a:r>
              <a:rPr lang="cs-CZ" sz="2400" b="1" dirty="0" err="1" smtClean="0">
                <a:solidFill>
                  <a:srgbClr val="C00000"/>
                </a:solidFill>
              </a:rPr>
              <a:t>eine</a:t>
            </a:r>
            <a:r>
              <a:rPr lang="cs-CZ" sz="2400" b="1" dirty="0" smtClean="0">
                <a:solidFill>
                  <a:srgbClr val="C00000"/>
                </a:solidFill>
              </a:rPr>
              <a:t> Cola</a:t>
            </a:r>
            <a:r>
              <a:rPr lang="cs-CZ" sz="2400" dirty="0" smtClean="0">
                <a:solidFill>
                  <a:srgbClr val="C00000"/>
                </a:solidFill>
              </a:rPr>
              <a:t>	</a:t>
            </a:r>
            <a:r>
              <a:rPr lang="cs-CZ" sz="2400" dirty="0" smtClean="0"/>
              <a:t>	</a:t>
            </a:r>
            <a:r>
              <a:rPr lang="cs-CZ" sz="2400" dirty="0" smtClean="0"/>
              <a:t>	</a:t>
            </a:r>
            <a:r>
              <a:rPr lang="cs-CZ" sz="2400" b="1" dirty="0" smtClean="0">
                <a:solidFill>
                  <a:srgbClr val="C00000"/>
                </a:solidFill>
              </a:rPr>
              <a:t>5</a:t>
            </a:r>
            <a:r>
              <a:rPr lang="cs-CZ" sz="2400" b="1" dirty="0" smtClean="0">
                <a:solidFill>
                  <a:srgbClr val="C00000"/>
                </a:solidFill>
              </a:rPr>
              <a:t>. </a:t>
            </a:r>
            <a:r>
              <a:rPr lang="cs-CZ" sz="2400" b="1" dirty="0" err="1" smtClean="0">
                <a:solidFill>
                  <a:srgbClr val="C00000"/>
                </a:solidFill>
              </a:rPr>
              <a:t>kauen</a:t>
            </a:r>
            <a:r>
              <a:rPr lang="cs-CZ" sz="2400" b="1" dirty="0" smtClean="0">
                <a:solidFill>
                  <a:srgbClr val="C00000"/>
                </a:solidFill>
              </a:rPr>
              <a:t> – </a:t>
            </a:r>
            <a:r>
              <a:rPr lang="cs-CZ" sz="2400" b="1" dirty="0" err="1" smtClean="0">
                <a:solidFill>
                  <a:srgbClr val="C00000"/>
                </a:solidFill>
              </a:rPr>
              <a:t>ein</a:t>
            </a:r>
            <a:r>
              <a:rPr lang="cs-CZ" sz="2400" b="1" dirty="0" smtClean="0">
                <a:solidFill>
                  <a:srgbClr val="C00000"/>
                </a:solidFill>
              </a:rPr>
              <a:t> </a:t>
            </a:r>
            <a:r>
              <a:rPr lang="cs-CZ" sz="2400" b="1" dirty="0" err="1" smtClean="0">
                <a:solidFill>
                  <a:srgbClr val="C00000"/>
                </a:solidFill>
              </a:rPr>
              <a:t>Kaugummi</a:t>
            </a:r>
            <a:endParaRPr lang="cs-CZ" sz="2400" b="1" dirty="0" smtClean="0">
              <a:solidFill>
                <a:srgbClr val="C00000"/>
              </a:solidFill>
            </a:endParaRPr>
          </a:p>
          <a:p>
            <a:r>
              <a:rPr lang="cs-CZ" sz="2400" dirty="0" smtClean="0"/>
              <a:t>A: … </a:t>
            </a:r>
            <a:r>
              <a:rPr lang="cs-CZ" sz="2400" dirty="0" err="1" smtClean="0"/>
              <a:t>im</a:t>
            </a:r>
            <a:r>
              <a:rPr lang="cs-CZ" sz="2400" dirty="0" smtClean="0"/>
              <a:t> </a:t>
            </a:r>
            <a:r>
              <a:rPr lang="cs-CZ" sz="2400" dirty="0" err="1" smtClean="0"/>
              <a:t>Unterricht</a:t>
            </a:r>
            <a:r>
              <a:rPr lang="cs-CZ" sz="2400" dirty="0" smtClean="0"/>
              <a:t> … … …?		A: … </a:t>
            </a:r>
            <a:r>
              <a:rPr lang="cs-CZ" sz="2400" dirty="0" err="1" smtClean="0"/>
              <a:t>wir</a:t>
            </a:r>
            <a:r>
              <a:rPr lang="cs-CZ" sz="2400" dirty="0" smtClean="0"/>
              <a:t> </a:t>
            </a:r>
            <a:r>
              <a:rPr lang="cs-CZ" sz="2400" dirty="0" err="1" smtClean="0"/>
              <a:t>im</a:t>
            </a:r>
            <a:r>
              <a:rPr lang="cs-CZ" sz="2400" dirty="0" smtClean="0"/>
              <a:t> </a:t>
            </a:r>
            <a:r>
              <a:rPr lang="cs-CZ" sz="2400" dirty="0" err="1" smtClean="0"/>
              <a:t>Unterricht</a:t>
            </a:r>
            <a:r>
              <a:rPr lang="cs-CZ" sz="2400" dirty="0" smtClean="0"/>
              <a:t> …?</a:t>
            </a:r>
          </a:p>
          <a:p>
            <a:r>
              <a:rPr lang="cs-CZ" sz="2400" dirty="0" smtClean="0"/>
              <a:t>B: … , </a:t>
            </a:r>
            <a:r>
              <a:rPr lang="cs-CZ" sz="2400" dirty="0" err="1" smtClean="0"/>
              <a:t>du</a:t>
            </a:r>
            <a:r>
              <a:rPr lang="cs-CZ" sz="2400" dirty="0" smtClean="0"/>
              <a:t> … </a:t>
            </a:r>
            <a:r>
              <a:rPr lang="cs-CZ" sz="2400" dirty="0" err="1" smtClean="0"/>
              <a:t>im</a:t>
            </a:r>
            <a:r>
              <a:rPr lang="cs-CZ" sz="2400" dirty="0" smtClean="0"/>
              <a:t> </a:t>
            </a:r>
            <a:r>
              <a:rPr lang="cs-CZ" sz="2400" dirty="0" err="1" smtClean="0"/>
              <a:t>Unterricht</a:t>
            </a:r>
            <a:r>
              <a:rPr lang="cs-CZ" sz="2400" dirty="0" smtClean="0"/>
              <a:t> … … … .	B: …, </a:t>
            </a:r>
            <a:r>
              <a:rPr lang="cs-CZ" sz="2400" dirty="0" err="1" smtClean="0"/>
              <a:t>ihr</a:t>
            </a:r>
            <a:r>
              <a:rPr lang="cs-CZ" sz="2400" dirty="0" smtClean="0"/>
              <a:t> … </a:t>
            </a:r>
            <a:r>
              <a:rPr lang="cs-CZ" sz="2400" dirty="0" err="1" smtClean="0"/>
              <a:t>im</a:t>
            </a:r>
            <a:r>
              <a:rPr lang="cs-CZ" sz="2400" dirty="0" smtClean="0"/>
              <a:t> </a:t>
            </a:r>
            <a:r>
              <a:rPr lang="cs-CZ" sz="2400" dirty="0" err="1" smtClean="0"/>
              <a:t>Unterricht</a:t>
            </a:r>
            <a:r>
              <a:rPr lang="cs-CZ" sz="2400" dirty="0" smtClean="0"/>
              <a:t> … ….</a:t>
            </a:r>
          </a:p>
          <a:p>
            <a:endParaRPr lang="cs-CZ" sz="2400" dirty="0" smtClean="0"/>
          </a:p>
          <a:p>
            <a:pPr>
              <a:buNone/>
            </a:pPr>
            <a:r>
              <a:rPr lang="cs-CZ" sz="2400" b="1" dirty="0" smtClean="0">
                <a:solidFill>
                  <a:srgbClr val="C00000"/>
                </a:solidFill>
              </a:rPr>
              <a:t>3. </a:t>
            </a:r>
            <a:r>
              <a:rPr lang="cs-CZ" sz="2400" b="1" dirty="0" err="1" smtClean="0">
                <a:solidFill>
                  <a:srgbClr val="C00000"/>
                </a:solidFill>
              </a:rPr>
              <a:t>helfen</a:t>
            </a:r>
            <a:r>
              <a:rPr lang="cs-CZ" sz="2400" b="1" dirty="0" smtClean="0">
                <a:solidFill>
                  <a:srgbClr val="C00000"/>
                </a:solidFill>
              </a:rPr>
              <a:t> – </a:t>
            </a:r>
            <a:r>
              <a:rPr lang="cs-CZ" sz="2400" b="1" dirty="0" err="1" smtClean="0">
                <a:solidFill>
                  <a:srgbClr val="C00000"/>
                </a:solidFill>
              </a:rPr>
              <a:t>die</a:t>
            </a:r>
            <a:r>
              <a:rPr lang="cs-CZ" sz="2400" b="1" dirty="0" smtClean="0">
                <a:solidFill>
                  <a:srgbClr val="C00000"/>
                </a:solidFill>
              </a:rPr>
              <a:t> </a:t>
            </a:r>
            <a:r>
              <a:rPr lang="cs-CZ" sz="2400" b="1" dirty="0" err="1" smtClean="0">
                <a:solidFill>
                  <a:srgbClr val="C00000"/>
                </a:solidFill>
              </a:rPr>
              <a:t>Mitschüler</a:t>
            </a:r>
            <a:endParaRPr lang="cs-CZ" sz="2400" b="1" dirty="0" smtClean="0">
              <a:solidFill>
                <a:srgbClr val="C00000"/>
              </a:solidFill>
            </a:endParaRPr>
          </a:p>
          <a:p>
            <a:r>
              <a:rPr lang="cs-CZ" sz="2400" dirty="0" smtClean="0"/>
              <a:t>A: …  </a:t>
            </a:r>
            <a:r>
              <a:rPr lang="cs-CZ" sz="2400" dirty="0" err="1" smtClean="0"/>
              <a:t>ich</a:t>
            </a:r>
            <a:r>
              <a:rPr lang="cs-CZ" sz="2400" dirty="0" smtClean="0"/>
              <a:t> </a:t>
            </a:r>
            <a:r>
              <a:rPr lang="cs-CZ" sz="2400" dirty="0" err="1" smtClean="0"/>
              <a:t>im</a:t>
            </a:r>
            <a:r>
              <a:rPr lang="cs-CZ" sz="2400" dirty="0" smtClean="0"/>
              <a:t> </a:t>
            </a:r>
            <a:r>
              <a:rPr lang="cs-CZ" sz="2400" dirty="0" err="1" smtClean="0"/>
              <a:t>Unterricht</a:t>
            </a:r>
            <a:r>
              <a:rPr lang="cs-CZ" sz="2400" dirty="0" smtClean="0"/>
              <a:t> … … …?</a:t>
            </a:r>
          </a:p>
          <a:p>
            <a:r>
              <a:rPr lang="cs-CZ" sz="2400" dirty="0" smtClean="0"/>
              <a:t>B: …, </a:t>
            </a:r>
            <a:r>
              <a:rPr lang="cs-CZ" sz="2400" dirty="0" err="1" smtClean="0"/>
              <a:t>Sie</a:t>
            </a:r>
            <a:r>
              <a:rPr lang="cs-CZ" sz="2400" dirty="0" smtClean="0"/>
              <a:t> … </a:t>
            </a:r>
            <a:r>
              <a:rPr lang="cs-CZ" sz="2400" dirty="0" err="1" smtClean="0"/>
              <a:t>im</a:t>
            </a:r>
            <a:r>
              <a:rPr lang="cs-CZ" sz="2400" dirty="0" smtClean="0"/>
              <a:t> </a:t>
            </a:r>
            <a:r>
              <a:rPr lang="cs-CZ" sz="2400" dirty="0" err="1" smtClean="0"/>
              <a:t>Unterricht</a:t>
            </a:r>
            <a:r>
              <a:rPr lang="cs-CZ" sz="2400" dirty="0" smtClean="0"/>
              <a:t> … … …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480720"/>
          </a:xfrm>
        </p:spPr>
        <p:txBody>
          <a:bodyPr>
            <a:normAutofit/>
          </a:bodyPr>
          <a:lstStyle/>
          <a:p>
            <a:pPr>
              <a:buNone/>
            </a:pPr>
            <a:r>
              <a:rPr lang="cs-CZ" sz="4000" b="1" dirty="0" err="1" smtClean="0"/>
              <a:t>Antworte</a:t>
            </a:r>
            <a:r>
              <a:rPr lang="cs-CZ" sz="4000" b="1" dirty="0" smtClean="0"/>
              <a:t> </a:t>
            </a:r>
            <a:r>
              <a:rPr lang="cs-CZ" sz="4000" b="1" dirty="0" err="1" smtClean="0"/>
              <a:t>und</a:t>
            </a:r>
            <a:r>
              <a:rPr lang="cs-CZ" sz="4000" b="1" dirty="0" smtClean="0"/>
              <a:t> </a:t>
            </a:r>
            <a:r>
              <a:rPr lang="cs-CZ" sz="4000" b="1" dirty="0" err="1" smtClean="0"/>
              <a:t>benutze</a:t>
            </a:r>
            <a:r>
              <a:rPr lang="cs-CZ" sz="4000" b="1" dirty="0" smtClean="0"/>
              <a:t> </a:t>
            </a:r>
            <a:r>
              <a:rPr lang="cs-CZ" sz="4000" b="1" dirty="0" err="1" smtClean="0"/>
              <a:t>Modalverben</a:t>
            </a:r>
            <a:r>
              <a:rPr lang="cs-CZ" sz="4000" b="1" dirty="0" smtClean="0"/>
              <a:t>, </a:t>
            </a:r>
            <a:r>
              <a:rPr lang="cs-CZ" sz="4000" b="1" dirty="0" err="1" smtClean="0"/>
              <a:t>bilde</a:t>
            </a:r>
            <a:r>
              <a:rPr lang="cs-CZ" sz="4000" b="1" dirty="0" smtClean="0"/>
              <a:t> </a:t>
            </a:r>
            <a:r>
              <a:rPr lang="cs-CZ" sz="4000" b="1" dirty="0" err="1" smtClean="0"/>
              <a:t>weitere</a:t>
            </a:r>
            <a:r>
              <a:rPr lang="cs-CZ" sz="4000" b="1" dirty="0" smtClean="0"/>
              <a:t> </a:t>
            </a:r>
            <a:r>
              <a:rPr lang="cs-CZ" sz="4000" b="1" dirty="0" err="1" smtClean="0"/>
              <a:t>Fragen</a:t>
            </a:r>
            <a:r>
              <a:rPr lang="cs-CZ" sz="4000" b="1" dirty="0" smtClean="0"/>
              <a:t>:</a:t>
            </a:r>
          </a:p>
          <a:p>
            <a:endParaRPr lang="cs-CZ" sz="2800" b="1" dirty="0" smtClean="0"/>
          </a:p>
          <a:p>
            <a:pPr>
              <a:buNone/>
            </a:pPr>
            <a:r>
              <a:rPr lang="cs-CZ" dirty="0" smtClean="0"/>
              <a:t>1. </a:t>
            </a:r>
            <a:r>
              <a:rPr lang="cs-CZ" dirty="0" err="1" smtClean="0"/>
              <a:t>Was</a:t>
            </a:r>
            <a:r>
              <a:rPr lang="cs-CZ" dirty="0" smtClean="0"/>
              <a:t> </a:t>
            </a:r>
            <a:r>
              <a:rPr lang="cs-CZ" b="1" dirty="0" err="1" smtClean="0"/>
              <a:t>darfst</a:t>
            </a:r>
            <a:r>
              <a:rPr lang="cs-CZ" b="1" dirty="0" smtClean="0"/>
              <a:t> </a:t>
            </a:r>
            <a:r>
              <a:rPr lang="cs-CZ" b="1" dirty="0" err="1" smtClean="0"/>
              <a:t>du</a:t>
            </a:r>
            <a:r>
              <a:rPr lang="cs-CZ" b="1" dirty="0" smtClean="0"/>
              <a:t> </a:t>
            </a:r>
            <a:r>
              <a:rPr lang="cs-CZ" dirty="0" err="1" smtClean="0"/>
              <a:t>endlich</a:t>
            </a:r>
            <a:r>
              <a:rPr lang="cs-CZ" dirty="0" smtClean="0"/>
              <a:t> </a:t>
            </a:r>
            <a:r>
              <a:rPr lang="cs-CZ" dirty="0" err="1" smtClean="0"/>
              <a:t>mit</a:t>
            </a:r>
            <a:r>
              <a:rPr lang="cs-CZ" dirty="0" smtClean="0"/>
              <a:t> 18 </a:t>
            </a:r>
            <a:r>
              <a:rPr lang="cs-CZ" dirty="0" err="1" smtClean="0"/>
              <a:t>Jahren</a:t>
            </a:r>
            <a:r>
              <a:rPr lang="cs-CZ" dirty="0" smtClean="0"/>
              <a:t> machen?</a:t>
            </a:r>
          </a:p>
          <a:p>
            <a:pPr>
              <a:buNone/>
            </a:pPr>
            <a:r>
              <a:rPr lang="cs-CZ" dirty="0" smtClean="0"/>
              <a:t>2. </a:t>
            </a:r>
            <a:r>
              <a:rPr lang="cs-CZ" dirty="0" err="1" smtClean="0"/>
              <a:t>Was</a:t>
            </a:r>
            <a:r>
              <a:rPr lang="cs-CZ" dirty="0" smtClean="0"/>
              <a:t> </a:t>
            </a:r>
            <a:r>
              <a:rPr lang="cs-CZ" b="1" dirty="0" err="1" smtClean="0"/>
              <a:t>musst</a:t>
            </a:r>
            <a:r>
              <a:rPr lang="cs-CZ" b="1" dirty="0" smtClean="0"/>
              <a:t> </a:t>
            </a:r>
            <a:r>
              <a:rPr lang="cs-CZ" b="1" dirty="0" err="1" smtClean="0"/>
              <a:t>du</a:t>
            </a:r>
            <a:r>
              <a:rPr lang="cs-CZ" b="1" dirty="0" smtClean="0"/>
              <a:t> </a:t>
            </a:r>
            <a:r>
              <a:rPr lang="cs-CZ" dirty="0" err="1" smtClean="0"/>
              <a:t>heute</a:t>
            </a:r>
            <a:r>
              <a:rPr lang="cs-CZ" dirty="0" smtClean="0"/>
              <a:t> </a:t>
            </a:r>
            <a:r>
              <a:rPr lang="cs-CZ" dirty="0" err="1" smtClean="0"/>
              <a:t>zu</a:t>
            </a:r>
            <a:r>
              <a:rPr lang="cs-CZ" dirty="0" smtClean="0"/>
              <a:t> </a:t>
            </a:r>
            <a:r>
              <a:rPr lang="cs-CZ" dirty="0" err="1" smtClean="0"/>
              <a:t>Hause</a:t>
            </a:r>
            <a:r>
              <a:rPr lang="cs-CZ" dirty="0" smtClean="0"/>
              <a:t> machen?</a:t>
            </a:r>
          </a:p>
          <a:p>
            <a:pPr>
              <a:buNone/>
            </a:pPr>
            <a:r>
              <a:rPr lang="cs-CZ" dirty="0" smtClean="0"/>
              <a:t>3. </a:t>
            </a:r>
            <a:r>
              <a:rPr lang="cs-CZ" b="1" dirty="0" err="1" smtClean="0"/>
              <a:t>Kannst</a:t>
            </a:r>
            <a:r>
              <a:rPr lang="cs-CZ" b="1" dirty="0" smtClean="0"/>
              <a:t> </a:t>
            </a:r>
            <a:r>
              <a:rPr lang="cs-CZ" b="1" dirty="0" err="1" smtClean="0"/>
              <a:t>du</a:t>
            </a:r>
            <a:r>
              <a:rPr lang="cs-CZ" b="1" dirty="0" smtClean="0"/>
              <a:t> </a:t>
            </a:r>
            <a:r>
              <a:rPr lang="cs-CZ" dirty="0" smtClean="0"/>
              <a:t>Golf </a:t>
            </a:r>
            <a:r>
              <a:rPr lang="cs-CZ" dirty="0" err="1" smtClean="0"/>
              <a:t>spielen</a:t>
            </a:r>
            <a:r>
              <a:rPr lang="cs-CZ" dirty="0" smtClean="0"/>
              <a:t>?</a:t>
            </a:r>
          </a:p>
          <a:p>
            <a:pPr>
              <a:buNone/>
            </a:pPr>
            <a:r>
              <a:rPr lang="cs-CZ" dirty="0" smtClean="0"/>
              <a:t>4</a:t>
            </a:r>
            <a:r>
              <a:rPr lang="cs-CZ" dirty="0" smtClean="0"/>
              <a:t>. </a:t>
            </a:r>
            <a:r>
              <a:rPr lang="cs-CZ" dirty="0" err="1" smtClean="0"/>
              <a:t>Was</a:t>
            </a:r>
            <a:r>
              <a:rPr lang="cs-CZ" dirty="0" smtClean="0"/>
              <a:t> </a:t>
            </a:r>
            <a:r>
              <a:rPr lang="cs-CZ" b="1" dirty="0" err="1" smtClean="0"/>
              <a:t>willst</a:t>
            </a:r>
            <a:r>
              <a:rPr lang="cs-CZ" b="1" dirty="0" smtClean="0"/>
              <a:t> </a:t>
            </a:r>
            <a:r>
              <a:rPr lang="cs-CZ" b="1" dirty="0" err="1" smtClean="0"/>
              <a:t>du</a:t>
            </a:r>
            <a:r>
              <a:rPr lang="cs-CZ" b="1" dirty="0" smtClean="0"/>
              <a:t> </a:t>
            </a:r>
            <a:r>
              <a:rPr lang="cs-CZ" dirty="0" err="1" smtClean="0"/>
              <a:t>am</a:t>
            </a:r>
            <a:r>
              <a:rPr lang="cs-CZ" dirty="0" smtClean="0"/>
              <a:t> </a:t>
            </a:r>
            <a:r>
              <a:rPr lang="cs-CZ" dirty="0" err="1" smtClean="0"/>
              <a:t>Freitag</a:t>
            </a:r>
            <a:r>
              <a:rPr lang="cs-CZ" dirty="0" smtClean="0"/>
              <a:t> machen?</a:t>
            </a:r>
          </a:p>
          <a:p>
            <a:pPr>
              <a:buNone/>
            </a:pPr>
            <a:r>
              <a:rPr lang="cs-CZ" dirty="0" smtClean="0"/>
              <a:t>5</a:t>
            </a:r>
            <a:r>
              <a:rPr lang="cs-CZ" dirty="0" smtClean="0"/>
              <a:t>. </a:t>
            </a:r>
            <a:r>
              <a:rPr lang="cs-CZ" dirty="0" err="1" smtClean="0"/>
              <a:t>Was</a:t>
            </a:r>
            <a:r>
              <a:rPr lang="cs-CZ" dirty="0" smtClean="0"/>
              <a:t> </a:t>
            </a:r>
            <a:r>
              <a:rPr lang="cs-CZ" b="1" dirty="0" err="1" smtClean="0"/>
              <a:t>darfst</a:t>
            </a:r>
            <a:r>
              <a:rPr lang="cs-CZ" b="1" dirty="0" smtClean="0"/>
              <a:t> </a:t>
            </a:r>
            <a:r>
              <a:rPr lang="cs-CZ" b="1" dirty="0" err="1" smtClean="0"/>
              <a:t>du</a:t>
            </a:r>
            <a:r>
              <a:rPr lang="cs-CZ" b="1" dirty="0" smtClean="0"/>
              <a:t> </a:t>
            </a:r>
            <a:r>
              <a:rPr lang="cs-CZ" dirty="0" err="1" smtClean="0"/>
              <a:t>nicht</a:t>
            </a:r>
            <a:r>
              <a:rPr lang="cs-CZ" dirty="0" smtClean="0"/>
              <a:t> in der </a:t>
            </a:r>
            <a:r>
              <a:rPr lang="cs-CZ" dirty="0" err="1" smtClean="0"/>
              <a:t>Schule</a:t>
            </a:r>
            <a:r>
              <a:rPr lang="cs-CZ" dirty="0" smtClean="0"/>
              <a:t> machen?</a:t>
            </a:r>
          </a:p>
          <a:p>
            <a:pPr>
              <a:buNone/>
            </a:pPr>
            <a:r>
              <a:rPr lang="cs-CZ" dirty="0" smtClean="0"/>
              <a:t>6</a:t>
            </a:r>
            <a:r>
              <a:rPr lang="cs-CZ" dirty="0" smtClean="0"/>
              <a:t>. </a:t>
            </a:r>
            <a:r>
              <a:rPr lang="cs-CZ" b="1" dirty="0" err="1" smtClean="0"/>
              <a:t>Musst</a:t>
            </a:r>
            <a:r>
              <a:rPr lang="cs-CZ" b="1" dirty="0" smtClean="0"/>
              <a:t> </a:t>
            </a:r>
            <a:r>
              <a:rPr lang="cs-CZ" b="1" dirty="0" err="1" smtClean="0"/>
              <a:t>du</a:t>
            </a:r>
            <a:r>
              <a:rPr lang="cs-CZ" b="1" dirty="0" smtClean="0"/>
              <a:t> </a:t>
            </a:r>
            <a:r>
              <a:rPr lang="cs-CZ" dirty="0" err="1" smtClean="0"/>
              <a:t>heute</a:t>
            </a:r>
            <a:r>
              <a:rPr lang="cs-CZ" dirty="0" smtClean="0"/>
              <a:t> </a:t>
            </a:r>
            <a:r>
              <a:rPr lang="cs-CZ" dirty="0" err="1" smtClean="0"/>
              <a:t>Hausaufgaben</a:t>
            </a:r>
            <a:r>
              <a:rPr lang="cs-CZ" dirty="0" smtClean="0"/>
              <a:t> machen?</a:t>
            </a:r>
          </a:p>
          <a:p>
            <a:pPr>
              <a:buNone/>
            </a:pPr>
            <a:r>
              <a:rPr lang="cs-CZ" dirty="0" smtClean="0"/>
              <a:t>7</a:t>
            </a:r>
            <a:r>
              <a:rPr lang="cs-CZ" dirty="0" smtClean="0"/>
              <a:t>. </a:t>
            </a:r>
            <a:r>
              <a:rPr lang="cs-CZ" b="1" dirty="0" err="1" smtClean="0"/>
              <a:t>Willst</a:t>
            </a:r>
            <a:r>
              <a:rPr lang="cs-CZ" b="1" dirty="0" smtClean="0"/>
              <a:t> </a:t>
            </a:r>
            <a:r>
              <a:rPr lang="cs-CZ" b="1" dirty="0" err="1" smtClean="0"/>
              <a:t>du</a:t>
            </a:r>
            <a:r>
              <a:rPr lang="cs-CZ" b="1" dirty="0" smtClean="0"/>
              <a:t> </a:t>
            </a:r>
            <a:r>
              <a:rPr lang="cs-CZ" dirty="0" err="1" smtClean="0"/>
              <a:t>heute</a:t>
            </a:r>
            <a:r>
              <a:rPr lang="cs-CZ" dirty="0" smtClean="0"/>
              <a:t> </a:t>
            </a:r>
            <a:r>
              <a:rPr lang="cs-CZ" dirty="0" err="1" smtClean="0"/>
              <a:t>Abend</a:t>
            </a:r>
            <a:r>
              <a:rPr lang="cs-CZ" dirty="0" smtClean="0"/>
              <a:t> </a:t>
            </a:r>
            <a:r>
              <a:rPr lang="cs-CZ" dirty="0" err="1" smtClean="0"/>
              <a:t>fernsehen</a:t>
            </a:r>
            <a:r>
              <a:rPr lang="cs-CZ"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slide(fromBottom)">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Zdroje:</a:t>
            </a:r>
            <a:endParaRPr lang="cs-CZ" sz="3200" dirty="0"/>
          </a:p>
        </p:txBody>
      </p:sp>
      <p:sp>
        <p:nvSpPr>
          <p:cNvPr id="3" name="Zástupný symbol pro obsah 2"/>
          <p:cNvSpPr>
            <a:spLocks noGrp="1"/>
          </p:cNvSpPr>
          <p:nvPr>
            <p:ph idx="1"/>
          </p:nvPr>
        </p:nvSpPr>
        <p:spPr/>
        <p:txBody>
          <a:bodyPr>
            <a:normAutofit/>
          </a:bodyPr>
          <a:lstStyle/>
          <a:p>
            <a:r>
              <a:rPr lang="cs-CZ" sz="2000" b="1" dirty="0" err="1" smtClean="0"/>
              <a:t>Tangram</a:t>
            </a:r>
            <a:r>
              <a:rPr lang="cs-CZ" sz="2000" b="1" dirty="0" smtClean="0"/>
              <a:t> </a:t>
            </a:r>
            <a:r>
              <a:rPr lang="cs-CZ" sz="2000" b="1" dirty="0" err="1" smtClean="0"/>
              <a:t>aktuell</a:t>
            </a:r>
            <a:r>
              <a:rPr lang="cs-CZ" sz="2000" b="1" dirty="0" smtClean="0"/>
              <a:t> 2 A2/1 s.38</a:t>
            </a:r>
          </a:p>
          <a:p>
            <a:r>
              <a:rPr lang="cs-CZ" sz="2000" dirty="0" smtClean="0"/>
              <a:t>DALLAPIAZZA, Rosa-Maria; SCHÖNHERR, Til. </a:t>
            </a:r>
            <a:r>
              <a:rPr lang="cs-CZ" sz="2000" i="1" dirty="0" err="1" smtClean="0"/>
              <a:t>Tangram</a:t>
            </a:r>
            <a:r>
              <a:rPr lang="cs-CZ" sz="2000" i="1" dirty="0" smtClean="0"/>
              <a:t> </a:t>
            </a:r>
            <a:r>
              <a:rPr lang="cs-CZ" sz="2000" i="1" dirty="0" err="1" smtClean="0"/>
              <a:t>aktuell</a:t>
            </a:r>
            <a:r>
              <a:rPr lang="cs-CZ" sz="2000" i="1" dirty="0" smtClean="0"/>
              <a:t> 2</a:t>
            </a:r>
            <a:r>
              <a:rPr lang="cs-CZ" sz="2000" dirty="0" smtClean="0"/>
              <a:t>. </a:t>
            </a:r>
            <a:r>
              <a:rPr lang="cs-CZ" sz="2000" dirty="0" err="1" smtClean="0"/>
              <a:t>Ismaning</a:t>
            </a:r>
            <a:r>
              <a:rPr lang="cs-CZ" sz="2000" dirty="0" smtClean="0"/>
              <a:t>, </a:t>
            </a:r>
            <a:r>
              <a:rPr lang="cs-CZ" sz="2000" dirty="0" err="1" smtClean="0"/>
              <a:t>deutschland</a:t>
            </a:r>
            <a:r>
              <a:rPr lang="cs-CZ" sz="2000" dirty="0" smtClean="0"/>
              <a:t>: </a:t>
            </a:r>
            <a:r>
              <a:rPr lang="cs-CZ" sz="2000" dirty="0" err="1" smtClean="0"/>
              <a:t>Hueber</a:t>
            </a:r>
            <a:r>
              <a:rPr lang="cs-CZ" sz="2000" dirty="0" smtClean="0"/>
              <a:t> </a:t>
            </a:r>
            <a:r>
              <a:rPr lang="cs-CZ" sz="2000" dirty="0" err="1" smtClean="0"/>
              <a:t>Verlag</a:t>
            </a:r>
            <a:r>
              <a:rPr lang="cs-CZ" sz="2000" dirty="0" smtClean="0"/>
              <a:t>, 2005, ISBN 978-3-19-001816-1</a:t>
            </a:r>
          </a:p>
          <a:p>
            <a:endParaRPr lang="cs-CZ" sz="2000" dirty="0" smtClean="0"/>
          </a:p>
          <a:p>
            <a:r>
              <a:rPr lang="cs-CZ" sz="2000" b="1" dirty="0" smtClean="0"/>
              <a:t>Direkt neu1- metodická příručka Lekce 4, pracovní list </a:t>
            </a:r>
            <a:r>
              <a:rPr lang="cs-CZ" sz="2000" b="1" dirty="0" smtClean="0"/>
              <a:t>9</a:t>
            </a:r>
          </a:p>
          <a:p>
            <a:r>
              <a:rPr lang="cs-CZ" sz="2000" dirty="0" smtClean="0"/>
              <a:t>MOTTA, </a:t>
            </a:r>
            <a:r>
              <a:rPr lang="cs-CZ" sz="2000" dirty="0" err="1" smtClean="0"/>
              <a:t>Giorgio</a:t>
            </a:r>
            <a:r>
              <a:rPr lang="cs-CZ" sz="2000" dirty="0" smtClean="0"/>
              <a:t> a kol. </a:t>
            </a:r>
            <a:r>
              <a:rPr lang="cs-CZ" sz="2000" i="1" dirty="0" smtClean="0"/>
              <a:t>Direkt </a:t>
            </a:r>
            <a:r>
              <a:rPr lang="cs-CZ" sz="2000" i="1" dirty="0" err="1" smtClean="0"/>
              <a:t>neu</a:t>
            </a:r>
            <a:r>
              <a:rPr lang="cs-CZ" sz="2000" dirty="0" smtClean="0"/>
              <a:t>. Praha: </a:t>
            </a:r>
            <a:r>
              <a:rPr lang="cs-CZ" sz="2000" dirty="0" err="1" smtClean="0"/>
              <a:t>Klett</a:t>
            </a:r>
            <a:r>
              <a:rPr lang="cs-CZ" sz="2000" dirty="0" smtClean="0"/>
              <a:t>, 2004, ISBN 978-80-7397-036-9. </a:t>
            </a:r>
            <a:endParaRPr lang="cs-CZ" sz="2000" dirty="0" smtClean="0"/>
          </a:p>
          <a:p>
            <a:endParaRPr lang="cs-CZ"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313" y="333375"/>
            <a:ext cx="8229600" cy="4525963"/>
          </a:xfrm>
        </p:spPr>
        <p:txBody>
          <a:bodyPr>
            <a:normAutofit fontScale="70000" lnSpcReduction="20000"/>
          </a:bodyPr>
          <a:lstStyle/>
          <a:p>
            <a:pPr>
              <a:buFont typeface="Arial" charset="0"/>
              <a:buNone/>
              <a:defRPr/>
            </a:pPr>
            <a:r>
              <a:rPr lang="cs-CZ" dirty="0" smtClean="0"/>
              <a:t>Vzdělávací oblast:	Informační a komunikační technologie</a:t>
            </a:r>
          </a:p>
          <a:p>
            <a:pPr>
              <a:buFont typeface="Arial" charset="0"/>
              <a:buNone/>
              <a:defRPr/>
            </a:pPr>
            <a:r>
              <a:rPr lang="cs-CZ" dirty="0" smtClean="0"/>
              <a:t> </a:t>
            </a:r>
          </a:p>
          <a:p>
            <a:pPr>
              <a:buFont typeface="Arial" charset="0"/>
              <a:buNone/>
              <a:defRPr/>
            </a:pPr>
            <a:r>
              <a:rPr lang="cs-CZ" dirty="0" smtClean="0"/>
              <a:t>Název a číslo </a:t>
            </a:r>
            <a:r>
              <a:rPr lang="cs-CZ" dirty="0" err="1" smtClean="0"/>
              <a:t>DUMu</a:t>
            </a:r>
            <a:r>
              <a:rPr lang="cs-CZ" dirty="0" smtClean="0"/>
              <a:t>:	</a:t>
            </a:r>
            <a:r>
              <a:rPr lang="cs-CZ" b="1" dirty="0" err="1" smtClean="0"/>
              <a:t>Modalverben</a:t>
            </a:r>
            <a:r>
              <a:rPr lang="cs-CZ" dirty="0" smtClean="0"/>
              <a:t>; 							</a:t>
            </a:r>
            <a:r>
              <a:rPr lang="cs-CZ" b="1" dirty="0" smtClean="0"/>
              <a:t>VY_32_INOVACE_E2_03</a:t>
            </a:r>
            <a:r>
              <a:rPr lang="cs-CZ" dirty="0" smtClean="0"/>
              <a:t> </a:t>
            </a:r>
            <a:r>
              <a:rPr lang="cs-CZ" dirty="0" smtClean="0">
                <a:sym typeface="Symbol"/>
              </a:rPr>
              <a:t></a:t>
            </a:r>
            <a:r>
              <a:rPr lang="cs-CZ" dirty="0" smtClean="0"/>
              <a:t> 20</a:t>
            </a:r>
          </a:p>
          <a:p>
            <a:pPr>
              <a:buFont typeface="Arial" charset="0"/>
              <a:buNone/>
              <a:defRPr/>
            </a:pPr>
            <a:endParaRPr lang="cs-CZ" dirty="0" smtClean="0"/>
          </a:p>
          <a:p>
            <a:pPr>
              <a:buFont typeface="Arial" charset="0"/>
              <a:buNone/>
              <a:defRPr/>
            </a:pPr>
            <a:r>
              <a:rPr lang="cs-CZ" dirty="0" smtClean="0"/>
              <a:t> </a:t>
            </a:r>
          </a:p>
          <a:p>
            <a:pPr>
              <a:buFont typeface="Arial" charset="0"/>
              <a:buNone/>
              <a:defRPr/>
            </a:pPr>
            <a:r>
              <a:rPr lang="cs-CZ" dirty="0" smtClean="0"/>
              <a:t>Anotace:		Časování a význam modálních sloves, 				postavení ve větě, použití modálních sloves v 			různých situacích</a:t>
            </a:r>
          </a:p>
          <a:p>
            <a:pPr>
              <a:buFont typeface="Arial" charset="0"/>
              <a:buNone/>
              <a:defRPr/>
            </a:pPr>
            <a:r>
              <a:rPr lang="cs-CZ" dirty="0" smtClean="0"/>
              <a:t>Třída a datum ověření:	2.A;5.11.,2012</a:t>
            </a:r>
          </a:p>
          <a:p>
            <a:pPr>
              <a:buFont typeface="Arial" charset="0"/>
              <a:buNone/>
              <a:defRPr/>
            </a:pPr>
            <a:r>
              <a:rPr lang="cs-CZ" dirty="0" smtClean="0"/>
              <a:t> </a:t>
            </a:r>
          </a:p>
          <a:p>
            <a:pPr>
              <a:buFont typeface="Arial" charset="0"/>
              <a:buNone/>
              <a:defRPr/>
            </a:pPr>
            <a:r>
              <a:rPr lang="cs-CZ" dirty="0" smtClean="0"/>
              <a:t>Autor:			Mgr. Martina </a:t>
            </a:r>
            <a:r>
              <a:rPr lang="cs-CZ" dirty="0" err="1" smtClean="0"/>
              <a:t>Havlasová</a:t>
            </a:r>
            <a:endParaRPr lang="cs-CZ" dirty="0" smtClean="0"/>
          </a:p>
          <a:p>
            <a:pPr>
              <a:buFont typeface="Arial" charset="0"/>
              <a:buNone/>
              <a:defRPr/>
            </a:pPr>
            <a:r>
              <a:rPr lang="cs-CZ" dirty="0" smtClean="0"/>
              <a:t> </a:t>
            </a:r>
          </a:p>
          <a:p>
            <a:pPr>
              <a:buFont typeface="Arial" charset="0"/>
              <a:buNone/>
              <a:defRPr/>
            </a:pPr>
            <a:r>
              <a:rPr lang="cs-CZ" dirty="0" smtClean="0"/>
              <a:t>Registrační číslo	:	CZ.1.07/1.5.00/34.0701</a:t>
            </a:r>
          </a:p>
          <a:p>
            <a:pPr>
              <a:defRPr/>
            </a:pPr>
            <a:endParaRPr lang="cs-CZ" dirty="0"/>
          </a:p>
        </p:txBody>
      </p:sp>
      <p:pic>
        <p:nvPicPr>
          <p:cNvPr id="3075" name="Obrázek 0" descr="logolink_OPVK_IPo_PPv3_color.png"/>
          <p:cNvPicPr>
            <a:picLocks noChangeAspect="1" noChangeArrowheads="1"/>
          </p:cNvPicPr>
          <p:nvPr/>
        </p:nvPicPr>
        <p:blipFill>
          <a:blip r:embed="rId2" cstate="print"/>
          <a:srcRect/>
          <a:stretch>
            <a:fillRect/>
          </a:stretch>
        </p:blipFill>
        <p:spPr bwMode="auto">
          <a:xfrm>
            <a:off x="1619250" y="4797425"/>
            <a:ext cx="56007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1"/>
            <a:ext cx="7772400" cy="1196752"/>
          </a:xfrm>
        </p:spPr>
        <p:txBody>
          <a:bodyPr>
            <a:normAutofit/>
          </a:bodyPr>
          <a:lstStyle/>
          <a:p>
            <a:r>
              <a:rPr lang="cs-CZ" sz="4000" b="1" dirty="0" err="1" smtClean="0">
                <a:solidFill>
                  <a:srgbClr val="7030A0"/>
                </a:solidFill>
              </a:rPr>
              <a:t>Modalverben</a:t>
            </a:r>
            <a:endParaRPr lang="cs-CZ" sz="4000" b="1" dirty="0">
              <a:solidFill>
                <a:srgbClr val="7030A0"/>
              </a:solidFill>
            </a:endParaRPr>
          </a:p>
        </p:txBody>
      </p:sp>
      <p:sp>
        <p:nvSpPr>
          <p:cNvPr id="3" name="Podnadpis 2"/>
          <p:cNvSpPr>
            <a:spLocks noGrp="1"/>
          </p:cNvSpPr>
          <p:nvPr>
            <p:ph type="subTitle" idx="1"/>
          </p:nvPr>
        </p:nvSpPr>
        <p:spPr>
          <a:xfrm>
            <a:off x="683568" y="908720"/>
            <a:ext cx="8064896" cy="5760640"/>
          </a:xfrm>
        </p:spPr>
        <p:txBody>
          <a:bodyPr>
            <a:noAutofit/>
          </a:bodyPr>
          <a:lstStyle/>
          <a:p>
            <a:pPr algn="l"/>
            <a:r>
              <a:rPr lang="cs-CZ" sz="2000" b="1" dirty="0" smtClean="0">
                <a:solidFill>
                  <a:srgbClr val="002060"/>
                </a:solidFill>
              </a:rPr>
              <a:t>Die </a:t>
            </a:r>
            <a:r>
              <a:rPr lang="cs-CZ" sz="2000" b="1" dirty="0" err="1" smtClean="0">
                <a:solidFill>
                  <a:srgbClr val="002060"/>
                </a:solidFill>
              </a:rPr>
              <a:t>Bedeutung</a:t>
            </a:r>
            <a:r>
              <a:rPr lang="cs-CZ" sz="2000" b="1" dirty="0" smtClean="0">
                <a:solidFill>
                  <a:srgbClr val="002060"/>
                </a:solidFill>
              </a:rPr>
              <a:t> der </a:t>
            </a:r>
            <a:r>
              <a:rPr lang="cs-CZ" sz="2000" b="1" dirty="0" err="1" smtClean="0">
                <a:solidFill>
                  <a:srgbClr val="002060"/>
                </a:solidFill>
              </a:rPr>
              <a:t>Modalverben</a:t>
            </a:r>
            <a:r>
              <a:rPr lang="cs-CZ" sz="2000" b="1" dirty="0" smtClean="0">
                <a:solidFill>
                  <a:srgbClr val="002060"/>
                </a:solidFill>
              </a:rPr>
              <a:t>:</a:t>
            </a:r>
          </a:p>
          <a:p>
            <a:pPr algn="l"/>
            <a:r>
              <a:rPr lang="cs-CZ" sz="2000" dirty="0" smtClean="0">
                <a:solidFill>
                  <a:srgbClr val="C00000"/>
                </a:solidFill>
              </a:rPr>
              <a:t>1.müssen</a:t>
            </a:r>
            <a:r>
              <a:rPr lang="cs-CZ" sz="2000" dirty="0" smtClean="0">
                <a:solidFill>
                  <a:srgbClr val="002060"/>
                </a:solidFill>
              </a:rPr>
              <a:t> 	</a:t>
            </a:r>
            <a:r>
              <a:rPr lang="cs-CZ" sz="2000" dirty="0" err="1" smtClean="0">
                <a:solidFill>
                  <a:srgbClr val="002060"/>
                </a:solidFill>
              </a:rPr>
              <a:t>Notwendigkeit</a:t>
            </a:r>
            <a:r>
              <a:rPr lang="cs-CZ" sz="2000" dirty="0" smtClean="0">
                <a:solidFill>
                  <a:srgbClr val="002060"/>
                </a:solidFill>
              </a:rPr>
              <a:t>. 		</a:t>
            </a:r>
          </a:p>
          <a:p>
            <a:pPr algn="l"/>
            <a:endParaRPr lang="cs-CZ" sz="2000" dirty="0" smtClean="0">
              <a:solidFill>
                <a:srgbClr val="002060"/>
              </a:solidFill>
            </a:endParaRPr>
          </a:p>
          <a:p>
            <a:pPr algn="l"/>
            <a:r>
              <a:rPr lang="cs-CZ" sz="2000" dirty="0" smtClean="0">
                <a:solidFill>
                  <a:srgbClr val="C00000"/>
                </a:solidFill>
              </a:rPr>
              <a:t>2. </a:t>
            </a:r>
            <a:r>
              <a:rPr lang="cs-CZ" sz="2000" dirty="0" err="1">
                <a:solidFill>
                  <a:srgbClr val="C00000"/>
                </a:solidFill>
              </a:rPr>
              <a:t>s</a:t>
            </a:r>
            <a:r>
              <a:rPr lang="cs-CZ" sz="2000" dirty="0" err="1" smtClean="0">
                <a:solidFill>
                  <a:srgbClr val="C00000"/>
                </a:solidFill>
              </a:rPr>
              <a:t>ollen</a:t>
            </a:r>
            <a:r>
              <a:rPr lang="cs-CZ" sz="2000" dirty="0" smtClean="0">
                <a:solidFill>
                  <a:srgbClr val="C00000"/>
                </a:solidFill>
              </a:rPr>
              <a:t> </a:t>
            </a:r>
            <a:r>
              <a:rPr lang="cs-CZ" sz="2000" dirty="0" smtClean="0">
                <a:solidFill>
                  <a:srgbClr val="002060"/>
                </a:solidFill>
              </a:rPr>
              <a:t>	</a:t>
            </a:r>
            <a:r>
              <a:rPr lang="cs-CZ" sz="2000" dirty="0" err="1" smtClean="0">
                <a:solidFill>
                  <a:srgbClr val="002060"/>
                </a:solidFill>
              </a:rPr>
              <a:t>Angebot</a:t>
            </a:r>
            <a:r>
              <a:rPr lang="cs-CZ" sz="2000" dirty="0" smtClean="0">
                <a:solidFill>
                  <a:srgbClr val="002060"/>
                </a:solidFill>
              </a:rPr>
              <a:t>/</a:t>
            </a:r>
            <a:r>
              <a:rPr lang="cs-CZ" sz="2000" dirty="0" err="1">
                <a:solidFill>
                  <a:srgbClr val="002060"/>
                </a:solidFill>
              </a:rPr>
              <a:t>V</a:t>
            </a:r>
            <a:r>
              <a:rPr lang="cs-CZ" sz="2000" dirty="0" err="1" smtClean="0">
                <a:solidFill>
                  <a:srgbClr val="002060"/>
                </a:solidFill>
              </a:rPr>
              <a:t>orschlag</a:t>
            </a:r>
            <a:r>
              <a:rPr lang="cs-CZ" sz="2000" dirty="0" smtClean="0">
                <a:solidFill>
                  <a:srgbClr val="002060"/>
                </a:solidFill>
              </a:rPr>
              <a:t> 	</a:t>
            </a:r>
          </a:p>
          <a:p>
            <a:pPr algn="l"/>
            <a:endParaRPr lang="cs-CZ" sz="2000" dirty="0" smtClean="0">
              <a:solidFill>
                <a:srgbClr val="002060"/>
              </a:solidFill>
            </a:endParaRPr>
          </a:p>
          <a:p>
            <a:pPr algn="l"/>
            <a:r>
              <a:rPr lang="cs-CZ" sz="2000" dirty="0" smtClean="0">
                <a:solidFill>
                  <a:srgbClr val="C00000"/>
                </a:solidFill>
              </a:rPr>
              <a:t>3. </a:t>
            </a:r>
            <a:r>
              <a:rPr lang="cs-CZ" sz="2000" dirty="0" err="1" smtClean="0">
                <a:solidFill>
                  <a:srgbClr val="C00000"/>
                </a:solidFill>
              </a:rPr>
              <a:t>wollen</a:t>
            </a:r>
            <a:r>
              <a:rPr lang="cs-CZ" sz="2000" dirty="0" smtClean="0">
                <a:solidFill>
                  <a:srgbClr val="C00000"/>
                </a:solidFill>
              </a:rPr>
              <a:t> </a:t>
            </a:r>
            <a:r>
              <a:rPr lang="cs-CZ" sz="2000" dirty="0" smtClean="0">
                <a:solidFill>
                  <a:srgbClr val="002060"/>
                </a:solidFill>
              </a:rPr>
              <a:t>	</a:t>
            </a:r>
            <a:r>
              <a:rPr lang="cs-CZ" sz="2000" dirty="0" err="1" smtClean="0">
                <a:solidFill>
                  <a:srgbClr val="002060"/>
                </a:solidFill>
              </a:rPr>
              <a:t>starker</a:t>
            </a:r>
            <a:r>
              <a:rPr lang="cs-CZ" sz="2000" dirty="0" smtClean="0">
                <a:solidFill>
                  <a:srgbClr val="002060"/>
                </a:solidFill>
              </a:rPr>
              <a:t> </a:t>
            </a:r>
            <a:r>
              <a:rPr lang="cs-CZ" sz="2000" dirty="0" err="1" smtClean="0">
                <a:solidFill>
                  <a:srgbClr val="002060"/>
                </a:solidFill>
              </a:rPr>
              <a:t>Wunsch</a:t>
            </a:r>
            <a:r>
              <a:rPr lang="cs-CZ" sz="2000" dirty="0" smtClean="0">
                <a:solidFill>
                  <a:srgbClr val="002060"/>
                </a:solidFill>
              </a:rPr>
              <a:t>/</a:t>
            </a:r>
            <a:r>
              <a:rPr lang="cs-CZ" sz="2000" dirty="0" err="1" smtClean="0">
                <a:solidFill>
                  <a:srgbClr val="002060"/>
                </a:solidFill>
              </a:rPr>
              <a:t>Wille</a:t>
            </a:r>
            <a:r>
              <a:rPr lang="cs-CZ" sz="2000" dirty="0" smtClean="0">
                <a:solidFill>
                  <a:srgbClr val="002060"/>
                </a:solidFill>
              </a:rPr>
              <a:t>	</a:t>
            </a:r>
          </a:p>
          <a:p>
            <a:pPr algn="l"/>
            <a:endParaRPr lang="cs-CZ" sz="2000" dirty="0" smtClean="0">
              <a:solidFill>
                <a:srgbClr val="002060"/>
              </a:solidFill>
            </a:endParaRPr>
          </a:p>
          <a:p>
            <a:pPr algn="l"/>
            <a:r>
              <a:rPr lang="cs-CZ" sz="2000" dirty="0" smtClean="0">
                <a:solidFill>
                  <a:srgbClr val="C00000"/>
                </a:solidFill>
              </a:rPr>
              <a:t>4. </a:t>
            </a:r>
            <a:r>
              <a:rPr lang="cs-CZ" sz="2000" dirty="0" err="1">
                <a:solidFill>
                  <a:srgbClr val="C00000"/>
                </a:solidFill>
              </a:rPr>
              <a:t>k</a:t>
            </a:r>
            <a:r>
              <a:rPr lang="cs-CZ" sz="2000" dirty="0" err="1" smtClean="0">
                <a:solidFill>
                  <a:srgbClr val="C00000"/>
                </a:solidFill>
              </a:rPr>
              <a:t>önnen</a:t>
            </a:r>
            <a:r>
              <a:rPr lang="cs-CZ" sz="2000" dirty="0" smtClean="0">
                <a:solidFill>
                  <a:srgbClr val="002060"/>
                </a:solidFill>
              </a:rPr>
              <a:t>	</a:t>
            </a:r>
            <a:r>
              <a:rPr lang="cs-CZ" sz="2000" dirty="0" err="1" smtClean="0">
                <a:solidFill>
                  <a:srgbClr val="002060"/>
                </a:solidFill>
              </a:rPr>
              <a:t>Möglichkeit</a:t>
            </a:r>
            <a:r>
              <a:rPr lang="cs-CZ" sz="2000" dirty="0" smtClean="0">
                <a:solidFill>
                  <a:srgbClr val="002060"/>
                </a:solidFill>
              </a:rPr>
              <a:t>							</a:t>
            </a:r>
          </a:p>
          <a:p>
            <a:pPr algn="l"/>
            <a:endParaRPr lang="cs-CZ" sz="2000" dirty="0" smtClean="0">
              <a:solidFill>
                <a:srgbClr val="002060"/>
              </a:solidFill>
            </a:endParaRPr>
          </a:p>
          <a:p>
            <a:pPr algn="l"/>
            <a:r>
              <a:rPr lang="cs-CZ" sz="2000" dirty="0" smtClean="0">
                <a:solidFill>
                  <a:srgbClr val="C00000"/>
                </a:solidFill>
              </a:rPr>
              <a:t>5. </a:t>
            </a:r>
            <a:r>
              <a:rPr lang="cs-CZ" sz="2000" dirty="0" err="1">
                <a:solidFill>
                  <a:srgbClr val="C00000"/>
                </a:solidFill>
              </a:rPr>
              <a:t>d</a:t>
            </a:r>
            <a:r>
              <a:rPr lang="cs-CZ" sz="2000" dirty="0" err="1" smtClean="0">
                <a:solidFill>
                  <a:srgbClr val="C00000"/>
                </a:solidFill>
              </a:rPr>
              <a:t>ürfen</a:t>
            </a:r>
            <a:r>
              <a:rPr lang="cs-CZ" sz="2000" dirty="0" smtClean="0">
                <a:solidFill>
                  <a:srgbClr val="C00000"/>
                </a:solidFill>
              </a:rPr>
              <a:t> </a:t>
            </a:r>
            <a:r>
              <a:rPr lang="cs-CZ" sz="2000" dirty="0" smtClean="0">
                <a:solidFill>
                  <a:srgbClr val="002060"/>
                </a:solidFill>
              </a:rPr>
              <a:t>	</a:t>
            </a:r>
            <a:r>
              <a:rPr lang="cs-CZ" sz="2000" dirty="0" err="1" smtClean="0">
                <a:solidFill>
                  <a:srgbClr val="002060"/>
                </a:solidFill>
              </a:rPr>
              <a:t>Erlaubnis</a:t>
            </a:r>
            <a:r>
              <a:rPr lang="cs-CZ" sz="2000" dirty="0" smtClean="0">
                <a:solidFill>
                  <a:srgbClr val="002060"/>
                </a:solidFill>
              </a:rPr>
              <a:t> </a:t>
            </a:r>
            <a:r>
              <a:rPr lang="cs-CZ" sz="2000" dirty="0" err="1" smtClean="0">
                <a:solidFill>
                  <a:srgbClr val="002060"/>
                </a:solidFill>
              </a:rPr>
              <a:t>und</a:t>
            </a:r>
            <a:r>
              <a:rPr lang="cs-CZ" sz="2000" dirty="0" smtClean="0">
                <a:solidFill>
                  <a:srgbClr val="002060"/>
                </a:solidFill>
              </a:rPr>
              <a:t> </a:t>
            </a:r>
            <a:r>
              <a:rPr lang="cs-CZ" sz="2000" dirty="0" err="1" smtClean="0">
                <a:solidFill>
                  <a:srgbClr val="002060"/>
                </a:solidFill>
              </a:rPr>
              <a:t>Verbot</a:t>
            </a:r>
            <a:r>
              <a:rPr lang="cs-CZ" sz="2000" dirty="0" smtClean="0">
                <a:solidFill>
                  <a:srgbClr val="002060"/>
                </a:solidFill>
              </a:rPr>
              <a:t>	</a:t>
            </a:r>
          </a:p>
          <a:p>
            <a:pPr algn="l"/>
            <a:r>
              <a:rPr lang="cs-CZ" sz="2000" dirty="0">
                <a:solidFill>
                  <a:srgbClr val="002060"/>
                </a:solidFill>
              </a:rPr>
              <a:t>	</a:t>
            </a:r>
            <a:r>
              <a:rPr lang="cs-CZ" sz="2000" dirty="0" smtClean="0">
                <a:solidFill>
                  <a:srgbClr val="002060"/>
                </a:solidFill>
              </a:rPr>
              <a:t>				</a:t>
            </a:r>
          </a:p>
          <a:p>
            <a:pPr algn="l"/>
            <a:endParaRPr lang="cs-CZ" sz="2000" dirty="0" smtClean="0">
              <a:solidFill>
                <a:srgbClr val="002060"/>
              </a:solidFill>
            </a:endParaRPr>
          </a:p>
          <a:p>
            <a:pPr algn="l"/>
            <a:r>
              <a:rPr lang="cs-CZ" sz="2000" dirty="0" smtClean="0">
                <a:solidFill>
                  <a:srgbClr val="C00000"/>
                </a:solidFill>
              </a:rPr>
              <a:t>6.möchten</a:t>
            </a:r>
            <a:r>
              <a:rPr lang="cs-CZ" sz="2000" dirty="0" smtClean="0">
                <a:solidFill>
                  <a:srgbClr val="002060"/>
                </a:solidFill>
              </a:rPr>
              <a:t>	</a:t>
            </a:r>
            <a:r>
              <a:rPr lang="cs-CZ" sz="2000" dirty="0" err="1" smtClean="0">
                <a:solidFill>
                  <a:srgbClr val="002060"/>
                </a:solidFill>
              </a:rPr>
              <a:t>Wunsch</a:t>
            </a:r>
            <a:r>
              <a:rPr lang="cs-CZ" sz="2000" dirty="0" smtClean="0">
                <a:solidFill>
                  <a:srgbClr val="002060"/>
                </a:solidFill>
              </a:rPr>
              <a:t>			</a:t>
            </a:r>
            <a:endParaRPr lang="cs-CZ" sz="2000" dirty="0"/>
          </a:p>
        </p:txBody>
      </p:sp>
      <p:sp>
        <p:nvSpPr>
          <p:cNvPr id="5" name="TextovéPole 4"/>
          <p:cNvSpPr txBox="1"/>
          <p:nvPr/>
        </p:nvSpPr>
        <p:spPr>
          <a:xfrm>
            <a:off x="5076056" y="1268760"/>
            <a:ext cx="3785131" cy="369332"/>
          </a:xfrm>
          <a:prstGeom prst="rect">
            <a:avLst/>
          </a:prstGeom>
          <a:noFill/>
        </p:spPr>
        <p:txBody>
          <a:bodyPr wrap="square" rtlCol="0">
            <a:spAutoFit/>
          </a:bodyPr>
          <a:lstStyle/>
          <a:p>
            <a:r>
              <a:rPr lang="cs-CZ" dirty="0" smtClean="0">
                <a:solidFill>
                  <a:srgbClr val="002060"/>
                </a:solidFill>
              </a:rPr>
              <a:t>   </a:t>
            </a:r>
            <a:r>
              <a:rPr lang="cs-CZ" dirty="0" err="1" smtClean="0">
                <a:solidFill>
                  <a:srgbClr val="002060"/>
                </a:solidFill>
              </a:rPr>
              <a:t>Ich</a:t>
            </a:r>
            <a:r>
              <a:rPr lang="cs-CZ" dirty="0" smtClean="0">
                <a:solidFill>
                  <a:srgbClr val="002060"/>
                </a:solidFill>
              </a:rPr>
              <a:t> </a:t>
            </a:r>
            <a:r>
              <a:rPr lang="cs-CZ" dirty="0" err="1" smtClean="0">
                <a:solidFill>
                  <a:srgbClr val="002060"/>
                </a:solidFill>
              </a:rPr>
              <a:t>muss</a:t>
            </a:r>
            <a:r>
              <a:rPr lang="cs-CZ" dirty="0" smtClean="0">
                <a:solidFill>
                  <a:srgbClr val="002060"/>
                </a:solidFill>
              </a:rPr>
              <a:t> </a:t>
            </a:r>
            <a:r>
              <a:rPr lang="cs-CZ" dirty="0" err="1" smtClean="0">
                <a:solidFill>
                  <a:srgbClr val="002060"/>
                </a:solidFill>
              </a:rPr>
              <a:t>mehr</a:t>
            </a:r>
            <a:r>
              <a:rPr lang="cs-CZ" dirty="0" smtClean="0">
                <a:solidFill>
                  <a:srgbClr val="002060"/>
                </a:solidFill>
              </a:rPr>
              <a:t> </a:t>
            </a:r>
            <a:r>
              <a:rPr lang="cs-CZ" dirty="0" err="1" smtClean="0">
                <a:solidFill>
                  <a:srgbClr val="002060"/>
                </a:solidFill>
              </a:rPr>
              <a:t>arbeiten</a:t>
            </a:r>
            <a:r>
              <a:rPr lang="cs-CZ" dirty="0" smtClean="0">
                <a:solidFill>
                  <a:srgbClr val="002060"/>
                </a:solidFill>
              </a:rPr>
              <a:t>.</a:t>
            </a:r>
            <a:endParaRPr lang="cs-CZ" dirty="0"/>
          </a:p>
        </p:txBody>
      </p:sp>
      <p:sp>
        <p:nvSpPr>
          <p:cNvPr id="10" name="TextovéPole 9"/>
          <p:cNvSpPr txBox="1"/>
          <p:nvPr/>
        </p:nvSpPr>
        <p:spPr>
          <a:xfrm>
            <a:off x="5220072" y="1988840"/>
            <a:ext cx="3923928" cy="369332"/>
          </a:xfrm>
          <a:prstGeom prst="rect">
            <a:avLst/>
          </a:prstGeom>
          <a:noFill/>
        </p:spPr>
        <p:txBody>
          <a:bodyPr wrap="square" rtlCol="0">
            <a:spAutoFit/>
          </a:bodyPr>
          <a:lstStyle/>
          <a:p>
            <a:r>
              <a:rPr lang="cs-CZ" dirty="0" err="1" smtClean="0">
                <a:solidFill>
                  <a:srgbClr val="002060"/>
                </a:solidFill>
              </a:rPr>
              <a:t>Ich</a:t>
            </a:r>
            <a:r>
              <a:rPr lang="cs-CZ" dirty="0" smtClean="0">
                <a:solidFill>
                  <a:srgbClr val="002060"/>
                </a:solidFill>
              </a:rPr>
              <a:t> </a:t>
            </a:r>
            <a:r>
              <a:rPr lang="cs-CZ" dirty="0" smtClean="0">
                <a:solidFill>
                  <a:srgbClr val="002060"/>
                </a:solidFill>
              </a:rPr>
              <a:t>soll </a:t>
            </a:r>
            <a:r>
              <a:rPr lang="cs-CZ" dirty="0" err="1" smtClean="0">
                <a:solidFill>
                  <a:srgbClr val="002060"/>
                </a:solidFill>
              </a:rPr>
              <a:t>zum</a:t>
            </a:r>
            <a:r>
              <a:rPr lang="cs-CZ" dirty="0" smtClean="0">
                <a:solidFill>
                  <a:srgbClr val="002060"/>
                </a:solidFill>
              </a:rPr>
              <a:t> </a:t>
            </a:r>
            <a:r>
              <a:rPr lang="cs-CZ" dirty="0" err="1" smtClean="0">
                <a:solidFill>
                  <a:srgbClr val="002060"/>
                </a:solidFill>
              </a:rPr>
              <a:t>Arzt</a:t>
            </a:r>
            <a:r>
              <a:rPr lang="cs-CZ" dirty="0" smtClean="0">
                <a:solidFill>
                  <a:srgbClr val="002060"/>
                </a:solidFill>
              </a:rPr>
              <a:t> </a:t>
            </a:r>
            <a:r>
              <a:rPr lang="cs-CZ" dirty="0" err="1" smtClean="0">
                <a:solidFill>
                  <a:srgbClr val="002060"/>
                </a:solidFill>
              </a:rPr>
              <a:t>gehen</a:t>
            </a:r>
            <a:r>
              <a:rPr lang="cs-CZ" dirty="0" smtClean="0">
                <a:solidFill>
                  <a:srgbClr val="002060"/>
                </a:solidFill>
              </a:rPr>
              <a:t>.</a:t>
            </a:r>
            <a:endParaRPr lang="cs-CZ" dirty="0"/>
          </a:p>
        </p:txBody>
      </p:sp>
      <p:sp>
        <p:nvSpPr>
          <p:cNvPr id="11" name="TextovéPole 10"/>
          <p:cNvSpPr txBox="1"/>
          <p:nvPr/>
        </p:nvSpPr>
        <p:spPr>
          <a:xfrm>
            <a:off x="5220072" y="2780928"/>
            <a:ext cx="3923928" cy="369332"/>
          </a:xfrm>
          <a:prstGeom prst="rect">
            <a:avLst/>
          </a:prstGeom>
          <a:noFill/>
        </p:spPr>
        <p:txBody>
          <a:bodyPr wrap="square" rtlCol="0">
            <a:spAutoFit/>
          </a:bodyPr>
          <a:lstStyle/>
          <a:p>
            <a:r>
              <a:rPr lang="cs-CZ" dirty="0" err="1" smtClean="0">
                <a:solidFill>
                  <a:srgbClr val="002060"/>
                </a:solidFill>
              </a:rPr>
              <a:t>Ich</a:t>
            </a:r>
            <a:r>
              <a:rPr lang="cs-CZ" dirty="0" smtClean="0">
                <a:solidFill>
                  <a:srgbClr val="002060"/>
                </a:solidFill>
              </a:rPr>
              <a:t> </a:t>
            </a:r>
            <a:r>
              <a:rPr lang="cs-CZ" dirty="0" err="1" smtClean="0">
                <a:solidFill>
                  <a:srgbClr val="002060"/>
                </a:solidFill>
              </a:rPr>
              <a:t>will</a:t>
            </a:r>
            <a:r>
              <a:rPr lang="cs-CZ" dirty="0" smtClean="0">
                <a:solidFill>
                  <a:srgbClr val="002060"/>
                </a:solidFill>
              </a:rPr>
              <a:t> </a:t>
            </a:r>
            <a:r>
              <a:rPr lang="cs-CZ" dirty="0" err="1" smtClean="0">
                <a:solidFill>
                  <a:srgbClr val="002060"/>
                </a:solidFill>
              </a:rPr>
              <a:t>schlafen</a:t>
            </a:r>
            <a:r>
              <a:rPr lang="cs-CZ" dirty="0" smtClean="0">
                <a:solidFill>
                  <a:srgbClr val="002060"/>
                </a:solidFill>
              </a:rPr>
              <a:t>. </a:t>
            </a:r>
            <a:endParaRPr lang="cs-CZ" dirty="0"/>
          </a:p>
        </p:txBody>
      </p:sp>
      <p:sp>
        <p:nvSpPr>
          <p:cNvPr id="12" name="TextovéPole 11"/>
          <p:cNvSpPr txBox="1"/>
          <p:nvPr/>
        </p:nvSpPr>
        <p:spPr>
          <a:xfrm>
            <a:off x="5148064" y="3501008"/>
            <a:ext cx="3785131" cy="369332"/>
          </a:xfrm>
          <a:prstGeom prst="rect">
            <a:avLst/>
          </a:prstGeom>
          <a:noFill/>
        </p:spPr>
        <p:txBody>
          <a:bodyPr wrap="square" rtlCol="0">
            <a:spAutoFit/>
          </a:bodyPr>
          <a:lstStyle/>
          <a:p>
            <a:r>
              <a:rPr lang="cs-CZ" dirty="0" smtClean="0">
                <a:solidFill>
                  <a:srgbClr val="002060"/>
                </a:solidFill>
              </a:rPr>
              <a:t>  </a:t>
            </a:r>
            <a:r>
              <a:rPr lang="cs-CZ" dirty="0" err="1" smtClean="0">
                <a:solidFill>
                  <a:srgbClr val="002060"/>
                </a:solidFill>
              </a:rPr>
              <a:t>Ich</a:t>
            </a:r>
            <a:r>
              <a:rPr lang="cs-CZ" dirty="0" smtClean="0">
                <a:solidFill>
                  <a:srgbClr val="002060"/>
                </a:solidFill>
              </a:rPr>
              <a:t> </a:t>
            </a:r>
            <a:r>
              <a:rPr lang="cs-CZ" dirty="0" err="1" smtClean="0">
                <a:solidFill>
                  <a:srgbClr val="002060"/>
                </a:solidFill>
              </a:rPr>
              <a:t>kann</a:t>
            </a:r>
            <a:r>
              <a:rPr lang="cs-CZ" dirty="0" smtClean="0">
                <a:solidFill>
                  <a:srgbClr val="002060"/>
                </a:solidFill>
              </a:rPr>
              <a:t> </a:t>
            </a:r>
            <a:r>
              <a:rPr lang="cs-CZ" dirty="0" err="1" smtClean="0">
                <a:solidFill>
                  <a:srgbClr val="002060"/>
                </a:solidFill>
              </a:rPr>
              <a:t>lesen</a:t>
            </a:r>
            <a:r>
              <a:rPr lang="cs-CZ" dirty="0" smtClean="0">
                <a:solidFill>
                  <a:srgbClr val="002060"/>
                </a:solidFill>
              </a:rPr>
              <a:t> oder </a:t>
            </a:r>
            <a:r>
              <a:rPr lang="cs-CZ" dirty="0" err="1" smtClean="0">
                <a:solidFill>
                  <a:srgbClr val="002060"/>
                </a:solidFill>
              </a:rPr>
              <a:t>fernsehen</a:t>
            </a:r>
            <a:r>
              <a:rPr lang="cs-CZ" dirty="0" smtClean="0">
                <a:solidFill>
                  <a:srgbClr val="002060"/>
                </a:solidFill>
              </a:rPr>
              <a:t>. </a:t>
            </a:r>
            <a:endParaRPr lang="cs-CZ" dirty="0"/>
          </a:p>
        </p:txBody>
      </p:sp>
      <p:sp>
        <p:nvSpPr>
          <p:cNvPr id="13" name="TextovéPole 12"/>
          <p:cNvSpPr txBox="1"/>
          <p:nvPr/>
        </p:nvSpPr>
        <p:spPr>
          <a:xfrm rot="10800000" flipV="1">
            <a:off x="4932040" y="4509120"/>
            <a:ext cx="4433203" cy="369332"/>
          </a:xfrm>
          <a:prstGeom prst="rect">
            <a:avLst/>
          </a:prstGeom>
          <a:noFill/>
        </p:spPr>
        <p:txBody>
          <a:bodyPr wrap="square" rtlCol="0">
            <a:spAutoFit/>
          </a:bodyPr>
          <a:lstStyle/>
          <a:p>
            <a:r>
              <a:rPr lang="cs-CZ" dirty="0" smtClean="0">
                <a:solidFill>
                  <a:srgbClr val="002060"/>
                </a:solidFill>
              </a:rPr>
              <a:t>  </a:t>
            </a:r>
            <a:r>
              <a:rPr lang="cs-CZ" dirty="0" err="1" smtClean="0">
                <a:solidFill>
                  <a:srgbClr val="002060"/>
                </a:solidFill>
              </a:rPr>
              <a:t>Ich</a:t>
            </a:r>
            <a:r>
              <a:rPr lang="cs-CZ" dirty="0" smtClean="0">
                <a:solidFill>
                  <a:srgbClr val="002060"/>
                </a:solidFill>
              </a:rPr>
              <a:t> </a:t>
            </a:r>
            <a:r>
              <a:rPr lang="cs-CZ" dirty="0" err="1" smtClean="0">
                <a:solidFill>
                  <a:srgbClr val="002060"/>
                </a:solidFill>
              </a:rPr>
              <a:t>darf</a:t>
            </a:r>
            <a:r>
              <a:rPr lang="cs-CZ" dirty="0" smtClean="0">
                <a:solidFill>
                  <a:srgbClr val="002060"/>
                </a:solidFill>
              </a:rPr>
              <a:t> </a:t>
            </a:r>
            <a:r>
              <a:rPr lang="cs-CZ" dirty="0" err="1" smtClean="0">
                <a:solidFill>
                  <a:srgbClr val="002060"/>
                </a:solidFill>
              </a:rPr>
              <a:t>heute</a:t>
            </a:r>
            <a:r>
              <a:rPr lang="cs-CZ" dirty="0" smtClean="0">
                <a:solidFill>
                  <a:srgbClr val="002060"/>
                </a:solidFill>
              </a:rPr>
              <a:t> </a:t>
            </a:r>
            <a:r>
              <a:rPr lang="cs-CZ" dirty="0" err="1" smtClean="0">
                <a:solidFill>
                  <a:srgbClr val="002060"/>
                </a:solidFill>
              </a:rPr>
              <a:t>zu</a:t>
            </a:r>
            <a:r>
              <a:rPr lang="cs-CZ" dirty="0" smtClean="0">
                <a:solidFill>
                  <a:srgbClr val="002060"/>
                </a:solidFill>
              </a:rPr>
              <a:t> </a:t>
            </a:r>
            <a:r>
              <a:rPr lang="cs-CZ" dirty="0" err="1" smtClean="0">
                <a:solidFill>
                  <a:srgbClr val="002060"/>
                </a:solidFill>
              </a:rPr>
              <a:t>Hause</a:t>
            </a:r>
            <a:r>
              <a:rPr lang="cs-CZ" dirty="0" smtClean="0">
                <a:solidFill>
                  <a:srgbClr val="002060"/>
                </a:solidFill>
              </a:rPr>
              <a:t> </a:t>
            </a:r>
            <a:r>
              <a:rPr lang="cs-CZ" dirty="0" err="1" smtClean="0">
                <a:solidFill>
                  <a:srgbClr val="002060"/>
                </a:solidFill>
              </a:rPr>
              <a:t>bleiben</a:t>
            </a:r>
            <a:r>
              <a:rPr lang="cs-CZ" dirty="0" smtClean="0">
                <a:solidFill>
                  <a:srgbClr val="002060"/>
                </a:solidFill>
              </a:rPr>
              <a:t>.(</a:t>
            </a:r>
            <a:r>
              <a:rPr lang="cs-CZ" dirty="0" err="1" smtClean="0">
                <a:solidFill>
                  <a:srgbClr val="002060"/>
                </a:solidFill>
              </a:rPr>
              <a:t>Erlaubnis</a:t>
            </a:r>
            <a:r>
              <a:rPr lang="cs-CZ" dirty="0" smtClean="0">
                <a:solidFill>
                  <a:srgbClr val="002060"/>
                </a:solidFill>
              </a:rPr>
              <a:t>) </a:t>
            </a:r>
            <a:endParaRPr lang="cs-CZ" dirty="0"/>
          </a:p>
        </p:txBody>
      </p:sp>
      <p:sp>
        <p:nvSpPr>
          <p:cNvPr id="14" name="TextovéPole 13"/>
          <p:cNvSpPr txBox="1"/>
          <p:nvPr/>
        </p:nvSpPr>
        <p:spPr>
          <a:xfrm>
            <a:off x="4860032" y="4869160"/>
            <a:ext cx="4680520" cy="646331"/>
          </a:xfrm>
          <a:prstGeom prst="rect">
            <a:avLst/>
          </a:prstGeom>
          <a:noFill/>
        </p:spPr>
        <p:txBody>
          <a:bodyPr wrap="square" rtlCol="0">
            <a:spAutoFit/>
          </a:bodyPr>
          <a:lstStyle/>
          <a:p>
            <a:r>
              <a:rPr lang="cs-CZ" dirty="0" smtClean="0">
                <a:solidFill>
                  <a:srgbClr val="002060"/>
                </a:solidFill>
              </a:rPr>
              <a:t>   </a:t>
            </a:r>
            <a:r>
              <a:rPr lang="cs-CZ" dirty="0" err="1" smtClean="0">
                <a:solidFill>
                  <a:srgbClr val="002060"/>
                </a:solidFill>
              </a:rPr>
              <a:t>Ich</a:t>
            </a:r>
            <a:r>
              <a:rPr lang="cs-CZ" dirty="0" smtClean="0">
                <a:solidFill>
                  <a:srgbClr val="002060"/>
                </a:solidFill>
              </a:rPr>
              <a:t> </a:t>
            </a:r>
            <a:r>
              <a:rPr lang="cs-CZ" dirty="0" err="1" smtClean="0">
                <a:solidFill>
                  <a:srgbClr val="002060"/>
                </a:solidFill>
              </a:rPr>
              <a:t>darf</a:t>
            </a:r>
            <a:r>
              <a:rPr lang="cs-CZ" dirty="0" smtClean="0">
                <a:solidFill>
                  <a:srgbClr val="002060"/>
                </a:solidFill>
              </a:rPr>
              <a:t> </a:t>
            </a:r>
            <a:r>
              <a:rPr lang="cs-CZ" dirty="0" err="1" smtClean="0">
                <a:solidFill>
                  <a:srgbClr val="002060"/>
                </a:solidFill>
              </a:rPr>
              <a:t>heute</a:t>
            </a:r>
            <a:r>
              <a:rPr lang="cs-CZ" dirty="0" smtClean="0">
                <a:solidFill>
                  <a:srgbClr val="002060"/>
                </a:solidFill>
              </a:rPr>
              <a:t> </a:t>
            </a:r>
            <a:r>
              <a:rPr lang="cs-CZ" dirty="0" err="1" smtClean="0">
                <a:solidFill>
                  <a:srgbClr val="002060"/>
                </a:solidFill>
              </a:rPr>
              <a:t>nicht</a:t>
            </a:r>
            <a:r>
              <a:rPr lang="cs-CZ" dirty="0" smtClean="0">
                <a:solidFill>
                  <a:srgbClr val="002060"/>
                </a:solidFill>
              </a:rPr>
              <a:t> </a:t>
            </a:r>
            <a:r>
              <a:rPr lang="cs-CZ" dirty="0" err="1" smtClean="0">
                <a:solidFill>
                  <a:srgbClr val="002060"/>
                </a:solidFill>
              </a:rPr>
              <a:t>langeschlafen</a:t>
            </a:r>
            <a:r>
              <a:rPr lang="cs-CZ" dirty="0" smtClean="0">
                <a:solidFill>
                  <a:srgbClr val="002060"/>
                </a:solidFill>
              </a:rPr>
              <a:t>.(</a:t>
            </a:r>
            <a:r>
              <a:rPr lang="cs-CZ" dirty="0" err="1" smtClean="0">
                <a:solidFill>
                  <a:srgbClr val="002060"/>
                </a:solidFill>
              </a:rPr>
              <a:t>Verbot</a:t>
            </a:r>
            <a:r>
              <a:rPr lang="cs-CZ" dirty="0" smtClean="0">
                <a:solidFill>
                  <a:srgbClr val="002060"/>
                </a:solidFill>
              </a:rPr>
              <a:t>)</a:t>
            </a:r>
            <a:endParaRPr lang="cs-CZ" dirty="0" smtClean="0"/>
          </a:p>
          <a:p>
            <a:r>
              <a:rPr lang="cs-CZ" dirty="0" smtClean="0">
                <a:solidFill>
                  <a:srgbClr val="002060"/>
                </a:solidFill>
              </a:rPr>
              <a:t>	</a:t>
            </a:r>
            <a:endParaRPr lang="cs-CZ" dirty="0"/>
          </a:p>
        </p:txBody>
      </p:sp>
      <p:sp>
        <p:nvSpPr>
          <p:cNvPr id="15" name="TextovéPole 14"/>
          <p:cNvSpPr txBox="1"/>
          <p:nvPr/>
        </p:nvSpPr>
        <p:spPr>
          <a:xfrm>
            <a:off x="5220072" y="5661248"/>
            <a:ext cx="2592288" cy="369332"/>
          </a:xfrm>
          <a:prstGeom prst="rect">
            <a:avLst/>
          </a:prstGeom>
          <a:noFill/>
        </p:spPr>
        <p:txBody>
          <a:bodyPr wrap="square" rtlCol="0">
            <a:spAutoFit/>
          </a:bodyPr>
          <a:lstStyle/>
          <a:p>
            <a:r>
              <a:rPr lang="cs-CZ" dirty="0" err="1" smtClean="0">
                <a:solidFill>
                  <a:srgbClr val="002060"/>
                </a:solidFill>
              </a:rPr>
              <a:t>Ich</a:t>
            </a:r>
            <a:r>
              <a:rPr lang="cs-CZ" dirty="0" smtClean="0">
                <a:solidFill>
                  <a:srgbClr val="002060"/>
                </a:solidFill>
              </a:rPr>
              <a:t> </a:t>
            </a:r>
            <a:r>
              <a:rPr lang="cs-CZ" dirty="0" err="1" smtClean="0">
                <a:solidFill>
                  <a:srgbClr val="002060"/>
                </a:solidFill>
              </a:rPr>
              <a:t>möchte</a:t>
            </a:r>
            <a:r>
              <a:rPr lang="cs-CZ" dirty="0" smtClean="0">
                <a:solidFill>
                  <a:srgbClr val="002060"/>
                </a:solidFill>
              </a:rPr>
              <a:t> </a:t>
            </a:r>
            <a:r>
              <a:rPr lang="cs-CZ" dirty="0" err="1" smtClean="0">
                <a:solidFill>
                  <a:srgbClr val="002060"/>
                </a:solidFill>
              </a:rPr>
              <a:t>fernsehen</a:t>
            </a:r>
            <a:r>
              <a:rPr lang="cs-CZ" dirty="0" smtClean="0">
                <a:solidFill>
                  <a:srgbClr val="002060"/>
                </a:solidFill>
              </a:rPr>
              <a:t>.</a:t>
            </a:r>
            <a:endParaRPr lang="cs-CZ" dirty="0"/>
          </a:p>
        </p:txBody>
      </p:sp>
      <p:sp>
        <p:nvSpPr>
          <p:cNvPr id="16" name="TextovéPole 15"/>
          <p:cNvSpPr txBox="1"/>
          <p:nvPr/>
        </p:nvSpPr>
        <p:spPr>
          <a:xfrm>
            <a:off x="4860032" y="5373216"/>
            <a:ext cx="2416979" cy="369332"/>
          </a:xfrm>
          <a:prstGeom prst="rect">
            <a:avLst/>
          </a:prstGeom>
          <a:noFill/>
        </p:spPr>
        <p:txBody>
          <a:bodyPr wrap="square" rtlCol="0">
            <a:spAutoFit/>
          </a:bodyPr>
          <a:lstStyle/>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ppt_x"/>
                                          </p:val>
                                        </p:tav>
                                        <p:tav tm="100000">
                                          <p:val>
                                            <p:strVal val="#ppt_x"/>
                                          </p:val>
                                        </p:tav>
                                      </p:tavLst>
                                    </p:anim>
                                    <p:anim calcmode="lin" valueType="num">
                                      <p:cBhvr additive="base">
                                        <p:cTn id="4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additive="base">
                                        <p:cTn id="69" dur="500" fill="hold"/>
                                        <p:tgtEl>
                                          <p:spTgt spid="14"/>
                                        </p:tgtEl>
                                        <p:attrNameLst>
                                          <p:attrName>ppt_x</p:attrName>
                                        </p:attrNameLst>
                                      </p:cBhvr>
                                      <p:tavLst>
                                        <p:tav tm="0">
                                          <p:val>
                                            <p:strVal val="#ppt_x"/>
                                          </p:val>
                                        </p:tav>
                                        <p:tav tm="100000">
                                          <p:val>
                                            <p:strVal val="#ppt_x"/>
                                          </p:val>
                                        </p:tav>
                                      </p:tavLst>
                                    </p:anim>
                                    <p:anim calcmode="lin" valueType="num">
                                      <p:cBhvr additive="base">
                                        <p:cTn id="7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additive="base">
                                        <p:cTn id="75" dur="500" fill="hold"/>
                                        <p:tgtEl>
                                          <p:spTgt spid="15"/>
                                        </p:tgtEl>
                                        <p:attrNameLst>
                                          <p:attrName>ppt_x</p:attrName>
                                        </p:attrNameLst>
                                      </p:cBhvr>
                                      <p:tavLst>
                                        <p:tav tm="0">
                                          <p:val>
                                            <p:strVal val="#ppt_x"/>
                                          </p:val>
                                        </p:tav>
                                        <p:tav tm="100000">
                                          <p:val>
                                            <p:strVal val="#ppt_x"/>
                                          </p:val>
                                        </p:tav>
                                      </p:tavLst>
                                    </p:anim>
                                    <p:anim calcmode="lin" valueType="num">
                                      <p:cBhvr additive="base">
                                        <p:cTn id="7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10"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err="1" smtClean="0"/>
              <a:t>Konjugation</a:t>
            </a:r>
            <a:r>
              <a:rPr lang="cs-CZ" sz="3200" b="1" dirty="0" smtClean="0"/>
              <a:t> der </a:t>
            </a:r>
            <a:r>
              <a:rPr lang="cs-CZ" sz="3200" b="1" dirty="0" err="1" smtClean="0"/>
              <a:t>Modalverben</a:t>
            </a:r>
            <a:r>
              <a:rPr lang="cs-CZ" sz="3200" b="1" dirty="0" smtClean="0"/>
              <a:t> </a:t>
            </a:r>
            <a:r>
              <a:rPr lang="cs-CZ" sz="3200" b="1" dirty="0" err="1" smtClean="0"/>
              <a:t>im</a:t>
            </a:r>
            <a:r>
              <a:rPr lang="cs-CZ" sz="3200" b="1" dirty="0" smtClean="0"/>
              <a:t> </a:t>
            </a:r>
            <a:r>
              <a:rPr lang="cs-CZ" sz="3200" b="1" dirty="0" err="1" smtClean="0"/>
              <a:t>Pr</a:t>
            </a:r>
            <a:r>
              <a:rPr lang="cs-CZ" sz="3200" b="1" dirty="0" err="1"/>
              <a:t>ä</a:t>
            </a:r>
            <a:r>
              <a:rPr lang="cs-CZ" sz="3200" b="1" dirty="0" err="1" smtClean="0"/>
              <a:t>sens</a:t>
            </a:r>
            <a:endParaRPr lang="cs-CZ" sz="3200" b="1" dirty="0"/>
          </a:p>
        </p:txBody>
      </p:sp>
      <p:graphicFrame>
        <p:nvGraphicFramePr>
          <p:cNvPr id="4" name="Zástupný symbol pro obsah 3"/>
          <p:cNvGraphicFramePr>
            <a:graphicFrameLocks noGrp="1"/>
          </p:cNvGraphicFramePr>
          <p:nvPr>
            <p:ph idx="1"/>
          </p:nvPr>
        </p:nvGraphicFramePr>
        <p:xfrm>
          <a:off x="539552" y="1916832"/>
          <a:ext cx="8147048" cy="4392836"/>
        </p:xfrm>
        <a:graphic>
          <a:graphicData uri="http://schemas.openxmlformats.org/drawingml/2006/table">
            <a:tbl>
              <a:tblPr firstRow="1" bandRow="1">
                <a:tableStyleId>{5C22544A-7EE6-4342-B048-85BDC9FD1C3A}</a:tableStyleId>
              </a:tblPr>
              <a:tblGrid>
                <a:gridCol w="1163864"/>
                <a:gridCol w="1163864"/>
                <a:gridCol w="1163864"/>
                <a:gridCol w="1163864"/>
                <a:gridCol w="1163864"/>
                <a:gridCol w="1163864"/>
                <a:gridCol w="1163864"/>
              </a:tblGrid>
              <a:tr h="627548">
                <a:tc>
                  <a:txBody>
                    <a:bodyPr/>
                    <a:lstStyle/>
                    <a:p>
                      <a:endParaRPr lang="cs-CZ" dirty="0"/>
                    </a:p>
                  </a:txBody>
                  <a:tcPr/>
                </a:tc>
                <a:tc>
                  <a:txBody>
                    <a:bodyPr/>
                    <a:lstStyle/>
                    <a:p>
                      <a:r>
                        <a:rPr lang="cs-CZ" dirty="0" err="1" smtClean="0"/>
                        <a:t>müssen</a:t>
                      </a:r>
                      <a:endParaRPr lang="cs-CZ" dirty="0"/>
                    </a:p>
                  </a:txBody>
                  <a:tcPr/>
                </a:tc>
                <a:tc>
                  <a:txBody>
                    <a:bodyPr/>
                    <a:lstStyle/>
                    <a:p>
                      <a:r>
                        <a:rPr lang="cs-CZ" dirty="0" err="1" smtClean="0"/>
                        <a:t>sollen</a:t>
                      </a:r>
                      <a:endParaRPr lang="cs-CZ" dirty="0"/>
                    </a:p>
                  </a:txBody>
                  <a:tcPr/>
                </a:tc>
                <a:tc>
                  <a:txBody>
                    <a:bodyPr/>
                    <a:lstStyle/>
                    <a:p>
                      <a:r>
                        <a:rPr lang="cs-CZ" dirty="0" err="1" smtClean="0"/>
                        <a:t>wollen</a:t>
                      </a:r>
                      <a:endParaRPr lang="cs-CZ" dirty="0"/>
                    </a:p>
                  </a:txBody>
                  <a:tcPr/>
                </a:tc>
                <a:tc>
                  <a:txBody>
                    <a:bodyPr/>
                    <a:lstStyle/>
                    <a:p>
                      <a:r>
                        <a:rPr lang="cs-CZ" dirty="0" err="1" smtClean="0"/>
                        <a:t>können</a:t>
                      </a:r>
                      <a:endParaRPr lang="cs-CZ" dirty="0"/>
                    </a:p>
                  </a:txBody>
                  <a:tcPr/>
                </a:tc>
                <a:tc>
                  <a:txBody>
                    <a:bodyPr/>
                    <a:lstStyle/>
                    <a:p>
                      <a:r>
                        <a:rPr lang="cs-CZ" dirty="0" err="1" smtClean="0"/>
                        <a:t>dürfen</a:t>
                      </a:r>
                      <a:endParaRPr lang="cs-CZ" dirty="0"/>
                    </a:p>
                  </a:txBody>
                  <a:tcPr/>
                </a:tc>
                <a:tc>
                  <a:txBody>
                    <a:bodyPr/>
                    <a:lstStyle/>
                    <a:p>
                      <a:r>
                        <a:rPr lang="cs-CZ" dirty="0" err="1" smtClean="0"/>
                        <a:t>möchten</a:t>
                      </a:r>
                      <a:endParaRPr lang="cs-CZ" dirty="0"/>
                    </a:p>
                  </a:txBody>
                  <a:tcPr/>
                </a:tc>
              </a:tr>
              <a:tr h="627548">
                <a:tc>
                  <a:txBody>
                    <a:bodyPr/>
                    <a:lstStyle/>
                    <a:p>
                      <a:r>
                        <a:rPr lang="cs-CZ" dirty="0" err="1" smtClean="0"/>
                        <a:t>ich</a:t>
                      </a:r>
                      <a:endParaRPr lang="cs-CZ" dirty="0"/>
                    </a:p>
                  </a:txBody>
                  <a:tcPr/>
                </a:tc>
                <a:tc>
                  <a:txBody>
                    <a:bodyPr/>
                    <a:lstStyle/>
                    <a:p>
                      <a:r>
                        <a:rPr lang="cs-CZ" dirty="0" err="1" smtClean="0"/>
                        <a:t>muss</a:t>
                      </a:r>
                      <a:endParaRPr lang="cs-CZ" dirty="0"/>
                    </a:p>
                  </a:txBody>
                  <a:tcPr/>
                </a:tc>
                <a:tc>
                  <a:txBody>
                    <a:bodyPr/>
                    <a:lstStyle/>
                    <a:p>
                      <a:r>
                        <a:rPr lang="cs-CZ" dirty="0" smtClean="0"/>
                        <a:t>soll</a:t>
                      </a:r>
                      <a:endParaRPr lang="cs-CZ" dirty="0"/>
                    </a:p>
                  </a:txBody>
                  <a:tcPr/>
                </a:tc>
                <a:tc>
                  <a:txBody>
                    <a:bodyPr/>
                    <a:lstStyle/>
                    <a:p>
                      <a:r>
                        <a:rPr lang="cs-CZ" dirty="0" err="1" smtClean="0"/>
                        <a:t>will</a:t>
                      </a:r>
                      <a:endParaRPr lang="cs-CZ" dirty="0"/>
                    </a:p>
                  </a:txBody>
                  <a:tcPr/>
                </a:tc>
                <a:tc>
                  <a:txBody>
                    <a:bodyPr/>
                    <a:lstStyle/>
                    <a:p>
                      <a:r>
                        <a:rPr lang="cs-CZ" dirty="0" err="1" smtClean="0"/>
                        <a:t>kann</a:t>
                      </a:r>
                      <a:endParaRPr lang="cs-CZ" dirty="0"/>
                    </a:p>
                  </a:txBody>
                  <a:tcPr/>
                </a:tc>
                <a:tc>
                  <a:txBody>
                    <a:bodyPr/>
                    <a:lstStyle/>
                    <a:p>
                      <a:r>
                        <a:rPr lang="cs-CZ" dirty="0" err="1" smtClean="0"/>
                        <a:t>darf</a:t>
                      </a:r>
                      <a:endParaRPr lang="cs-CZ" dirty="0"/>
                    </a:p>
                  </a:txBody>
                  <a:tcPr/>
                </a:tc>
                <a:tc>
                  <a:txBody>
                    <a:bodyPr/>
                    <a:lstStyle/>
                    <a:p>
                      <a:r>
                        <a:rPr lang="cs-CZ" dirty="0" err="1" smtClean="0"/>
                        <a:t>möchte</a:t>
                      </a:r>
                      <a:endParaRPr lang="cs-CZ" dirty="0"/>
                    </a:p>
                  </a:txBody>
                  <a:tcPr/>
                </a:tc>
              </a:tr>
              <a:tr h="627548">
                <a:tc>
                  <a:txBody>
                    <a:bodyPr/>
                    <a:lstStyle/>
                    <a:p>
                      <a:r>
                        <a:rPr lang="cs-CZ" dirty="0" err="1" smtClean="0"/>
                        <a:t>du</a:t>
                      </a:r>
                      <a:endParaRPr lang="cs-CZ" dirty="0"/>
                    </a:p>
                  </a:txBody>
                  <a:tcPr/>
                </a:tc>
                <a:tc>
                  <a:txBody>
                    <a:bodyPr/>
                    <a:lstStyle/>
                    <a:p>
                      <a:r>
                        <a:rPr lang="cs-CZ" dirty="0" err="1" smtClean="0"/>
                        <a:t>musst</a:t>
                      </a:r>
                      <a:endParaRPr lang="cs-CZ" dirty="0"/>
                    </a:p>
                  </a:txBody>
                  <a:tcPr/>
                </a:tc>
                <a:tc>
                  <a:txBody>
                    <a:bodyPr/>
                    <a:lstStyle/>
                    <a:p>
                      <a:r>
                        <a:rPr lang="cs-CZ" dirty="0" err="1" smtClean="0"/>
                        <a:t>sollst</a:t>
                      </a:r>
                      <a:endParaRPr lang="cs-CZ" dirty="0"/>
                    </a:p>
                  </a:txBody>
                  <a:tcPr/>
                </a:tc>
                <a:tc>
                  <a:txBody>
                    <a:bodyPr/>
                    <a:lstStyle/>
                    <a:p>
                      <a:r>
                        <a:rPr lang="cs-CZ" dirty="0" err="1" smtClean="0"/>
                        <a:t>willst</a:t>
                      </a:r>
                      <a:endParaRPr lang="cs-CZ" dirty="0"/>
                    </a:p>
                  </a:txBody>
                  <a:tcPr/>
                </a:tc>
                <a:tc>
                  <a:txBody>
                    <a:bodyPr/>
                    <a:lstStyle/>
                    <a:p>
                      <a:r>
                        <a:rPr lang="cs-CZ" dirty="0" err="1" smtClean="0"/>
                        <a:t>kannst</a:t>
                      </a:r>
                      <a:endParaRPr lang="cs-CZ" dirty="0"/>
                    </a:p>
                  </a:txBody>
                  <a:tcPr/>
                </a:tc>
                <a:tc>
                  <a:txBody>
                    <a:bodyPr/>
                    <a:lstStyle/>
                    <a:p>
                      <a:r>
                        <a:rPr lang="cs-CZ" dirty="0" err="1" smtClean="0"/>
                        <a:t>darfst</a:t>
                      </a:r>
                      <a:endParaRPr lang="cs-CZ" dirty="0"/>
                    </a:p>
                  </a:txBody>
                  <a:tcPr/>
                </a:tc>
                <a:tc>
                  <a:txBody>
                    <a:bodyPr/>
                    <a:lstStyle/>
                    <a:p>
                      <a:r>
                        <a:rPr lang="cs-CZ" dirty="0" err="1" smtClean="0"/>
                        <a:t>möchtest</a:t>
                      </a:r>
                      <a:endParaRPr lang="cs-CZ" dirty="0"/>
                    </a:p>
                  </a:txBody>
                  <a:tcPr/>
                </a:tc>
              </a:tr>
              <a:tr h="627548">
                <a:tc>
                  <a:txBody>
                    <a:bodyPr/>
                    <a:lstStyle/>
                    <a:p>
                      <a:r>
                        <a:rPr lang="cs-CZ" dirty="0" err="1" smtClean="0"/>
                        <a:t>er</a:t>
                      </a:r>
                      <a:r>
                        <a:rPr lang="cs-CZ" dirty="0" smtClean="0"/>
                        <a:t>/</a:t>
                      </a:r>
                      <a:r>
                        <a:rPr lang="cs-CZ" dirty="0" err="1" smtClean="0"/>
                        <a:t>sie</a:t>
                      </a:r>
                      <a:r>
                        <a:rPr lang="cs-CZ" dirty="0" smtClean="0"/>
                        <a:t>/es</a:t>
                      </a:r>
                      <a:endParaRPr lang="cs-CZ" dirty="0"/>
                    </a:p>
                  </a:txBody>
                  <a:tcPr/>
                </a:tc>
                <a:tc>
                  <a:txBody>
                    <a:bodyPr/>
                    <a:lstStyle/>
                    <a:p>
                      <a:r>
                        <a:rPr lang="cs-CZ" dirty="0" err="1" smtClean="0"/>
                        <a:t>muss</a:t>
                      </a:r>
                      <a:endParaRPr lang="cs-CZ" dirty="0"/>
                    </a:p>
                  </a:txBody>
                  <a:tcPr/>
                </a:tc>
                <a:tc>
                  <a:txBody>
                    <a:bodyPr/>
                    <a:lstStyle/>
                    <a:p>
                      <a:r>
                        <a:rPr lang="cs-CZ" dirty="0" smtClean="0"/>
                        <a:t>soll</a:t>
                      </a:r>
                      <a:endParaRPr lang="cs-CZ" dirty="0"/>
                    </a:p>
                  </a:txBody>
                  <a:tcPr/>
                </a:tc>
                <a:tc>
                  <a:txBody>
                    <a:bodyPr/>
                    <a:lstStyle/>
                    <a:p>
                      <a:r>
                        <a:rPr lang="cs-CZ" dirty="0" err="1" smtClean="0"/>
                        <a:t>will</a:t>
                      </a:r>
                      <a:endParaRPr lang="cs-CZ" dirty="0"/>
                    </a:p>
                  </a:txBody>
                  <a:tcPr/>
                </a:tc>
                <a:tc>
                  <a:txBody>
                    <a:bodyPr/>
                    <a:lstStyle/>
                    <a:p>
                      <a:r>
                        <a:rPr lang="cs-CZ" dirty="0" err="1" smtClean="0"/>
                        <a:t>kann</a:t>
                      </a:r>
                      <a:endParaRPr lang="cs-CZ" dirty="0"/>
                    </a:p>
                  </a:txBody>
                  <a:tcPr/>
                </a:tc>
                <a:tc>
                  <a:txBody>
                    <a:bodyPr/>
                    <a:lstStyle/>
                    <a:p>
                      <a:r>
                        <a:rPr lang="cs-CZ" dirty="0" err="1" smtClean="0"/>
                        <a:t>darf</a:t>
                      </a:r>
                      <a:endParaRPr lang="cs-CZ" dirty="0"/>
                    </a:p>
                  </a:txBody>
                  <a:tcPr/>
                </a:tc>
                <a:tc>
                  <a:txBody>
                    <a:bodyPr/>
                    <a:lstStyle/>
                    <a:p>
                      <a:r>
                        <a:rPr lang="cs-CZ" dirty="0" err="1" smtClean="0"/>
                        <a:t>möchte</a:t>
                      </a:r>
                      <a:endParaRPr lang="cs-CZ" dirty="0"/>
                    </a:p>
                  </a:txBody>
                  <a:tcPr/>
                </a:tc>
              </a:tr>
              <a:tr h="627548">
                <a:tc>
                  <a:txBody>
                    <a:bodyPr/>
                    <a:lstStyle/>
                    <a:p>
                      <a:r>
                        <a:rPr lang="cs-CZ" dirty="0" err="1" smtClean="0"/>
                        <a:t>wir</a:t>
                      </a:r>
                      <a:endParaRPr lang="cs-CZ" dirty="0"/>
                    </a:p>
                  </a:txBody>
                  <a:tcPr/>
                </a:tc>
                <a:tc>
                  <a:txBody>
                    <a:bodyPr/>
                    <a:lstStyle/>
                    <a:p>
                      <a:r>
                        <a:rPr lang="cs-CZ" dirty="0" err="1" smtClean="0"/>
                        <a:t>müssen</a:t>
                      </a:r>
                      <a:endParaRPr lang="cs-CZ" dirty="0"/>
                    </a:p>
                  </a:txBody>
                  <a:tcPr/>
                </a:tc>
                <a:tc>
                  <a:txBody>
                    <a:bodyPr/>
                    <a:lstStyle/>
                    <a:p>
                      <a:r>
                        <a:rPr lang="cs-CZ" dirty="0" err="1" smtClean="0"/>
                        <a:t>sollen</a:t>
                      </a:r>
                      <a:endParaRPr lang="cs-CZ" dirty="0"/>
                    </a:p>
                  </a:txBody>
                  <a:tcPr/>
                </a:tc>
                <a:tc>
                  <a:txBody>
                    <a:bodyPr/>
                    <a:lstStyle/>
                    <a:p>
                      <a:r>
                        <a:rPr lang="cs-CZ" dirty="0" err="1" smtClean="0"/>
                        <a:t>wollen</a:t>
                      </a:r>
                      <a:endParaRPr lang="cs-CZ" dirty="0"/>
                    </a:p>
                  </a:txBody>
                  <a:tcPr/>
                </a:tc>
                <a:tc>
                  <a:txBody>
                    <a:bodyPr/>
                    <a:lstStyle/>
                    <a:p>
                      <a:r>
                        <a:rPr lang="cs-CZ" dirty="0" err="1" smtClean="0"/>
                        <a:t>können</a:t>
                      </a:r>
                      <a:endParaRPr lang="cs-CZ" dirty="0"/>
                    </a:p>
                  </a:txBody>
                  <a:tcPr/>
                </a:tc>
                <a:tc>
                  <a:txBody>
                    <a:bodyPr/>
                    <a:lstStyle/>
                    <a:p>
                      <a:r>
                        <a:rPr lang="cs-CZ" dirty="0" err="1" smtClean="0"/>
                        <a:t>dürfen</a:t>
                      </a:r>
                      <a:endParaRPr lang="cs-CZ" dirty="0"/>
                    </a:p>
                  </a:txBody>
                  <a:tcPr/>
                </a:tc>
                <a:tc>
                  <a:txBody>
                    <a:bodyPr/>
                    <a:lstStyle/>
                    <a:p>
                      <a:r>
                        <a:rPr lang="cs-CZ" dirty="0" err="1" smtClean="0"/>
                        <a:t>möchten</a:t>
                      </a:r>
                      <a:endParaRPr lang="cs-CZ" dirty="0"/>
                    </a:p>
                  </a:txBody>
                  <a:tcPr/>
                </a:tc>
              </a:tr>
              <a:tr h="627548">
                <a:tc>
                  <a:txBody>
                    <a:bodyPr/>
                    <a:lstStyle/>
                    <a:p>
                      <a:r>
                        <a:rPr lang="cs-CZ" dirty="0" err="1" smtClean="0"/>
                        <a:t>ihr</a:t>
                      </a:r>
                      <a:endParaRPr lang="cs-CZ" dirty="0"/>
                    </a:p>
                  </a:txBody>
                  <a:tcPr/>
                </a:tc>
                <a:tc>
                  <a:txBody>
                    <a:bodyPr/>
                    <a:lstStyle/>
                    <a:p>
                      <a:r>
                        <a:rPr lang="cs-CZ" dirty="0" err="1" smtClean="0"/>
                        <a:t>müsst</a:t>
                      </a:r>
                      <a:endParaRPr lang="cs-CZ" dirty="0"/>
                    </a:p>
                  </a:txBody>
                  <a:tcPr/>
                </a:tc>
                <a:tc>
                  <a:txBody>
                    <a:bodyPr/>
                    <a:lstStyle/>
                    <a:p>
                      <a:r>
                        <a:rPr lang="cs-CZ" dirty="0" err="1" smtClean="0"/>
                        <a:t>sollt</a:t>
                      </a:r>
                      <a:endParaRPr lang="cs-CZ" dirty="0"/>
                    </a:p>
                  </a:txBody>
                  <a:tcPr/>
                </a:tc>
                <a:tc>
                  <a:txBody>
                    <a:bodyPr/>
                    <a:lstStyle/>
                    <a:p>
                      <a:r>
                        <a:rPr lang="cs-CZ" dirty="0" err="1" smtClean="0"/>
                        <a:t>wollt</a:t>
                      </a:r>
                      <a:endParaRPr lang="cs-CZ" dirty="0"/>
                    </a:p>
                  </a:txBody>
                  <a:tcPr/>
                </a:tc>
                <a:tc>
                  <a:txBody>
                    <a:bodyPr/>
                    <a:lstStyle/>
                    <a:p>
                      <a:r>
                        <a:rPr lang="cs-CZ" dirty="0" err="1" smtClean="0"/>
                        <a:t>könnt</a:t>
                      </a:r>
                      <a:endParaRPr lang="cs-CZ" dirty="0"/>
                    </a:p>
                  </a:txBody>
                  <a:tcPr/>
                </a:tc>
                <a:tc>
                  <a:txBody>
                    <a:bodyPr/>
                    <a:lstStyle/>
                    <a:p>
                      <a:r>
                        <a:rPr lang="cs-CZ" dirty="0" err="1" smtClean="0"/>
                        <a:t>dürft</a:t>
                      </a:r>
                      <a:endParaRPr lang="cs-CZ" dirty="0"/>
                    </a:p>
                  </a:txBody>
                  <a:tcPr/>
                </a:tc>
                <a:tc>
                  <a:txBody>
                    <a:bodyPr/>
                    <a:lstStyle/>
                    <a:p>
                      <a:r>
                        <a:rPr lang="cs-CZ" dirty="0" err="1" smtClean="0"/>
                        <a:t>möchtet</a:t>
                      </a:r>
                      <a:endParaRPr lang="cs-CZ" dirty="0"/>
                    </a:p>
                  </a:txBody>
                  <a:tcPr/>
                </a:tc>
              </a:tr>
              <a:tr h="627548">
                <a:tc>
                  <a:txBody>
                    <a:bodyPr/>
                    <a:lstStyle/>
                    <a:p>
                      <a:r>
                        <a:rPr lang="cs-CZ" dirty="0" err="1" smtClean="0"/>
                        <a:t>sie</a:t>
                      </a:r>
                      <a:endParaRPr lang="cs-CZ" dirty="0"/>
                    </a:p>
                  </a:txBody>
                  <a:tcPr/>
                </a:tc>
                <a:tc>
                  <a:txBody>
                    <a:bodyPr/>
                    <a:lstStyle/>
                    <a:p>
                      <a:r>
                        <a:rPr lang="cs-CZ" dirty="0" err="1" smtClean="0"/>
                        <a:t>müssen</a:t>
                      </a:r>
                      <a:endParaRPr lang="cs-CZ" dirty="0"/>
                    </a:p>
                  </a:txBody>
                  <a:tcPr/>
                </a:tc>
                <a:tc>
                  <a:txBody>
                    <a:bodyPr/>
                    <a:lstStyle/>
                    <a:p>
                      <a:r>
                        <a:rPr lang="cs-CZ" dirty="0" err="1" smtClean="0"/>
                        <a:t>sollen</a:t>
                      </a:r>
                      <a:endParaRPr lang="cs-CZ" dirty="0"/>
                    </a:p>
                  </a:txBody>
                  <a:tcPr/>
                </a:tc>
                <a:tc>
                  <a:txBody>
                    <a:bodyPr/>
                    <a:lstStyle/>
                    <a:p>
                      <a:r>
                        <a:rPr lang="cs-CZ" dirty="0" err="1" smtClean="0"/>
                        <a:t>wollen</a:t>
                      </a:r>
                      <a:endParaRPr lang="cs-CZ" dirty="0"/>
                    </a:p>
                  </a:txBody>
                  <a:tcPr/>
                </a:tc>
                <a:tc>
                  <a:txBody>
                    <a:bodyPr/>
                    <a:lstStyle/>
                    <a:p>
                      <a:r>
                        <a:rPr lang="cs-CZ" dirty="0" err="1" smtClean="0"/>
                        <a:t>können</a:t>
                      </a:r>
                      <a:endParaRPr lang="cs-CZ" dirty="0"/>
                    </a:p>
                  </a:txBody>
                  <a:tcPr/>
                </a:tc>
                <a:tc>
                  <a:txBody>
                    <a:bodyPr/>
                    <a:lstStyle/>
                    <a:p>
                      <a:r>
                        <a:rPr lang="cs-CZ" dirty="0" err="1" smtClean="0"/>
                        <a:t>dürfen</a:t>
                      </a:r>
                      <a:endParaRPr lang="cs-CZ" dirty="0"/>
                    </a:p>
                  </a:txBody>
                  <a:tcPr/>
                </a:tc>
                <a:tc>
                  <a:txBody>
                    <a:bodyPr/>
                    <a:lstStyle/>
                    <a:p>
                      <a:r>
                        <a:rPr lang="cs-CZ" dirty="0" err="1" smtClean="0"/>
                        <a:t>möchten</a:t>
                      </a:r>
                      <a:endParaRPr lang="cs-CZ"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err="1" smtClean="0"/>
              <a:t>Konjugation</a:t>
            </a:r>
            <a:r>
              <a:rPr lang="cs-CZ" sz="3200" b="1" dirty="0" smtClean="0"/>
              <a:t> der </a:t>
            </a:r>
            <a:r>
              <a:rPr lang="cs-CZ" sz="3200" b="1" dirty="0" err="1" smtClean="0"/>
              <a:t>Modalverben</a:t>
            </a:r>
            <a:r>
              <a:rPr lang="cs-CZ" sz="3200" b="1" dirty="0" smtClean="0"/>
              <a:t> </a:t>
            </a:r>
            <a:r>
              <a:rPr lang="cs-CZ" sz="3200" b="1" dirty="0" err="1" smtClean="0"/>
              <a:t>im</a:t>
            </a:r>
            <a:r>
              <a:rPr lang="cs-CZ" sz="3200" b="1" dirty="0" smtClean="0"/>
              <a:t> </a:t>
            </a:r>
            <a:r>
              <a:rPr lang="cs-CZ" sz="3200" b="1" dirty="0" err="1" smtClean="0"/>
              <a:t>Präsens</a:t>
            </a:r>
            <a:r>
              <a:rPr lang="cs-CZ" sz="3200" b="1" dirty="0" smtClean="0"/>
              <a:t/>
            </a:r>
            <a:br>
              <a:rPr lang="cs-CZ" sz="3200" b="1" dirty="0" smtClean="0"/>
            </a:br>
            <a:r>
              <a:rPr lang="cs-CZ" sz="3200" b="1" dirty="0" err="1" smtClean="0"/>
              <a:t>Ergänze</a:t>
            </a:r>
            <a:r>
              <a:rPr lang="cs-CZ" sz="3200" b="1" dirty="0" smtClean="0"/>
              <a:t> </a:t>
            </a:r>
            <a:r>
              <a:rPr lang="cs-CZ" sz="3200" b="1" dirty="0" err="1" smtClean="0"/>
              <a:t>die</a:t>
            </a:r>
            <a:r>
              <a:rPr lang="cs-CZ" sz="3200" b="1" dirty="0" smtClean="0"/>
              <a:t> </a:t>
            </a:r>
            <a:r>
              <a:rPr lang="cs-CZ" sz="3200" b="1" dirty="0" err="1" smtClean="0"/>
              <a:t>Tabelle</a:t>
            </a:r>
            <a:r>
              <a:rPr lang="cs-CZ" sz="3200" b="1" dirty="0" smtClean="0"/>
              <a:t>:</a:t>
            </a:r>
            <a:endParaRPr lang="cs-CZ" sz="3200" b="1" dirty="0"/>
          </a:p>
        </p:txBody>
      </p:sp>
      <p:graphicFrame>
        <p:nvGraphicFramePr>
          <p:cNvPr id="4" name="Zástupný symbol pro obsah 3"/>
          <p:cNvGraphicFramePr>
            <a:graphicFrameLocks noGrp="1"/>
          </p:cNvGraphicFramePr>
          <p:nvPr>
            <p:ph idx="1"/>
          </p:nvPr>
        </p:nvGraphicFramePr>
        <p:xfrm>
          <a:off x="539552" y="1916832"/>
          <a:ext cx="8147048" cy="4392836"/>
        </p:xfrm>
        <a:graphic>
          <a:graphicData uri="http://schemas.openxmlformats.org/drawingml/2006/table">
            <a:tbl>
              <a:tblPr firstRow="1" bandRow="1">
                <a:tableStyleId>{5C22544A-7EE6-4342-B048-85BDC9FD1C3A}</a:tableStyleId>
              </a:tblPr>
              <a:tblGrid>
                <a:gridCol w="1163864"/>
                <a:gridCol w="1163864"/>
                <a:gridCol w="1163864"/>
                <a:gridCol w="1163864"/>
                <a:gridCol w="1163864"/>
                <a:gridCol w="1163864"/>
                <a:gridCol w="1163864"/>
              </a:tblGrid>
              <a:tr h="627548">
                <a:tc>
                  <a:txBody>
                    <a:bodyPr/>
                    <a:lstStyle/>
                    <a:p>
                      <a:endParaRPr lang="cs-CZ" dirty="0"/>
                    </a:p>
                  </a:txBody>
                  <a:tcPr/>
                </a:tc>
                <a:tc>
                  <a:txBody>
                    <a:bodyPr/>
                    <a:lstStyle/>
                    <a:p>
                      <a:r>
                        <a:rPr lang="cs-CZ" dirty="0" err="1" smtClean="0"/>
                        <a:t>müssen</a:t>
                      </a:r>
                      <a:endParaRPr lang="cs-CZ" dirty="0"/>
                    </a:p>
                  </a:txBody>
                  <a:tcPr/>
                </a:tc>
                <a:tc>
                  <a:txBody>
                    <a:bodyPr/>
                    <a:lstStyle/>
                    <a:p>
                      <a:r>
                        <a:rPr lang="cs-CZ" dirty="0" err="1" smtClean="0"/>
                        <a:t>sollen</a:t>
                      </a:r>
                      <a:endParaRPr lang="cs-CZ" dirty="0"/>
                    </a:p>
                  </a:txBody>
                  <a:tcPr/>
                </a:tc>
                <a:tc>
                  <a:txBody>
                    <a:bodyPr/>
                    <a:lstStyle/>
                    <a:p>
                      <a:r>
                        <a:rPr lang="cs-CZ" dirty="0" err="1" smtClean="0"/>
                        <a:t>wollen</a:t>
                      </a:r>
                      <a:endParaRPr lang="cs-CZ" dirty="0"/>
                    </a:p>
                  </a:txBody>
                  <a:tcPr/>
                </a:tc>
                <a:tc>
                  <a:txBody>
                    <a:bodyPr/>
                    <a:lstStyle/>
                    <a:p>
                      <a:r>
                        <a:rPr lang="cs-CZ" dirty="0" err="1" smtClean="0"/>
                        <a:t>können</a:t>
                      </a:r>
                      <a:endParaRPr lang="cs-CZ" dirty="0"/>
                    </a:p>
                  </a:txBody>
                  <a:tcPr/>
                </a:tc>
                <a:tc>
                  <a:txBody>
                    <a:bodyPr/>
                    <a:lstStyle/>
                    <a:p>
                      <a:r>
                        <a:rPr lang="cs-CZ" dirty="0" err="1" smtClean="0"/>
                        <a:t>dürfen</a:t>
                      </a:r>
                      <a:endParaRPr lang="cs-CZ" dirty="0"/>
                    </a:p>
                  </a:txBody>
                  <a:tcPr/>
                </a:tc>
                <a:tc>
                  <a:txBody>
                    <a:bodyPr/>
                    <a:lstStyle/>
                    <a:p>
                      <a:r>
                        <a:rPr lang="cs-CZ" dirty="0" err="1" smtClean="0"/>
                        <a:t>möchten</a:t>
                      </a:r>
                      <a:endParaRPr lang="cs-CZ" dirty="0"/>
                    </a:p>
                  </a:txBody>
                  <a:tcPr/>
                </a:tc>
              </a:tr>
              <a:tr h="627548">
                <a:tc>
                  <a:txBody>
                    <a:bodyPr/>
                    <a:lstStyle/>
                    <a:p>
                      <a:r>
                        <a:rPr lang="cs-CZ" dirty="0" err="1" smtClean="0"/>
                        <a:t>ich</a:t>
                      </a:r>
                      <a:endParaRPr lang="cs-CZ" dirty="0"/>
                    </a:p>
                  </a:txBody>
                  <a:tcPr/>
                </a:tc>
                <a:tc>
                  <a:txBody>
                    <a:bodyPr/>
                    <a:lstStyle/>
                    <a:p>
                      <a:r>
                        <a:rPr lang="cs-CZ" dirty="0" err="1" smtClean="0"/>
                        <a:t>muss</a:t>
                      </a:r>
                      <a:endParaRPr lang="cs-CZ" dirty="0"/>
                    </a:p>
                  </a:txBody>
                  <a:tcPr/>
                </a:tc>
                <a:tc>
                  <a:txBody>
                    <a:bodyPr/>
                    <a:lstStyle/>
                    <a:p>
                      <a:r>
                        <a:rPr lang="cs-CZ" dirty="0" smtClean="0"/>
                        <a:t>soll</a:t>
                      </a:r>
                      <a:endParaRPr lang="cs-CZ" dirty="0"/>
                    </a:p>
                  </a:txBody>
                  <a:tcPr/>
                </a:tc>
                <a:tc>
                  <a:txBody>
                    <a:bodyPr/>
                    <a:lstStyle/>
                    <a:p>
                      <a:r>
                        <a:rPr lang="cs-CZ" dirty="0" err="1" smtClean="0"/>
                        <a:t>will</a:t>
                      </a:r>
                      <a:endParaRPr lang="cs-CZ" dirty="0"/>
                    </a:p>
                  </a:txBody>
                  <a:tcPr/>
                </a:tc>
                <a:tc>
                  <a:txBody>
                    <a:bodyPr/>
                    <a:lstStyle/>
                    <a:p>
                      <a:r>
                        <a:rPr lang="cs-CZ" dirty="0" err="1" smtClean="0"/>
                        <a:t>kann</a:t>
                      </a:r>
                      <a:endParaRPr lang="cs-CZ" dirty="0"/>
                    </a:p>
                  </a:txBody>
                  <a:tcPr/>
                </a:tc>
                <a:tc>
                  <a:txBody>
                    <a:bodyPr/>
                    <a:lstStyle/>
                    <a:p>
                      <a:r>
                        <a:rPr lang="cs-CZ" dirty="0" err="1" smtClean="0"/>
                        <a:t>darf</a:t>
                      </a:r>
                      <a:endParaRPr lang="cs-CZ" dirty="0"/>
                    </a:p>
                  </a:txBody>
                  <a:tcPr/>
                </a:tc>
                <a:tc>
                  <a:txBody>
                    <a:bodyPr/>
                    <a:lstStyle/>
                    <a:p>
                      <a:endParaRPr lang="cs-CZ" dirty="0"/>
                    </a:p>
                  </a:txBody>
                  <a:tcPr/>
                </a:tc>
              </a:tr>
              <a:tr h="627548">
                <a:tc>
                  <a:txBody>
                    <a:bodyPr/>
                    <a:lstStyle/>
                    <a:p>
                      <a:r>
                        <a:rPr lang="cs-CZ" dirty="0" err="1" smtClean="0"/>
                        <a:t>du</a:t>
                      </a:r>
                      <a:endParaRPr lang="cs-CZ" dirty="0"/>
                    </a:p>
                  </a:txBody>
                  <a:tcPr/>
                </a:tc>
                <a:tc>
                  <a:txBody>
                    <a:bodyPr/>
                    <a:lstStyle/>
                    <a:p>
                      <a:endParaRPr lang="cs-CZ" dirty="0"/>
                    </a:p>
                  </a:txBody>
                  <a:tcPr/>
                </a:tc>
                <a:tc>
                  <a:txBody>
                    <a:bodyPr/>
                    <a:lstStyle/>
                    <a:p>
                      <a:r>
                        <a:rPr lang="cs-CZ" dirty="0" err="1" smtClean="0"/>
                        <a:t>sollst</a:t>
                      </a:r>
                      <a:endParaRPr lang="cs-CZ" dirty="0"/>
                    </a:p>
                  </a:txBody>
                  <a:tcPr/>
                </a:tc>
                <a:tc>
                  <a:txBody>
                    <a:bodyPr/>
                    <a:lstStyle/>
                    <a:p>
                      <a:r>
                        <a:rPr lang="cs-CZ" dirty="0" err="1" smtClean="0"/>
                        <a:t>willst</a:t>
                      </a:r>
                      <a:endParaRPr lang="cs-CZ" dirty="0"/>
                    </a:p>
                  </a:txBody>
                  <a:tcPr/>
                </a:tc>
                <a:tc>
                  <a:txBody>
                    <a:bodyPr/>
                    <a:lstStyle/>
                    <a:p>
                      <a:endParaRPr lang="cs-CZ" dirty="0"/>
                    </a:p>
                  </a:txBody>
                  <a:tcPr/>
                </a:tc>
                <a:tc>
                  <a:txBody>
                    <a:bodyPr/>
                    <a:lstStyle/>
                    <a:p>
                      <a:r>
                        <a:rPr lang="cs-CZ" dirty="0" err="1" smtClean="0"/>
                        <a:t>darfst</a:t>
                      </a:r>
                      <a:endParaRPr lang="cs-CZ" dirty="0"/>
                    </a:p>
                  </a:txBody>
                  <a:tcPr/>
                </a:tc>
                <a:tc>
                  <a:txBody>
                    <a:bodyPr/>
                    <a:lstStyle/>
                    <a:p>
                      <a:r>
                        <a:rPr lang="cs-CZ" dirty="0" err="1" smtClean="0"/>
                        <a:t>möchtest</a:t>
                      </a:r>
                      <a:endParaRPr lang="cs-CZ" dirty="0"/>
                    </a:p>
                  </a:txBody>
                  <a:tcPr/>
                </a:tc>
              </a:tr>
              <a:tr h="627548">
                <a:tc>
                  <a:txBody>
                    <a:bodyPr/>
                    <a:lstStyle/>
                    <a:p>
                      <a:r>
                        <a:rPr lang="cs-CZ" dirty="0" err="1" smtClean="0"/>
                        <a:t>er</a:t>
                      </a:r>
                      <a:r>
                        <a:rPr lang="cs-CZ" dirty="0" smtClean="0"/>
                        <a:t>/</a:t>
                      </a:r>
                      <a:r>
                        <a:rPr lang="cs-CZ" dirty="0" err="1" smtClean="0"/>
                        <a:t>sie</a:t>
                      </a:r>
                      <a:r>
                        <a:rPr lang="cs-CZ" dirty="0" smtClean="0"/>
                        <a:t>/es</a:t>
                      </a:r>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c>
                  <a:txBody>
                    <a:bodyPr/>
                    <a:lstStyle/>
                    <a:p>
                      <a:endParaRPr lang="cs-CZ" dirty="0"/>
                    </a:p>
                  </a:txBody>
                  <a:tcPr/>
                </a:tc>
              </a:tr>
              <a:tr h="627548">
                <a:tc>
                  <a:txBody>
                    <a:bodyPr/>
                    <a:lstStyle/>
                    <a:p>
                      <a:r>
                        <a:rPr lang="cs-CZ" dirty="0" err="1" smtClean="0"/>
                        <a:t>wir</a:t>
                      </a:r>
                      <a:endParaRPr lang="cs-CZ" dirty="0"/>
                    </a:p>
                  </a:txBody>
                  <a:tcPr/>
                </a:tc>
                <a:tc>
                  <a:txBody>
                    <a:bodyPr/>
                    <a:lstStyle/>
                    <a:p>
                      <a:r>
                        <a:rPr lang="cs-CZ" dirty="0" err="1" smtClean="0"/>
                        <a:t>müssen</a:t>
                      </a:r>
                      <a:endParaRPr lang="cs-CZ" dirty="0"/>
                    </a:p>
                  </a:txBody>
                  <a:tcPr/>
                </a:tc>
                <a:tc>
                  <a:txBody>
                    <a:bodyPr/>
                    <a:lstStyle/>
                    <a:p>
                      <a:r>
                        <a:rPr lang="cs-CZ" dirty="0" err="1" smtClean="0"/>
                        <a:t>sollen</a:t>
                      </a:r>
                      <a:endParaRPr lang="cs-CZ" dirty="0"/>
                    </a:p>
                  </a:txBody>
                  <a:tcPr/>
                </a:tc>
                <a:tc>
                  <a:txBody>
                    <a:bodyPr/>
                    <a:lstStyle/>
                    <a:p>
                      <a:r>
                        <a:rPr lang="cs-CZ" dirty="0" err="1" smtClean="0"/>
                        <a:t>wollen</a:t>
                      </a:r>
                      <a:endParaRPr lang="cs-CZ" dirty="0"/>
                    </a:p>
                  </a:txBody>
                  <a:tcPr/>
                </a:tc>
                <a:tc>
                  <a:txBody>
                    <a:bodyPr/>
                    <a:lstStyle/>
                    <a:p>
                      <a:r>
                        <a:rPr lang="cs-CZ" dirty="0" err="1" smtClean="0"/>
                        <a:t>können</a:t>
                      </a:r>
                      <a:endParaRPr lang="cs-CZ" dirty="0"/>
                    </a:p>
                  </a:txBody>
                  <a:tcPr/>
                </a:tc>
                <a:tc>
                  <a:txBody>
                    <a:bodyPr/>
                    <a:lstStyle/>
                    <a:p>
                      <a:r>
                        <a:rPr lang="cs-CZ" dirty="0" err="1" smtClean="0"/>
                        <a:t>dürfen</a:t>
                      </a:r>
                      <a:endParaRPr lang="cs-CZ" dirty="0"/>
                    </a:p>
                  </a:txBody>
                  <a:tcPr/>
                </a:tc>
                <a:tc>
                  <a:txBody>
                    <a:bodyPr/>
                    <a:lstStyle/>
                    <a:p>
                      <a:r>
                        <a:rPr lang="cs-CZ" dirty="0" err="1" smtClean="0"/>
                        <a:t>möchten</a:t>
                      </a:r>
                      <a:endParaRPr lang="cs-CZ" dirty="0"/>
                    </a:p>
                  </a:txBody>
                  <a:tcPr/>
                </a:tc>
              </a:tr>
              <a:tr h="627548">
                <a:tc>
                  <a:txBody>
                    <a:bodyPr/>
                    <a:lstStyle/>
                    <a:p>
                      <a:r>
                        <a:rPr lang="cs-CZ" dirty="0" err="1" smtClean="0"/>
                        <a:t>ihr</a:t>
                      </a:r>
                      <a:endParaRPr lang="cs-CZ" dirty="0"/>
                    </a:p>
                  </a:txBody>
                  <a:tcPr/>
                </a:tc>
                <a:tc>
                  <a:txBody>
                    <a:bodyPr/>
                    <a:lstStyle/>
                    <a:p>
                      <a:r>
                        <a:rPr lang="cs-CZ" dirty="0" err="1" smtClean="0"/>
                        <a:t>müsst</a:t>
                      </a:r>
                      <a:endParaRPr lang="cs-CZ" dirty="0"/>
                    </a:p>
                  </a:txBody>
                  <a:tcPr/>
                </a:tc>
                <a:tc>
                  <a:txBody>
                    <a:bodyPr/>
                    <a:lstStyle/>
                    <a:p>
                      <a:r>
                        <a:rPr lang="cs-CZ" dirty="0" err="1" smtClean="0"/>
                        <a:t>sollt</a:t>
                      </a:r>
                      <a:endParaRPr lang="cs-CZ" dirty="0"/>
                    </a:p>
                  </a:txBody>
                  <a:tcPr/>
                </a:tc>
                <a:tc>
                  <a:txBody>
                    <a:bodyPr/>
                    <a:lstStyle/>
                    <a:p>
                      <a:r>
                        <a:rPr lang="cs-CZ" dirty="0" err="1" smtClean="0"/>
                        <a:t>wollt</a:t>
                      </a:r>
                      <a:endParaRPr lang="cs-CZ" dirty="0"/>
                    </a:p>
                  </a:txBody>
                  <a:tcPr/>
                </a:tc>
                <a:tc>
                  <a:txBody>
                    <a:bodyPr/>
                    <a:lstStyle/>
                    <a:p>
                      <a:r>
                        <a:rPr lang="cs-CZ" dirty="0" err="1" smtClean="0"/>
                        <a:t>könnt</a:t>
                      </a:r>
                      <a:endParaRPr lang="cs-CZ" dirty="0"/>
                    </a:p>
                  </a:txBody>
                  <a:tcPr/>
                </a:tc>
                <a:tc>
                  <a:txBody>
                    <a:bodyPr/>
                    <a:lstStyle/>
                    <a:p>
                      <a:r>
                        <a:rPr lang="cs-CZ" dirty="0" err="1" smtClean="0"/>
                        <a:t>dürft</a:t>
                      </a:r>
                      <a:endParaRPr lang="cs-CZ" dirty="0"/>
                    </a:p>
                  </a:txBody>
                  <a:tcPr/>
                </a:tc>
                <a:tc>
                  <a:txBody>
                    <a:bodyPr/>
                    <a:lstStyle/>
                    <a:p>
                      <a:r>
                        <a:rPr lang="cs-CZ" dirty="0" err="1" smtClean="0"/>
                        <a:t>möchtet</a:t>
                      </a:r>
                      <a:endParaRPr lang="cs-CZ" dirty="0"/>
                    </a:p>
                  </a:txBody>
                  <a:tcPr/>
                </a:tc>
              </a:tr>
              <a:tr h="627548">
                <a:tc>
                  <a:txBody>
                    <a:bodyPr/>
                    <a:lstStyle/>
                    <a:p>
                      <a:r>
                        <a:rPr lang="cs-CZ" dirty="0" err="1" smtClean="0"/>
                        <a:t>sie</a:t>
                      </a:r>
                      <a:endParaRPr lang="cs-CZ" dirty="0"/>
                    </a:p>
                  </a:txBody>
                  <a:tcPr/>
                </a:tc>
                <a:tc>
                  <a:txBody>
                    <a:bodyPr/>
                    <a:lstStyle/>
                    <a:p>
                      <a:r>
                        <a:rPr lang="cs-CZ" dirty="0" err="1" smtClean="0"/>
                        <a:t>müssen</a:t>
                      </a:r>
                      <a:endParaRPr lang="cs-CZ" dirty="0"/>
                    </a:p>
                  </a:txBody>
                  <a:tcPr/>
                </a:tc>
                <a:tc>
                  <a:txBody>
                    <a:bodyPr/>
                    <a:lstStyle/>
                    <a:p>
                      <a:r>
                        <a:rPr lang="cs-CZ" dirty="0" err="1" smtClean="0"/>
                        <a:t>sollen</a:t>
                      </a:r>
                      <a:endParaRPr lang="cs-CZ" dirty="0"/>
                    </a:p>
                  </a:txBody>
                  <a:tcPr/>
                </a:tc>
                <a:tc>
                  <a:txBody>
                    <a:bodyPr/>
                    <a:lstStyle/>
                    <a:p>
                      <a:r>
                        <a:rPr lang="cs-CZ" dirty="0" err="1" smtClean="0"/>
                        <a:t>wollen</a:t>
                      </a:r>
                      <a:endParaRPr lang="cs-CZ" dirty="0"/>
                    </a:p>
                  </a:txBody>
                  <a:tcPr/>
                </a:tc>
                <a:tc>
                  <a:txBody>
                    <a:bodyPr/>
                    <a:lstStyle/>
                    <a:p>
                      <a:r>
                        <a:rPr lang="cs-CZ" dirty="0" err="1" smtClean="0"/>
                        <a:t>können</a:t>
                      </a:r>
                      <a:endParaRPr lang="cs-CZ" dirty="0"/>
                    </a:p>
                  </a:txBody>
                  <a:tcPr/>
                </a:tc>
                <a:tc>
                  <a:txBody>
                    <a:bodyPr/>
                    <a:lstStyle/>
                    <a:p>
                      <a:r>
                        <a:rPr lang="cs-CZ" dirty="0" err="1" smtClean="0"/>
                        <a:t>dürfen</a:t>
                      </a:r>
                      <a:endParaRPr lang="cs-CZ" dirty="0"/>
                    </a:p>
                  </a:txBody>
                  <a:tcPr/>
                </a:tc>
                <a:tc>
                  <a:txBody>
                    <a:bodyPr/>
                    <a:lstStyle/>
                    <a:p>
                      <a:r>
                        <a:rPr lang="cs-CZ" dirty="0" err="1" smtClean="0"/>
                        <a:t>möchten</a:t>
                      </a:r>
                      <a:endParaRPr lang="cs-CZ"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408712"/>
          </a:xfrm>
        </p:spPr>
        <p:txBody>
          <a:bodyPr>
            <a:normAutofit/>
          </a:bodyPr>
          <a:lstStyle/>
          <a:p>
            <a:pPr>
              <a:buNone/>
            </a:pPr>
            <a:r>
              <a:rPr lang="cs-CZ" sz="2400" b="1" dirty="0" err="1" smtClean="0"/>
              <a:t>Ergänze</a:t>
            </a:r>
            <a:r>
              <a:rPr lang="cs-CZ" sz="2400" b="1" dirty="0" smtClean="0"/>
              <a:t> </a:t>
            </a:r>
            <a:r>
              <a:rPr lang="cs-CZ" sz="2400" b="1" dirty="0" err="1" smtClean="0"/>
              <a:t>die</a:t>
            </a:r>
            <a:r>
              <a:rPr lang="cs-CZ" sz="2400" b="1" dirty="0" smtClean="0"/>
              <a:t> </a:t>
            </a:r>
            <a:r>
              <a:rPr lang="cs-CZ" sz="2400" b="1" dirty="0" err="1" smtClean="0"/>
              <a:t>Modalverben</a:t>
            </a:r>
            <a:r>
              <a:rPr lang="cs-CZ" sz="2400" b="1" dirty="0" smtClean="0"/>
              <a:t>:</a:t>
            </a:r>
          </a:p>
          <a:p>
            <a:pPr>
              <a:buNone/>
            </a:pPr>
            <a:r>
              <a:rPr lang="cs-CZ" sz="2600" dirty="0" smtClean="0"/>
              <a:t>1. Mama, </a:t>
            </a:r>
            <a:r>
              <a:rPr lang="cs-CZ" sz="2600" dirty="0" smtClean="0"/>
              <a:t>..………</a:t>
            </a:r>
            <a:r>
              <a:rPr lang="cs-CZ" sz="2600" dirty="0" err="1" smtClean="0"/>
              <a:t>wir</a:t>
            </a:r>
            <a:r>
              <a:rPr lang="cs-CZ" sz="2600" dirty="0" smtClean="0"/>
              <a:t> </a:t>
            </a:r>
            <a:r>
              <a:rPr lang="cs-CZ" sz="2600" dirty="0" err="1" smtClean="0"/>
              <a:t>noch</a:t>
            </a:r>
            <a:r>
              <a:rPr lang="cs-CZ" sz="2600" dirty="0" smtClean="0"/>
              <a:t> </a:t>
            </a:r>
            <a:r>
              <a:rPr lang="cs-CZ" sz="2600" dirty="0" err="1" smtClean="0"/>
              <a:t>spielen</a:t>
            </a:r>
            <a:r>
              <a:rPr lang="cs-CZ" sz="2600" dirty="0" smtClean="0"/>
              <a:t>? </a:t>
            </a:r>
            <a:r>
              <a:rPr lang="cs-CZ" sz="2600" dirty="0" err="1" smtClean="0"/>
              <a:t>Nein</a:t>
            </a:r>
            <a:r>
              <a:rPr lang="cs-CZ" sz="2600" dirty="0" smtClean="0"/>
              <a:t>, es </a:t>
            </a:r>
            <a:r>
              <a:rPr lang="cs-CZ" sz="2600" dirty="0" err="1" smtClean="0"/>
              <a:t>geht</a:t>
            </a:r>
            <a:r>
              <a:rPr lang="cs-CZ" sz="2600" dirty="0" smtClean="0"/>
              <a:t> </a:t>
            </a:r>
            <a:r>
              <a:rPr lang="cs-CZ" sz="2600" dirty="0" err="1" smtClean="0"/>
              <a:t>nicht</a:t>
            </a:r>
            <a:r>
              <a:rPr lang="cs-CZ" sz="2600" dirty="0" smtClean="0"/>
              <a:t>. Es </a:t>
            </a:r>
            <a:r>
              <a:rPr lang="cs-CZ" sz="2600" dirty="0" err="1" smtClean="0"/>
              <a:t>ist</a:t>
            </a:r>
            <a:r>
              <a:rPr lang="cs-CZ" sz="2600" dirty="0" smtClean="0"/>
              <a:t> </a:t>
            </a:r>
            <a:r>
              <a:rPr lang="cs-CZ" sz="2600" dirty="0" err="1" smtClean="0"/>
              <a:t>schon</a:t>
            </a:r>
            <a:r>
              <a:rPr lang="cs-CZ" sz="2600" dirty="0" smtClean="0"/>
              <a:t> </a:t>
            </a:r>
            <a:r>
              <a:rPr lang="cs-CZ" sz="2600" dirty="0" err="1" smtClean="0"/>
              <a:t>sehr</a:t>
            </a:r>
            <a:r>
              <a:rPr lang="cs-CZ" sz="2600" dirty="0" smtClean="0"/>
              <a:t> </a:t>
            </a:r>
            <a:r>
              <a:rPr lang="cs-CZ" sz="2600" dirty="0" err="1" smtClean="0"/>
              <a:t>spät</a:t>
            </a:r>
            <a:r>
              <a:rPr lang="cs-CZ" sz="2600" dirty="0" smtClean="0"/>
              <a:t>.</a:t>
            </a:r>
          </a:p>
          <a:p>
            <a:pPr>
              <a:buNone/>
            </a:pPr>
            <a:r>
              <a:rPr lang="cs-CZ" sz="2600" dirty="0" smtClean="0"/>
              <a:t>2.  ..….…</a:t>
            </a:r>
            <a:r>
              <a:rPr lang="cs-CZ" sz="2600" dirty="0" err="1" smtClean="0"/>
              <a:t>ich</a:t>
            </a:r>
            <a:r>
              <a:rPr lang="cs-CZ" sz="2600" dirty="0"/>
              <a:t> </a:t>
            </a:r>
            <a:r>
              <a:rPr lang="cs-CZ" sz="2600" dirty="0" err="1" smtClean="0"/>
              <a:t>Gitarre</a:t>
            </a:r>
            <a:r>
              <a:rPr lang="cs-CZ" sz="2600" dirty="0" smtClean="0"/>
              <a:t> </a:t>
            </a:r>
            <a:r>
              <a:rPr lang="cs-CZ" sz="2600" dirty="0" err="1" smtClean="0"/>
              <a:t>spielen</a:t>
            </a:r>
            <a:r>
              <a:rPr lang="cs-CZ" sz="2600" dirty="0" smtClean="0"/>
              <a:t>? </a:t>
            </a:r>
            <a:r>
              <a:rPr lang="cs-CZ" sz="2600" dirty="0" err="1" smtClean="0"/>
              <a:t>Ja</a:t>
            </a:r>
            <a:r>
              <a:rPr lang="cs-CZ" sz="2600" dirty="0" smtClean="0"/>
              <a:t>, </a:t>
            </a:r>
            <a:r>
              <a:rPr lang="cs-CZ" sz="2600" dirty="0" err="1" smtClean="0"/>
              <a:t>aber</a:t>
            </a:r>
            <a:r>
              <a:rPr lang="cs-CZ" sz="2600" dirty="0" smtClean="0"/>
              <a:t> </a:t>
            </a:r>
            <a:r>
              <a:rPr lang="cs-CZ" sz="2600" dirty="0" err="1" smtClean="0"/>
              <a:t>leise</a:t>
            </a:r>
            <a:r>
              <a:rPr lang="cs-CZ" sz="2600" dirty="0" smtClean="0"/>
              <a:t>, </a:t>
            </a:r>
            <a:r>
              <a:rPr lang="cs-CZ" sz="2600" dirty="0" err="1" smtClean="0"/>
              <a:t>die</a:t>
            </a:r>
            <a:r>
              <a:rPr lang="cs-CZ" sz="2600" dirty="0" smtClean="0"/>
              <a:t> </a:t>
            </a:r>
            <a:r>
              <a:rPr lang="cs-CZ" sz="2600" dirty="0" err="1" smtClean="0"/>
              <a:t>Kinder</a:t>
            </a:r>
            <a:r>
              <a:rPr lang="cs-CZ" sz="2600" dirty="0" smtClean="0"/>
              <a:t> </a:t>
            </a:r>
            <a:r>
              <a:rPr lang="cs-CZ" sz="2600" dirty="0" err="1" smtClean="0"/>
              <a:t>schlafen</a:t>
            </a:r>
            <a:r>
              <a:rPr lang="cs-CZ" sz="2600" dirty="0" smtClean="0"/>
              <a:t>.</a:t>
            </a:r>
          </a:p>
          <a:p>
            <a:pPr>
              <a:buNone/>
            </a:pPr>
            <a:r>
              <a:rPr lang="cs-CZ" sz="2600" dirty="0" smtClean="0"/>
              <a:t>3. </a:t>
            </a:r>
            <a:r>
              <a:rPr lang="cs-CZ" sz="2600" dirty="0" err="1" smtClean="0"/>
              <a:t>Im</a:t>
            </a:r>
            <a:r>
              <a:rPr lang="cs-CZ" sz="2600" dirty="0" smtClean="0"/>
              <a:t> Kino</a:t>
            </a:r>
            <a:r>
              <a:rPr lang="cs-CZ" sz="2600" dirty="0" smtClean="0"/>
              <a:t>……..man </a:t>
            </a:r>
            <a:r>
              <a:rPr lang="cs-CZ" sz="2600" dirty="0" err="1" smtClean="0"/>
              <a:t>kein</a:t>
            </a:r>
            <a:r>
              <a:rPr lang="cs-CZ" sz="2600" dirty="0" smtClean="0"/>
              <a:t> </a:t>
            </a:r>
            <a:r>
              <a:rPr lang="cs-CZ" sz="2600" dirty="0" smtClean="0"/>
              <a:t>Eis </a:t>
            </a:r>
            <a:r>
              <a:rPr lang="cs-CZ" sz="2600" dirty="0" err="1" smtClean="0"/>
              <a:t>essen</a:t>
            </a:r>
            <a:r>
              <a:rPr lang="cs-CZ" sz="2600" dirty="0" smtClean="0"/>
              <a:t>.</a:t>
            </a:r>
          </a:p>
          <a:p>
            <a:pPr>
              <a:buNone/>
            </a:pPr>
            <a:r>
              <a:rPr lang="cs-CZ" sz="2600" dirty="0" smtClean="0"/>
              <a:t>4. </a:t>
            </a:r>
            <a:r>
              <a:rPr lang="cs-CZ" sz="2600" dirty="0" err="1" smtClean="0"/>
              <a:t>Ich</a:t>
            </a:r>
            <a:r>
              <a:rPr lang="cs-CZ" sz="2600" dirty="0" smtClean="0"/>
              <a:t> </a:t>
            </a:r>
            <a:r>
              <a:rPr lang="cs-CZ" sz="2600" dirty="0" smtClean="0"/>
              <a:t>……..</a:t>
            </a:r>
            <a:r>
              <a:rPr lang="cs-CZ" sz="2600" dirty="0" err="1" smtClean="0"/>
              <a:t>morgen</a:t>
            </a:r>
            <a:r>
              <a:rPr lang="cs-CZ" sz="2600" dirty="0" smtClean="0"/>
              <a:t> </a:t>
            </a:r>
            <a:r>
              <a:rPr lang="cs-CZ" sz="2600" dirty="0" err="1" smtClean="0"/>
              <a:t>früh</a:t>
            </a:r>
            <a:r>
              <a:rPr lang="cs-CZ" sz="2600" dirty="0" smtClean="0"/>
              <a:t> </a:t>
            </a:r>
            <a:r>
              <a:rPr lang="cs-CZ" sz="2600" dirty="0" err="1" smtClean="0"/>
              <a:t>aufstehen</a:t>
            </a:r>
            <a:r>
              <a:rPr lang="cs-CZ" sz="2600" dirty="0" smtClean="0"/>
              <a:t>. </a:t>
            </a:r>
            <a:r>
              <a:rPr lang="cs-CZ" sz="2600" dirty="0" err="1" smtClean="0"/>
              <a:t>Ich</a:t>
            </a:r>
            <a:r>
              <a:rPr lang="cs-CZ" sz="2600" dirty="0" smtClean="0"/>
              <a:t> </a:t>
            </a:r>
            <a:r>
              <a:rPr lang="cs-CZ" sz="2600" dirty="0" err="1" smtClean="0"/>
              <a:t>habe</a:t>
            </a:r>
            <a:r>
              <a:rPr lang="cs-CZ" sz="2600" dirty="0" smtClean="0"/>
              <a:t> </a:t>
            </a:r>
            <a:r>
              <a:rPr lang="cs-CZ" sz="2600" dirty="0" err="1" smtClean="0"/>
              <a:t>ein</a:t>
            </a:r>
            <a:r>
              <a:rPr lang="cs-CZ" sz="2600" dirty="0" smtClean="0"/>
              <a:t> </a:t>
            </a:r>
            <a:r>
              <a:rPr lang="cs-CZ" sz="2600" dirty="0" err="1" smtClean="0"/>
              <a:t>wichtiges</a:t>
            </a:r>
            <a:r>
              <a:rPr lang="cs-CZ" sz="2600" dirty="0" smtClean="0"/>
              <a:t> </a:t>
            </a:r>
            <a:r>
              <a:rPr lang="cs-CZ" sz="2600" dirty="0" err="1" smtClean="0"/>
              <a:t>Vorstellungsgespräch</a:t>
            </a:r>
            <a:r>
              <a:rPr lang="cs-CZ" sz="2600" dirty="0" smtClean="0"/>
              <a:t>.</a:t>
            </a:r>
          </a:p>
          <a:p>
            <a:pPr>
              <a:buNone/>
            </a:pPr>
            <a:r>
              <a:rPr lang="cs-CZ" sz="2600" dirty="0" smtClean="0"/>
              <a:t>5. </a:t>
            </a:r>
            <a:r>
              <a:rPr lang="cs-CZ" sz="2600" dirty="0" err="1" smtClean="0"/>
              <a:t>Im</a:t>
            </a:r>
            <a:r>
              <a:rPr lang="cs-CZ" sz="2600" dirty="0" smtClean="0"/>
              <a:t> </a:t>
            </a:r>
            <a:r>
              <a:rPr lang="cs-CZ" sz="2600" dirty="0" err="1" smtClean="0"/>
              <a:t>Zug</a:t>
            </a:r>
            <a:r>
              <a:rPr lang="cs-CZ" sz="2600" dirty="0" smtClean="0"/>
              <a:t> </a:t>
            </a:r>
            <a:r>
              <a:rPr lang="cs-CZ" sz="2600" dirty="0" smtClean="0"/>
              <a:t>…….. </a:t>
            </a:r>
            <a:r>
              <a:rPr lang="cs-CZ" sz="2600" dirty="0" err="1" smtClean="0"/>
              <a:t>du</a:t>
            </a:r>
            <a:r>
              <a:rPr lang="cs-CZ" sz="2600" dirty="0" smtClean="0"/>
              <a:t> </a:t>
            </a:r>
            <a:r>
              <a:rPr lang="cs-CZ" sz="2600" dirty="0" err="1" smtClean="0"/>
              <a:t>nicht</a:t>
            </a:r>
            <a:r>
              <a:rPr lang="cs-CZ" sz="2600" dirty="0" smtClean="0"/>
              <a:t> </a:t>
            </a:r>
            <a:r>
              <a:rPr lang="cs-CZ" sz="2600" dirty="0" err="1" smtClean="0"/>
              <a:t>rauchen</a:t>
            </a:r>
            <a:r>
              <a:rPr lang="cs-CZ" sz="2600" dirty="0" smtClean="0"/>
              <a:t>! Es </a:t>
            </a:r>
            <a:r>
              <a:rPr lang="cs-CZ" sz="2600" dirty="0" err="1" smtClean="0"/>
              <a:t>ist</a:t>
            </a:r>
            <a:r>
              <a:rPr lang="cs-CZ" sz="2600" dirty="0" smtClean="0"/>
              <a:t> </a:t>
            </a:r>
            <a:r>
              <a:rPr lang="cs-CZ" sz="2600" dirty="0" err="1" smtClean="0"/>
              <a:t>verboten</a:t>
            </a:r>
            <a:r>
              <a:rPr lang="cs-CZ" sz="2600" dirty="0" smtClean="0"/>
              <a:t>!</a:t>
            </a:r>
          </a:p>
          <a:p>
            <a:pPr>
              <a:buNone/>
            </a:pPr>
            <a:r>
              <a:rPr lang="cs-CZ" sz="2600" dirty="0" smtClean="0"/>
              <a:t>6. </a:t>
            </a:r>
            <a:r>
              <a:rPr lang="cs-CZ" sz="2600" dirty="0" err="1" smtClean="0"/>
              <a:t>Ich</a:t>
            </a:r>
            <a:r>
              <a:rPr lang="cs-CZ" sz="2600" dirty="0" smtClean="0"/>
              <a:t> </a:t>
            </a:r>
            <a:r>
              <a:rPr lang="cs-CZ" sz="2600" dirty="0" err="1" smtClean="0"/>
              <a:t>habe</a:t>
            </a:r>
            <a:r>
              <a:rPr lang="cs-CZ" sz="2600" dirty="0" smtClean="0"/>
              <a:t> </a:t>
            </a:r>
            <a:r>
              <a:rPr lang="cs-CZ" sz="2600" dirty="0" err="1" smtClean="0"/>
              <a:t>Hunger</a:t>
            </a:r>
            <a:r>
              <a:rPr lang="cs-CZ" sz="2600" dirty="0" smtClean="0"/>
              <a:t>. </a:t>
            </a:r>
            <a:r>
              <a:rPr lang="cs-CZ" sz="2600" dirty="0" err="1" smtClean="0"/>
              <a:t>Ich</a:t>
            </a:r>
            <a:r>
              <a:rPr lang="cs-CZ" sz="2600" dirty="0" smtClean="0"/>
              <a:t> </a:t>
            </a:r>
            <a:r>
              <a:rPr lang="cs-CZ" sz="2600" dirty="0" smtClean="0"/>
              <a:t>……..</a:t>
            </a:r>
            <a:r>
              <a:rPr lang="cs-CZ" sz="2600" dirty="0" err="1" smtClean="0"/>
              <a:t>eine</a:t>
            </a:r>
            <a:r>
              <a:rPr lang="cs-CZ" sz="2600" dirty="0" smtClean="0"/>
              <a:t> </a:t>
            </a:r>
            <a:r>
              <a:rPr lang="cs-CZ" sz="2600" dirty="0" smtClean="0"/>
              <a:t>Pizza </a:t>
            </a:r>
            <a:r>
              <a:rPr lang="cs-CZ" sz="2600" dirty="0" err="1" smtClean="0"/>
              <a:t>essen</a:t>
            </a:r>
            <a:r>
              <a:rPr lang="cs-CZ" sz="2600" dirty="0" smtClean="0"/>
              <a:t>.</a:t>
            </a:r>
          </a:p>
          <a:p>
            <a:pPr>
              <a:buNone/>
            </a:pPr>
            <a:r>
              <a:rPr lang="cs-CZ" sz="2600" dirty="0" smtClean="0"/>
              <a:t>7. </a:t>
            </a:r>
            <a:r>
              <a:rPr lang="cs-CZ" sz="2600" dirty="0" err="1" smtClean="0"/>
              <a:t>Er</a:t>
            </a:r>
            <a:r>
              <a:rPr lang="cs-CZ" sz="2600" dirty="0" smtClean="0"/>
              <a:t> </a:t>
            </a:r>
            <a:r>
              <a:rPr lang="cs-CZ" sz="2600" dirty="0" err="1" smtClean="0"/>
              <a:t>ist</a:t>
            </a:r>
            <a:r>
              <a:rPr lang="cs-CZ" sz="2600" dirty="0" smtClean="0"/>
              <a:t> 8 </a:t>
            </a:r>
            <a:r>
              <a:rPr lang="cs-CZ" sz="2600" dirty="0" err="1" smtClean="0"/>
              <a:t>Monate</a:t>
            </a:r>
            <a:r>
              <a:rPr lang="cs-CZ" sz="2600" dirty="0" smtClean="0"/>
              <a:t> alt. </a:t>
            </a:r>
            <a:r>
              <a:rPr lang="cs-CZ" sz="2600" dirty="0" err="1" smtClean="0"/>
              <a:t>Er</a:t>
            </a:r>
            <a:r>
              <a:rPr lang="cs-CZ" sz="2600" dirty="0" smtClean="0"/>
              <a:t> </a:t>
            </a:r>
            <a:r>
              <a:rPr lang="cs-CZ" sz="2600" dirty="0" smtClean="0"/>
              <a:t>…..…</a:t>
            </a:r>
            <a:r>
              <a:rPr lang="cs-CZ" sz="2600" dirty="0" err="1" smtClean="0"/>
              <a:t>noch</a:t>
            </a:r>
            <a:r>
              <a:rPr lang="cs-CZ" sz="2600" dirty="0" smtClean="0"/>
              <a:t> </a:t>
            </a:r>
            <a:r>
              <a:rPr lang="cs-CZ" sz="2600" dirty="0" err="1" smtClean="0"/>
              <a:t>nicht</a:t>
            </a:r>
            <a:r>
              <a:rPr lang="cs-CZ" sz="2600" dirty="0" smtClean="0"/>
              <a:t> </a:t>
            </a:r>
            <a:r>
              <a:rPr lang="cs-CZ" sz="2600" dirty="0" err="1" smtClean="0"/>
              <a:t>gehen</a:t>
            </a:r>
            <a:r>
              <a:rPr lang="cs-CZ" sz="2600" dirty="0" smtClean="0"/>
              <a:t>.</a:t>
            </a:r>
          </a:p>
          <a:p>
            <a:pPr>
              <a:buNone/>
            </a:pPr>
            <a:r>
              <a:rPr lang="cs-CZ" sz="2600" dirty="0" smtClean="0"/>
              <a:t>8. Es </a:t>
            </a:r>
            <a:r>
              <a:rPr lang="cs-CZ" sz="2600" dirty="0" err="1" smtClean="0"/>
              <a:t>gibt</a:t>
            </a:r>
            <a:r>
              <a:rPr lang="cs-CZ" sz="2600" dirty="0" smtClean="0"/>
              <a:t> </a:t>
            </a:r>
            <a:r>
              <a:rPr lang="cs-CZ" sz="2600" dirty="0" err="1" smtClean="0"/>
              <a:t>keinen</a:t>
            </a:r>
            <a:r>
              <a:rPr lang="cs-CZ" sz="2600" dirty="0" smtClean="0"/>
              <a:t> </a:t>
            </a:r>
            <a:r>
              <a:rPr lang="cs-CZ" sz="2600" dirty="0" err="1" smtClean="0"/>
              <a:t>Schnee</a:t>
            </a:r>
            <a:r>
              <a:rPr lang="cs-CZ" sz="2600" dirty="0" smtClean="0"/>
              <a:t>. </a:t>
            </a:r>
            <a:r>
              <a:rPr lang="cs-CZ" sz="2600" dirty="0" err="1" smtClean="0"/>
              <a:t>Wir</a:t>
            </a:r>
            <a:r>
              <a:rPr lang="cs-CZ" sz="2600" dirty="0" smtClean="0"/>
              <a:t> </a:t>
            </a:r>
            <a:r>
              <a:rPr lang="cs-CZ" sz="2600" dirty="0" smtClean="0"/>
              <a:t>…..…</a:t>
            </a:r>
            <a:r>
              <a:rPr lang="cs-CZ" sz="2600" dirty="0" err="1" smtClean="0"/>
              <a:t>nicht</a:t>
            </a:r>
            <a:r>
              <a:rPr lang="cs-CZ" sz="2600" dirty="0" smtClean="0"/>
              <a:t> Ski </a:t>
            </a:r>
            <a:r>
              <a:rPr lang="cs-CZ" sz="2600" dirty="0" err="1" smtClean="0"/>
              <a:t>fahren</a:t>
            </a:r>
            <a:r>
              <a:rPr lang="cs-CZ" sz="2600" dirty="0" smtClean="0"/>
              <a:t>.</a:t>
            </a:r>
          </a:p>
          <a:p>
            <a:pPr>
              <a:buNone/>
            </a:pPr>
            <a:r>
              <a:rPr lang="cs-CZ" sz="2600" dirty="0" smtClean="0"/>
              <a:t>9.Du </a:t>
            </a:r>
            <a:r>
              <a:rPr lang="cs-CZ" sz="2600" dirty="0" err="1" smtClean="0"/>
              <a:t>siehst</a:t>
            </a:r>
            <a:r>
              <a:rPr lang="cs-CZ" sz="2600" dirty="0" smtClean="0"/>
              <a:t> </a:t>
            </a:r>
            <a:r>
              <a:rPr lang="cs-CZ" sz="2600" dirty="0" err="1" smtClean="0"/>
              <a:t>sehr</a:t>
            </a:r>
            <a:r>
              <a:rPr lang="cs-CZ" sz="2600" dirty="0" smtClean="0"/>
              <a:t> </a:t>
            </a:r>
            <a:r>
              <a:rPr lang="cs-CZ" sz="2600" dirty="0" err="1" smtClean="0"/>
              <a:t>müde</a:t>
            </a:r>
            <a:r>
              <a:rPr lang="cs-CZ" sz="2600" dirty="0" smtClean="0"/>
              <a:t> </a:t>
            </a:r>
            <a:r>
              <a:rPr lang="cs-CZ" sz="2600" dirty="0" err="1" smtClean="0"/>
              <a:t>aus</a:t>
            </a:r>
            <a:r>
              <a:rPr lang="cs-CZ" sz="2600" dirty="0" smtClean="0"/>
              <a:t>. </a:t>
            </a:r>
            <a:r>
              <a:rPr lang="cs-CZ" sz="2600" dirty="0" err="1" smtClean="0"/>
              <a:t>Du</a:t>
            </a:r>
            <a:r>
              <a:rPr lang="cs-CZ" sz="2600" dirty="0" smtClean="0"/>
              <a:t> </a:t>
            </a:r>
            <a:r>
              <a:rPr lang="cs-CZ" sz="2600" dirty="0" smtClean="0"/>
              <a:t>……..</a:t>
            </a:r>
            <a:r>
              <a:rPr lang="cs-CZ" sz="2600" dirty="0" err="1" smtClean="0"/>
              <a:t>mehr</a:t>
            </a:r>
            <a:r>
              <a:rPr lang="cs-CZ" sz="2600" dirty="0" smtClean="0"/>
              <a:t> </a:t>
            </a:r>
            <a:r>
              <a:rPr lang="cs-CZ" sz="2600" dirty="0" err="1" smtClean="0"/>
              <a:t>schlafen</a:t>
            </a:r>
            <a:r>
              <a:rPr lang="cs-CZ" sz="2600" dirty="0" smtClean="0"/>
              <a:t>.</a:t>
            </a:r>
          </a:p>
          <a:p>
            <a:pPr>
              <a:buNone/>
            </a:pPr>
            <a:r>
              <a:rPr lang="cs-CZ" sz="2600" dirty="0" smtClean="0"/>
              <a:t>10. </a:t>
            </a:r>
            <a:r>
              <a:rPr lang="cs-CZ" sz="2600" dirty="0" err="1" smtClean="0"/>
              <a:t>Wir</a:t>
            </a:r>
            <a:r>
              <a:rPr lang="cs-CZ" sz="2600" dirty="0" smtClean="0"/>
              <a:t> </a:t>
            </a:r>
            <a:r>
              <a:rPr lang="cs-CZ" sz="2600" dirty="0" err="1" smtClean="0"/>
              <a:t>haben</a:t>
            </a:r>
            <a:r>
              <a:rPr lang="cs-CZ" sz="2600" dirty="0" smtClean="0"/>
              <a:t> </a:t>
            </a:r>
            <a:r>
              <a:rPr lang="cs-CZ" sz="2600" dirty="0" err="1" smtClean="0"/>
              <a:t>nichts</a:t>
            </a:r>
            <a:r>
              <a:rPr lang="cs-CZ" sz="2600" dirty="0" smtClean="0"/>
              <a:t> </a:t>
            </a:r>
            <a:r>
              <a:rPr lang="cs-CZ" sz="2600" dirty="0" err="1" smtClean="0"/>
              <a:t>zum</a:t>
            </a:r>
            <a:r>
              <a:rPr lang="cs-CZ" sz="2600" dirty="0" smtClean="0"/>
              <a:t> Essen. </a:t>
            </a:r>
            <a:r>
              <a:rPr lang="cs-CZ" sz="2600" dirty="0" err="1" smtClean="0"/>
              <a:t>Wir</a:t>
            </a:r>
            <a:r>
              <a:rPr lang="cs-CZ" sz="2600" dirty="0" smtClean="0"/>
              <a:t> </a:t>
            </a:r>
            <a:r>
              <a:rPr lang="cs-CZ" sz="2600" dirty="0" smtClean="0"/>
              <a:t>……..</a:t>
            </a:r>
            <a:r>
              <a:rPr lang="cs-CZ" sz="2600" dirty="0" err="1" smtClean="0"/>
              <a:t>einkaufen</a:t>
            </a:r>
            <a:r>
              <a:rPr lang="cs-CZ" sz="2600" dirty="0" smtClean="0"/>
              <a:t> </a:t>
            </a:r>
            <a:r>
              <a:rPr lang="cs-CZ" sz="2600" dirty="0" err="1" smtClean="0"/>
              <a:t>gehen</a:t>
            </a:r>
            <a:r>
              <a:rPr lang="cs-CZ"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lide(fromBottom)">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152128"/>
          </a:xfrm>
        </p:spPr>
        <p:txBody>
          <a:bodyPr>
            <a:normAutofit/>
          </a:bodyPr>
          <a:lstStyle/>
          <a:p>
            <a:r>
              <a:rPr lang="cs-CZ" sz="3200" b="1" dirty="0" smtClean="0">
                <a:solidFill>
                  <a:srgbClr val="C00000"/>
                </a:solidFill>
              </a:rPr>
              <a:t>Dialog 1. ( </a:t>
            </a:r>
            <a:r>
              <a:rPr lang="cs-CZ" sz="3200" b="1" dirty="0" err="1" smtClean="0">
                <a:solidFill>
                  <a:srgbClr val="C00000"/>
                </a:solidFill>
              </a:rPr>
              <a:t>Bilde</a:t>
            </a:r>
            <a:r>
              <a:rPr lang="cs-CZ" sz="3200" b="1" dirty="0" smtClean="0">
                <a:solidFill>
                  <a:srgbClr val="C00000"/>
                </a:solidFill>
              </a:rPr>
              <a:t> </a:t>
            </a:r>
            <a:r>
              <a:rPr lang="cs-CZ" sz="3200" b="1" dirty="0" err="1" smtClean="0">
                <a:solidFill>
                  <a:srgbClr val="C00000"/>
                </a:solidFill>
              </a:rPr>
              <a:t>ähnliches</a:t>
            </a:r>
            <a:r>
              <a:rPr lang="cs-CZ" sz="3200" b="1" dirty="0" smtClean="0">
                <a:solidFill>
                  <a:srgbClr val="C00000"/>
                </a:solidFill>
              </a:rPr>
              <a:t> </a:t>
            </a:r>
            <a:r>
              <a:rPr lang="cs-CZ" sz="3200" b="1" dirty="0" err="1" smtClean="0">
                <a:solidFill>
                  <a:srgbClr val="C00000"/>
                </a:solidFill>
              </a:rPr>
              <a:t>Gespräch</a:t>
            </a:r>
            <a:r>
              <a:rPr lang="cs-CZ" sz="3200" b="1" dirty="0" smtClean="0">
                <a:solidFill>
                  <a:srgbClr val="C00000"/>
                </a:solidFill>
              </a:rPr>
              <a:t> </a:t>
            </a:r>
            <a:r>
              <a:rPr lang="cs-CZ" sz="3200" b="1" dirty="0" err="1" smtClean="0">
                <a:solidFill>
                  <a:srgbClr val="C00000"/>
                </a:solidFill>
              </a:rPr>
              <a:t>und</a:t>
            </a:r>
            <a:r>
              <a:rPr lang="cs-CZ" sz="3200" b="1" dirty="0" smtClean="0">
                <a:solidFill>
                  <a:srgbClr val="C00000"/>
                </a:solidFill>
              </a:rPr>
              <a:t> </a:t>
            </a:r>
            <a:r>
              <a:rPr lang="cs-CZ" sz="3200" b="1" dirty="0" err="1" smtClean="0">
                <a:solidFill>
                  <a:srgbClr val="C00000"/>
                </a:solidFill>
              </a:rPr>
              <a:t>benutze</a:t>
            </a:r>
            <a:r>
              <a:rPr lang="cs-CZ" sz="3200" b="1" dirty="0" smtClean="0">
                <a:solidFill>
                  <a:srgbClr val="C00000"/>
                </a:solidFill>
              </a:rPr>
              <a:t> </a:t>
            </a:r>
            <a:r>
              <a:rPr lang="cs-CZ" sz="3200" b="1" dirty="0" err="1" smtClean="0">
                <a:solidFill>
                  <a:srgbClr val="C00000"/>
                </a:solidFill>
              </a:rPr>
              <a:t>Modalverben</a:t>
            </a:r>
            <a:r>
              <a:rPr lang="cs-CZ" sz="3200" b="1" dirty="0" smtClean="0">
                <a:solidFill>
                  <a:srgbClr val="C00000"/>
                </a:solidFill>
              </a:rPr>
              <a:t>)</a:t>
            </a:r>
            <a:endParaRPr lang="cs-CZ" sz="3200" b="1" dirty="0">
              <a:solidFill>
                <a:srgbClr val="C00000"/>
              </a:solidFill>
            </a:endParaRPr>
          </a:p>
        </p:txBody>
      </p:sp>
      <p:sp>
        <p:nvSpPr>
          <p:cNvPr id="3" name="Zástupný symbol pro obsah 2"/>
          <p:cNvSpPr>
            <a:spLocks noGrp="1"/>
          </p:cNvSpPr>
          <p:nvPr>
            <p:ph idx="1"/>
          </p:nvPr>
        </p:nvSpPr>
        <p:spPr>
          <a:xfrm>
            <a:off x="457200" y="1124744"/>
            <a:ext cx="8229600" cy="5733256"/>
          </a:xfrm>
        </p:spPr>
        <p:txBody>
          <a:bodyPr>
            <a:noAutofit/>
          </a:bodyPr>
          <a:lstStyle/>
          <a:p>
            <a:r>
              <a:rPr lang="de-DE" sz="2400" dirty="0" smtClean="0">
                <a:solidFill>
                  <a:srgbClr val="C00000"/>
                </a:solidFill>
              </a:rPr>
              <a:t>o </a:t>
            </a:r>
            <a:r>
              <a:rPr lang="cs-CZ" sz="2400" i="1" dirty="0" err="1" smtClean="0">
                <a:solidFill>
                  <a:srgbClr val="C00000"/>
                </a:solidFill>
              </a:rPr>
              <a:t>Hallo</a:t>
            </a:r>
            <a:r>
              <a:rPr lang="cs-CZ" sz="2400" i="1" dirty="0" smtClean="0">
                <a:solidFill>
                  <a:srgbClr val="C00000"/>
                </a:solidFill>
              </a:rPr>
              <a:t> Peter. </a:t>
            </a:r>
            <a:endParaRPr lang="cs-CZ" sz="2400" i="1" dirty="0">
              <a:solidFill>
                <a:srgbClr val="C00000"/>
              </a:solidFill>
            </a:endParaRPr>
          </a:p>
          <a:p>
            <a:r>
              <a:rPr lang="cs-CZ" sz="2400" i="1" dirty="0" err="1"/>
              <a:t>Hallo</a:t>
            </a:r>
            <a:r>
              <a:rPr lang="cs-CZ" sz="2400" i="1" dirty="0"/>
              <a:t> </a:t>
            </a:r>
            <a:r>
              <a:rPr lang="cs-CZ" sz="2400" i="1" dirty="0" err="1"/>
              <a:t>Markus</a:t>
            </a:r>
            <a:r>
              <a:rPr lang="cs-CZ" sz="2400" i="1" dirty="0" smtClean="0"/>
              <a:t>.</a:t>
            </a:r>
          </a:p>
          <a:p>
            <a:r>
              <a:rPr lang="cs-CZ" sz="2400" i="1" dirty="0" err="1" smtClean="0">
                <a:solidFill>
                  <a:srgbClr val="002060"/>
                </a:solidFill>
              </a:rPr>
              <a:t>Wann</a:t>
            </a:r>
            <a:r>
              <a:rPr lang="cs-CZ" sz="2400" i="1" dirty="0" smtClean="0">
                <a:solidFill>
                  <a:srgbClr val="002060"/>
                </a:solidFill>
              </a:rPr>
              <a:t> </a:t>
            </a:r>
            <a:r>
              <a:rPr lang="cs-CZ" sz="2400" i="1" dirty="0" err="1" smtClean="0">
                <a:solidFill>
                  <a:srgbClr val="002060"/>
                </a:solidFill>
              </a:rPr>
              <a:t>gehst</a:t>
            </a:r>
            <a:r>
              <a:rPr lang="cs-CZ" sz="2400" i="1" dirty="0" smtClean="0">
                <a:solidFill>
                  <a:srgbClr val="002060"/>
                </a:solidFill>
              </a:rPr>
              <a:t> </a:t>
            </a:r>
            <a:r>
              <a:rPr lang="cs-CZ" sz="2400" i="1" dirty="0" err="1" smtClean="0">
                <a:solidFill>
                  <a:srgbClr val="002060"/>
                </a:solidFill>
              </a:rPr>
              <a:t>du</a:t>
            </a:r>
            <a:r>
              <a:rPr lang="cs-CZ" sz="2400" i="1" dirty="0" smtClean="0">
                <a:solidFill>
                  <a:srgbClr val="002060"/>
                </a:solidFill>
              </a:rPr>
              <a:t> </a:t>
            </a:r>
            <a:r>
              <a:rPr lang="cs-CZ" sz="2400" i="1" dirty="0" err="1" smtClean="0">
                <a:solidFill>
                  <a:srgbClr val="002060"/>
                </a:solidFill>
              </a:rPr>
              <a:t>auf</a:t>
            </a:r>
            <a:r>
              <a:rPr lang="cs-CZ" sz="2400" i="1" dirty="0" smtClean="0">
                <a:solidFill>
                  <a:srgbClr val="002060"/>
                </a:solidFill>
              </a:rPr>
              <a:t> </a:t>
            </a:r>
            <a:r>
              <a:rPr lang="cs-CZ" sz="2400" i="1" dirty="0" err="1" smtClean="0">
                <a:solidFill>
                  <a:srgbClr val="002060"/>
                </a:solidFill>
              </a:rPr>
              <a:t>die</a:t>
            </a:r>
            <a:r>
              <a:rPr lang="cs-CZ" sz="2400" i="1" dirty="0" smtClean="0">
                <a:solidFill>
                  <a:srgbClr val="002060"/>
                </a:solidFill>
              </a:rPr>
              <a:t> Party </a:t>
            </a:r>
            <a:r>
              <a:rPr lang="cs-CZ" sz="2400" i="1" dirty="0" err="1" smtClean="0">
                <a:solidFill>
                  <a:srgbClr val="002060"/>
                </a:solidFill>
              </a:rPr>
              <a:t>bei</a:t>
            </a:r>
            <a:r>
              <a:rPr lang="cs-CZ" sz="2400" i="1" dirty="0" smtClean="0">
                <a:solidFill>
                  <a:srgbClr val="002060"/>
                </a:solidFill>
              </a:rPr>
              <a:t> Sandra? </a:t>
            </a:r>
            <a:endParaRPr lang="cs-CZ" sz="2400" i="1" dirty="0">
              <a:solidFill>
                <a:srgbClr val="002060"/>
              </a:solidFill>
            </a:endParaRPr>
          </a:p>
          <a:p>
            <a:r>
              <a:rPr lang="de-DE" sz="2400" dirty="0">
                <a:solidFill>
                  <a:srgbClr val="C00000"/>
                </a:solidFill>
              </a:rPr>
              <a:t>o </a:t>
            </a:r>
            <a:r>
              <a:rPr lang="de-DE" sz="2400" i="1" dirty="0">
                <a:solidFill>
                  <a:srgbClr val="C00000"/>
                </a:solidFill>
              </a:rPr>
              <a:t>Entschuldigung, ich </a:t>
            </a:r>
            <a:r>
              <a:rPr lang="de-DE" sz="2400" b="1" i="1" dirty="0">
                <a:solidFill>
                  <a:srgbClr val="C00000"/>
                </a:solidFill>
              </a:rPr>
              <a:t>kann</a:t>
            </a:r>
            <a:r>
              <a:rPr lang="de-DE" sz="2400" i="1" dirty="0">
                <a:solidFill>
                  <a:srgbClr val="C00000"/>
                </a:solidFill>
              </a:rPr>
              <a:t> heute nicht kommen. </a:t>
            </a:r>
          </a:p>
          <a:p>
            <a:r>
              <a:rPr lang="cs-CZ" sz="2400" i="1" dirty="0" err="1"/>
              <a:t>Warum</a:t>
            </a:r>
            <a:r>
              <a:rPr lang="cs-CZ" sz="2400" i="1" dirty="0"/>
              <a:t> </a:t>
            </a:r>
            <a:r>
              <a:rPr lang="cs-CZ" sz="2400" i="1" dirty="0" err="1"/>
              <a:t>denn</a:t>
            </a:r>
            <a:r>
              <a:rPr lang="cs-CZ" sz="2400" i="1" dirty="0"/>
              <a:t>? </a:t>
            </a:r>
          </a:p>
          <a:p>
            <a:r>
              <a:rPr lang="de-DE" sz="2400" dirty="0">
                <a:solidFill>
                  <a:srgbClr val="C00000"/>
                </a:solidFill>
              </a:rPr>
              <a:t>o </a:t>
            </a:r>
            <a:r>
              <a:rPr lang="de-DE" sz="2400" i="1" dirty="0">
                <a:solidFill>
                  <a:srgbClr val="C00000"/>
                </a:solidFill>
              </a:rPr>
              <a:t>Ich </a:t>
            </a:r>
            <a:r>
              <a:rPr lang="de-DE" sz="2400" b="1" i="1" dirty="0">
                <a:solidFill>
                  <a:srgbClr val="C00000"/>
                </a:solidFill>
              </a:rPr>
              <a:t>muss</a:t>
            </a:r>
            <a:r>
              <a:rPr lang="de-DE" sz="2400" i="1" dirty="0">
                <a:solidFill>
                  <a:srgbClr val="C00000"/>
                </a:solidFill>
              </a:rPr>
              <a:t> viel lernen. </a:t>
            </a:r>
          </a:p>
          <a:p>
            <a:r>
              <a:rPr lang="de-DE" sz="2400" i="1" dirty="0"/>
              <a:t>Und dann? Du bist bald fertig, oder? </a:t>
            </a:r>
          </a:p>
          <a:p>
            <a:r>
              <a:rPr lang="de-DE" sz="2400" dirty="0">
                <a:solidFill>
                  <a:srgbClr val="C00000"/>
                </a:solidFill>
              </a:rPr>
              <a:t>o </a:t>
            </a:r>
            <a:r>
              <a:rPr lang="de-DE" sz="2400" i="1" dirty="0">
                <a:solidFill>
                  <a:srgbClr val="C00000"/>
                </a:solidFill>
              </a:rPr>
              <a:t>Leider </a:t>
            </a:r>
            <a:r>
              <a:rPr lang="de-DE" sz="2400" b="1" i="1" dirty="0">
                <a:solidFill>
                  <a:srgbClr val="C00000"/>
                </a:solidFill>
              </a:rPr>
              <a:t>kann</a:t>
            </a:r>
            <a:r>
              <a:rPr lang="de-DE" sz="2400" i="1" dirty="0">
                <a:solidFill>
                  <a:srgbClr val="C00000"/>
                </a:solidFill>
              </a:rPr>
              <a:t> ich auch später nicht. Ich </a:t>
            </a:r>
            <a:r>
              <a:rPr lang="de-DE" sz="2400" b="1" i="1" dirty="0">
                <a:solidFill>
                  <a:srgbClr val="C00000"/>
                </a:solidFill>
              </a:rPr>
              <a:t>muss</a:t>
            </a:r>
            <a:r>
              <a:rPr lang="de-DE" sz="2400" i="1" dirty="0">
                <a:solidFill>
                  <a:srgbClr val="C00000"/>
                </a:solidFill>
              </a:rPr>
              <a:t> </a:t>
            </a:r>
            <a:r>
              <a:rPr lang="de-DE" sz="2400" i="1" dirty="0" smtClean="0">
                <a:solidFill>
                  <a:srgbClr val="C00000"/>
                </a:solidFill>
              </a:rPr>
              <a:t>noch</a:t>
            </a:r>
            <a:r>
              <a:rPr lang="cs-CZ" sz="2400" i="1" dirty="0">
                <a:solidFill>
                  <a:srgbClr val="C00000"/>
                </a:solidFill>
              </a:rPr>
              <a:t> </a:t>
            </a:r>
            <a:r>
              <a:rPr lang="cs-CZ" sz="2400" i="1" dirty="0" err="1">
                <a:solidFill>
                  <a:srgbClr val="C00000"/>
                </a:solidFill>
              </a:rPr>
              <a:t>E</a:t>
            </a:r>
            <a:r>
              <a:rPr lang="cs-CZ" sz="2400" i="1" dirty="0" err="1" smtClean="0">
                <a:solidFill>
                  <a:srgbClr val="C00000"/>
                </a:solidFill>
              </a:rPr>
              <a:t>nglisch</a:t>
            </a:r>
            <a:r>
              <a:rPr lang="cs-CZ" sz="2400" i="1" dirty="0" smtClean="0">
                <a:solidFill>
                  <a:srgbClr val="C00000"/>
                </a:solidFill>
              </a:rPr>
              <a:t> </a:t>
            </a:r>
            <a:r>
              <a:rPr lang="cs-CZ" sz="2400" i="1" dirty="0" err="1" smtClean="0">
                <a:solidFill>
                  <a:srgbClr val="C00000"/>
                </a:solidFill>
              </a:rPr>
              <a:t>lernen</a:t>
            </a:r>
            <a:r>
              <a:rPr lang="de-DE" sz="2400" i="1" dirty="0" smtClean="0">
                <a:solidFill>
                  <a:srgbClr val="C00000"/>
                </a:solidFill>
              </a:rPr>
              <a:t>.</a:t>
            </a:r>
            <a:r>
              <a:rPr lang="cs-CZ" sz="2400" i="1" dirty="0" smtClean="0">
                <a:solidFill>
                  <a:srgbClr val="C00000"/>
                </a:solidFill>
              </a:rPr>
              <a:t> </a:t>
            </a:r>
            <a:r>
              <a:rPr lang="cs-CZ" sz="2400" i="1" dirty="0" err="1" smtClean="0">
                <a:solidFill>
                  <a:srgbClr val="C00000"/>
                </a:solidFill>
              </a:rPr>
              <a:t>Wir</a:t>
            </a:r>
            <a:r>
              <a:rPr lang="cs-CZ" sz="2400" i="1" dirty="0" smtClean="0">
                <a:solidFill>
                  <a:srgbClr val="C00000"/>
                </a:solidFill>
              </a:rPr>
              <a:t> </a:t>
            </a:r>
            <a:r>
              <a:rPr lang="cs-CZ" sz="2400" i="1" dirty="0" err="1" smtClean="0">
                <a:solidFill>
                  <a:srgbClr val="C00000"/>
                </a:solidFill>
              </a:rPr>
              <a:t>schreiben</a:t>
            </a:r>
            <a:r>
              <a:rPr lang="cs-CZ" sz="2400" i="1" dirty="0" smtClean="0">
                <a:solidFill>
                  <a:srgbClr val="C00000"/>
                </a:solidFill>
              </a:rPr>
              <a:t> </a:t>
            </a:r>
            <a:r>
              <a:rPr lang="cs-CZ" sz="2400" i="1" dirty="0" err="1" smtClean="0">
                <a:solidFill>
                  <a:srgbClr val="C00000"/>
                </a:solidFill>
              </a:rPr>
              <a:t>morgen</a:t>
            </a:r>
            <a:r>
              <a:rPr lang="cs-CZ" sz="2400" i="1" dirty="0" smtClean="0">
                <a:solidFill>
                  <a:srgbClr val="C00000"/>
                </a:solidFill>
              </a:rPr>
              <a:t> </a:t>
            </a:r>
            <a:r>
              <a:rPr lang="cs-CZ" sz="2400" i="1" dirty="0" err="1" smtClean="0">
                <a:solidFill>
                  <a:srgbClr val="C00000"/>
                </a:solidFill>
              </a:rPr>
              <a:t>einen</a:t>
            </a:r>
            <a:r>
              <a:rPr lang="cs-CZ" sz="2400" i="1" dirty="0" smtClean="0">
                <a:solidFill>
                  <a:srgbClr val="C00000"/>
                </a:solidFill>
              </a:rPr>
              <a:t> Test.</a:t>
            </a:r>
            <a:endParaRPr lang="de-DE" sz="2400" i="1" dirty="0">
              <a:solidFill>
                <a:srgbClr val="C00000"/>
              </a:solidFill>
            </a:endParaRPr>
          </a:p>
          <a:p>
            <a:r>
              <a:rPr lang="de-DE" sz="2400" i="1" dirty="0"/>
              <a:t>Das ist aber schade. Die Party ist super. </a:t>
            </a:r>
          </a:p>
          <a:p>
            <a:r>
              <a:rPr lang="de-DE" sz="2400" dirty="0">
                <a:solidFill>
                  <a:srgbClr val="C00000"/>
                </a:solidFill>
              </a:rPr>
              <a:t>o </a:t>
            </a:r>
            <a:r>
              <a:rPr lang="de-DE" sz="2400" i="1" dirty="0">
                <a:solidFill>
                  <a:srgbClr val="C00000"/>
                </a:solidFill>
              </a:rPr>
              <a:t>Na gut. Dann am </a:t>
            </a:r>
            <a:r>
              <a:rPr lang="cs-CZ" sz="2400" i="1" dirty="0" err="1" smtClean="0">
                <a:solidFill>
                  <a:srgbClr val="C00000"/>
                </a:solidFill>
              </a:rPr>
              <a:t>Freitag</a:t>
            </a:r>
            <a:r>
              <a:rPr lang="de-DE" sz="2400" i="1" dirty="0" smtClean="0">
                <a:solidFill>
                  <a:srgbClr val="C00000"/>
                </a:solidFill>
              </a:rPr>
              <a:t> </a:t>
            </a:r>
            <a:r>
              <a:rPr lang="de-DE" sz="2400" i="1" dirty="0">
                <a:solidFill>
                  <a:srgbClr val="C00000"/>
                </a:solidFill>
              </a:rPr>
              <a:t>in der Schule. </a:t>
            </a:r>
          </a:p>
          <a:p>
            <a:r>
              <a:rPr lang="cs-CZ" sz="2400" i="1" dirty="0"/>
              <a:t>Ok. </a:t>
            </a:r>
            <a:r>
              <a:rPr lang="cs-CZ" sz="2400" i="1" dirty="0" err="1"/>
              <a:t>Tschüs</a:t>
            </a:r>
            <a:r>
              <a:rPr lang="cs-CZ" sz="2400" i="1" dirty="0"/>
              <a:t>. </a:t>
            </a:r>
          </a:p>
          <a:p>
            <a:r>
              <a:rPr lang="cs-CZ" sz="2400" dirty="0">
                <a:solidFill>
                  <a:srgbClr val="C00000"/>
                </a:solidFill>
              </a:rPr>
              <a:t>o </a:t>
            </a:r>
            <a:r>
              <a:rPr lang="cs-CZ" sz="2400" i="1" dirty="0" err="1">
                <a:solidFill>
                  <a:srgbClr val="C00000"/>
                </a:solidFill>
              </a:rPr>
              <a:t>Tschüs</a:t>
            </a:r>
            <a:r>
              <a:rPr lang="cs-CZ" sz="2400" i="1" dirty="0">
                <a:solidFill>
                  <a:srgbClr val="C00000"/>
                </a:solidFill>
              </a:rPr>
              <a:t>. )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611188" y="188913"/>
            <a:ext cx="8229600" cy="6470650"/>
          </a:xfrm>
        </p:spPr>
        <p:txBody>
          <a:bodyPr>
            <a:normAutofit fontScale="92500" lnSpcReduction="20000"/>
          </a:bodyPr>
          <a:lstStyle/>
          <a:p>
            <a:pPr>
              <a:buNone/>
            </a:pPr>
            <a:r>
              <a:rPr lang="cs-CZ" sz="2400" b="1" dirty="0" err="1" smtClean="0"/>
              <a:t>Ergänze</a:t>
            </a:r>
            <a:r>
              <a:rPr lang="cs-CZ" sz="2400" b="1" dirty="0" smtClean="0"/>
              <a:t> </a:t>
            </a:r>
            <a:r>
              <a:rPr lang="cs-CZ" sz="2400" b="1" dirty="0" err="1" smtClean="0"/>
              <a:t>die</a:t>
            </a:r>
            <a:r>
              <a:rPr lang="cs-CZ" sz="2400" b="1" dirty="0" smtClean="0"/>
              <a:t> </a:t>
            </a:r>
            <a:r>
              <a:rPr lang="cs-CZ" sz="2400" b="1" dirty="0" err="1" smtClean="0"/>
              <a:t>Modalverben</a:t>
            </a:r>
            <a:r>
              <a:rPr lang="cs-CZ" sz="2400" b="1" dirty="0" smtClean="0"/>
              <a:t>:</a:t>
            </a:r>
          </a:p>
          <a:p>
            <a:pPr>
              <a:buNone/>
            </a:pPr>
            <a:r>
              <a:rPr lang="cs-CZ" sz="2400" dirty="0" smtClean="0"/>
              <a:t>1. </a:t>
            </a:r>
            <a:r>
              <a:rPr lang="cs-CZ" sz="2400" dirty="0" err="1" smtClean="0"/>
              <a:t>Jens</a:t>
            </a:r>
            <a:r>
              <a:rPr lang="cs-CZ" sz="2400" dirty="0" smtClean="0"/>
              <a:t>,………</a:t>
            </a:r>
            <a:r>
              <a:rPr lang="cs-CZ" sz="2400" dirty="0" err="1" smtClean="0"/>
              <a:t>du</a:t>
            </a:r>
            <a:r>
              <a:rPr lang="cs-CZ" sz="2400" dirty="0" smtClean="0"/>
              <a:t> </a:t>
            </a:r>
            <a:r>
              <a:rPr lang="cs-CZ" sz="2400" dirty="0" err="1" smtClean="0"/>
              <a:t>mir</a:t>
            </a:r>
            <a:r>
              <a:rPr lang="cs-CZ" sz="2400" dirty="0" smtClean="0"/>
              <a:t> </a:t>
            </a:r>
            <a:r>
              <a:rPr lang="cs-CZ" sz="2400" dirty="0" err="1" smtClean="0"/>
              <a:t>bitte</a:t>
            </a:r>
            <a:r>
              <a:rPr lang="cs-CZ" sz="2400" dirty="0" smtClean="0"/>
              <a:t> </a:t>
            </a:r>
            <a:r>
              <a:rPr lang="cs-CZ" sz="2400" dirty="0" err="1" smtClean="0"/>
              <a:t>helfen</a:t>
            </a:r>
            <a:r>
              <a:rPr lang="cs-CZ" sz="2400" dirty="0" smtClean="0"/>
              <a:t>?</a:t>
            </a:r>
          </a:p>
          <a:p>
            <a:pPr>
              <a:buNone/>
            </a:pPr>
            <a:r>
              <a:rPr lang="cs-CZ" sz="2400" dirty="0" smtClean="0"/>
              <a:t>2. </a:t>
            </a:r>
            <a:r>
              <a:rPr lang="cs-CZ" sz="2400" dirty="0" smtClean="0"/>
              <a:t>………</a:t>
            </a:r>
            <a:r>
              <a:rPr lang="cs-CZ" sz="2400" dirty="0" err="1" smtClean="0"/>
              <a:t>du</a:t>
            </a:r>
            <a:r>
              <a:rPr lang="cs-CZ" sz="2400" dirty="0" smtClean="0"/>
              <a:t> </a:t>
            </a:r>
            <a:r>
              <a:rPr lang="cs-CZ" sz="2400" dirty="0" err="1" smtClean="0"/>
              <a:t>heute</a:t>
            </a:r>
            <a:r>
              <a:rPr lang="cs-CZ" sz="2400" dirty="0" smtClean="0"/>
              <a:t> </a:t>
            </a:r>
            <a:r>
              <a:rPr lang="cs-CZ" sz="2400" dirty="0" err="1" smtClean="0"/>
              <a:t>Abend</a:t>
            </a:r>
            <a:r>
              <a:rPr lang="cs-CZ" sz="2400" dirty="0" smtClean="0"/>
              <a:t> in </a:t>
            </a:r>
            <a:r>
              <a:rPr lang="cs-CZ" sz="2400" dirty="0" err="1" smtClean="0"/>
              <a:t>die</a:t>
            </a:r>
            <a:r>
              <a:rPr lang="cs-CZ" sz="2400" dirty="0" smtClean="0"/>
              <a:t> </a:t>
            </a:r>
            <a:r>
              <a:rPr lang="cs-CZ" sz="2400" dirty="0" err="1" smtClean="0"/>
              <a:t>Kneipe</a:t>
            </a:r>
            <a:r>
              <a:rPr lang="cs-CZ" sz="2400" dirty="0" smtClean="0"/>
              <a:t> </a:t>
            </a:r>
            <a:r>
              <a:rPr lang="cs-CZ" sz="2400" dirty="0" err="1" smtClean="0"/>
              <a:t>gehen</a:t>
            </a:r>
            <a:r>
              <a:rPr lang="cs-CZ" sz="2400" dirty="0" smtClean="0"/>
              <a:t>?</a:t>
            </a:r>
          </a:p>
          <a:p>
            <a:pPr>
              <a:buNone/>
            </a:pPr>
            <a:r>
              <a:rPr lang="cs-CZ" sz="2400" dirty="0" smtClean="0"/>
              <a:t>3. </a:t>
            </a:r>
            <a:r>
              <a:rPr lang="cs-CZ" sz="2400" dirty="0" err="1" smtClean="0"/>
              <a:t>Wann</a:t>
            </a:r>
            <a:r>
              <a:rPr lang="cs-CZ" sz="2400" dirty="0" smtClean="0"/>
              <a:t> </a:t>
            </a:r>
            <a:r>
              <a:rPr lang="cs-CZ" sz="2400" dirty="0" smtClean="0"/>
              <a:t>……… </a:t>
            </a:r>
            <a:r>
              <a:rPr lang="cs-CZ" sz="2400" dirty="0" err="1" smtClean="0"/>
              <a:t>wir</a:t>
            </a:r>
            <a:r>
              <a:rPr lang="cs-CZ" sz="2400" dirty="0" smtClean="0"/>
              <a:t> den </a:t>
            </a:r>
            <a:r>
              <a:rPr lang="cs-CZ" sz="2400" dirty="0" err="1" smtClean="0"/>
              <a:t>Mathetest</a:t>
            </a:r>
            <a:r>
              <a:rPr lang="cs-CZ" sz="2400" dirty="0" smtClean="0"/>
              <a:t> </a:t>
            </a:r>
            <a:r>
              <a:rPr lang="cs-CZ" sz="2400" dirty="0" err="1" smtClean="0"/>
              <a:t>schreiben</a:t>
            </a:r>
            <a:r>
              <a:rPr lang="cs-CZ" sz="2400" dirty="0" smtClean="0"/>
              <a:t>?</a:t>
            </a:r>
          </a:p>
          <a:p>
            <a:pPr>
              <a:buNone/>
            </a:pPr>
            <a:r>
              <a:rPr lang="cs-CZ" sz="2400" dirty="0" smtClean="0"/>
              <a:t>4. </a:t>
            </a:r>
            <a:r>
              <a:rPr lang="cs-CZ" sz="2400" dirty="0" err="1" smtClean="0"/>
              <a:t>Ich</a:t>
            </a:r>
            <a:r>
              <a:rPr lang="cs-CZ" sz="2400" dirty="0" smtClean="0"/>
              <a:t>……</a:t>
            </a:r>
            <a:r>
              <a:rPr lang="cs-CZ" sz="2400" dirty="0" err="1" smtClean="0"/>
              <a:t>zu</a:t>
            </a:r>
            <a:r>
              <a:rPr lang="cs-CZ" sz="2400" dirty="0" smtClean="0"/>
              <a:t> </a:t>
            </a:r>
            <a:r>
              <a:rPr lang="cs-CZ" sz="2400" dirty="0" err="1" smtClean="0"/>
              <a:t>hause</a:t>
            </a:r>
            <a:r>
              <a:rPr lang="cs-CZ" sz="2400" dirty="0" smtClean="0"/>
              <a:t> </a:t>
            </a:r>
            <a:r>
              <a:rPr lang="cs-CZ" sz="2400" dirty="0" err="1" smtClean="0"/>
              <a:t>bleiben</a:t>
            </a:r>
            <a:r>
              <a:rPr lang="cs-CZ" sz="2400" dirty="0" smtClean="0"/>
              <a:t>, </a:t>
            </a:r>
            <a:r>
              <a:rPr lang="cs-CZ" sz="2400" dirty="0" err="1" smtClean="0"/>
              <a:t>ich</a:t>
            </a:r>
            <a:r>
              <a:rPr lang="cs-CZ" sz="2400" dirty="0" smtClean="0"/>
              <a:t> </a:t>
            </a:r>
            <a:r>
              <a:rPr lang="cs-CZ" sz="2400" dirty="0" smtClean="0"/>
              <a:t>………</a:t>
            </a:r>
            <a:r>
              <a:rPr lang="cs-CZ" sz="2400" dirty="0" err="1" smtClean="0"/>
              <a:t>die</a:t>
            </a:r>
            <a:r>
              <a:rPr lang="cs-CZ" sz="2400" dirty="0" smtClean="0"/>
              <a:t> </a:t>
            </a:r>
            <a:r>
              <a:rPr lang="cs-CZ" sz="2400" dirty="0" err="1" smtClean="0"/>
              <a:t>Hausaufgaben</a:t>
            </a:r>
            <a:r>
              <a:rPr lang="cs-CZ" sz="2400" dirty="0" smtClean="0"/>
              <a:t> machen.</a:t>
            </a:r>
          </a:p>
          <a:p>
            <a:pPr>
              <a:buNone/>
            </a:pPr>
            <a:r>
              <a:rPr lang="cs-CZ" sz="2400" dirty="0" smtClean="0"/>
              <a:t>5. </a:t>
            </a:r>
            <a:r>
              <a:rPr lang="cs-CZ" sz="2400" dirty="0" err="1" smtClean="0"/>
              <a:t>Ich</a:t>
            </a:r>
            <a:r>
              <a:rPr lang="cs-CZ" sz="2400" dirty="0" smtClean="0"/>
              <a:t> </a:t>
            </a:r>
            <a:r>
              <a:rPr lang="cs-CZ" sz="2400" dirty="0" err="1" smtClean="0"/>
              <a:t>habe</a:t>
            </a:r>
            <a:r>
              <a:rPr lang="cs-CZ" sz="2400" dirty="0" smtClean="0"/>
              <a:t> </a:t>
            </a:r>
            <a:r>
              <a:rPr lang="cs-CZ" sz="2400" dirty="0" err="1" smtClean="0"/>
              <a:t>kein</a:t>
            </a:r>
            <a:r>
              <a:rPr lang="cs-CZ" sz="2400" dirty="0" smtClean="0"/>
              <a:t> </a:t>
            </a:r>
            <a:r>
              <a:rPr lang="cs-CZ" sz="2400" dirty="0" err="1" smtClean="0"/>
              <a:t>Geld</a:t>
            </a:r>
            <a:r>
              <a:rPr lang="cs-CZ" sz="2400" dirty="0" smtClean="0"/>
              <a:t>, </a:t>
            </a:r>
            <a:r>
              <a:rPr lang="cs-CZ" sz="2400" dirty="0" err="1" smtClean="0"/>
              <a:t>ich</a:t>
            </a:r>
            <a:r>
              <a:rPr lang="cs-CZ" sz="2400" dirty="0" smtClean="0"/>
              <a:t> </a:t>
            </a:r>
            <a:r>
              <a:rPr lang="cs-CZ" sz="2400" dirty="0" smtClean="0"/>
              <a:t>…</a:t>
            </a:r>
            <a:r>
              <a:rPr lang="cs-CZ" sz="2400" dirty="0" smtClean="0"/>
              <a:t>……</a:t>
            </a:r>
            <a:r>
              <a:rPr lang="cs-CZ" sz="2400" dirty="0" err="1" smtClean="0"/>
              <a:t>ins</a:t>
            </a:r>
            <a:r>
              <a:rPr lang="cs-CZ" sz="2400" dirty="0" smtClean="0"/>
              <a:t> </a:t>
            </a:r>
            <a:r>
              <a:rPr lang="cs-CZ" sz="2400" dirty="0" err="1" smtClean="0"/>
              <a:t>Konzert</a:t>
            </a:r>
            <a:r>
              <a:rPr lang="cs-CZ" sz="2400" dirty="0" smtClean="0"/>
              <a:t> </a:t>
            </a:r>
            <a:r>
              <a:rPr lang="cs-CZ" sz="2400" dirty="0" err="1" smtClean="0"/>
              <a:t>gehen</a:t>
            </a:r>
            <a:r>
              <a:rPr lang="cs-CZ" sz="2400" dirty="0" smtClean="0"/>
              <a:t>.</a:t>
            </a:r>
          </a:p>
          <a:p>
            <a:pPr>
              <a:buNone/>
            </a:pPr>
            <a:r>
              <a:rPr lang="cs-CZ" sz="2400" dirty="0" smtClean="0"/>
              <a:t>6. </a:t>
            </a:r>
            <a:r>
              <a:rPr lang="cs-CZ" sz="2400" dirty="0" smtClean="0"/>
              <a:t>………</a:t>
            </a:r>
            <a:r>
              <a:rPr lang="cs-CZ" sz="2400" dirty="0" err="1" smtClean="0"/>
              <a:t>ins</a:t>
            </a:r>
            <a:r>
              <a:rPr lang="cs-CZ" sz="2400" dirty="0" smtClean="0"/>
              <a:t> </a:t>
            </a:r>
            <a:r>
              <a:rPr lang="cs-CZ" sz="2400" dirty="0" err="1" smtClean="0"/>
              <a:t>Fitnesstudio</a:t>
            </a:r>
            <a:r>
              <a:rPr lang="cs-CZ" sz="2400" dirty="0" smtClean="0"/>
              <a:t> </a:t>
            </a:r>
            <a:r>
              <a:rPr lang="cs-CZ" sz="2400" dirty="0" err="1" smtClean="0"/>
              <a:t>gehen</a:t>
            </a:r>
            <a:r>
              <a:rPr lang="cs-CZ" sz="2400" dirty="0" smtClean="0"/>
              <a:t>?</a:t>
            </a:r>
          </a:p>
          <a:p>
            <a:pPr>
              <a:buNone/>
            </a:pPr>
            <a:r>
              <a:rPr lang="cs-CZ" sz="2400" dirty="0" smtClean="0"/>
              <a:t>7. </a:t>
            </a:r>
            <a:r>
              <a:rPr lang="cs-CZ" sz="2400" dirty="0" err="1" smtClean="0"/>
              <a:t>Im</a:t>
            </a:r>
            <a:r>
              <a:rPr lang="cs-CZ" sz="2400" dirty="0" smtClean="0"/>
              <a:t> </a:t>
            </a:r>
            <a:r>
              <a:rPr lang="cs-CZ" sz="2400" dirty="0" err="1" smtClean="0"/>
              <a:t>Unterricht</a:t>
            </a:r>
            <a:r>
              <a:rPr lang="cs-CZ" sz="2400" dirty="0" smtClean="0"/>
              <a:t> </a:t>
            </a:r>
            <a:r>
              <a:rPr lang="cs-CZ" sz="2400" dirty="0" smtClean="0"/>
              <a:t>……… </a:t>
            </a:r>
            <a:r>
              <a:rPr lang="cs-CZ" sz="2400" dirty="0" smtClean="0"/>
              <a:t>man </a:t>
            </a:r>
            <a:r>
              <a:rPr lang="cs-CZ" sz="2400" dirty="0" err="1" smtClean="0"/>
              <a:t>nicht</a:t>
            </a:r>
            <a:r>
              <a:rPr lang="cs-CZ" sz="2400" dirty="0" smtClean="0"/>
              <a:t> </a:t>
            </a:r>
            <a:r>
              <a:rPr lang="cs-CZ" sz="2400" dirty="0" err="1" smtClean="0"/>
              <a:t>rauchen</a:t>
            </a:r>
            <a:r>
              <a:rPr lang="cs-CZ" sz="2400" dirty="0" smtClean="0"/>
              <a:t>.</a:t>
            </a:r>
          </a:p>
          <a:p>
            <a:pPr>
              <a:buNone/>
            </a:pPr>
            <a:r>
              <a:rPr lang="cs-CZ" sz="2400" dirty="0" smtClean="0"/>
              <a:t>8. </a:t>
            </a:r>
            <a:r>
              <a:rPr lang="cs-CZ" sz="2400" dirty="0" err="1" smtClean="0"/>
              <a:t>Wir</a:t>
            </a:r>
            <a:r>
              <a:rPr lang="cs-CZ" sz="2400" dirty="0" smtClean="0"/>
              <a:t> </a:t>
            </a:r>
            <a:r>
              <a:rPr lang="cs-CZ" sz="2400" dirty="0" smtClean="0"/>
              <a:t>……… </a:t>
            </a:r>
            <a:r>
              <a:rPr lang="cs-CZ" sz="2400" dirty="0" err="1" smtClean="0"/>
              <a:t>am</a:t>
            </a:r>
            <a:r>
              <a:rPr lang="cs-CZ" sz="2400" dirty="0" smtClean="0"/>
              <a:t> </a:t>
            </a:r>
            <a:r>
              <a:rPr lang="cs-CZ" sz="2400" dirty="0" err="1" smtClean="0"/>
              <a:t>Freitagabend</a:t>
            </a:r>
            <a:r>
              <a:rPr lang="cs-CZ" sz="2400" dirty="0" smtClean="0"/>
              <a:t> </a:t>
            </a:r>
            <a:r>
              <a:rPr lang="cs-CZ" sz="2400" dirty="0" err="1" smtClean="0"/>
              <a:t>tanzen</a:t>
            </a:r>
            <a:r>
              <a:rPr lang="cs-CZ" sz="2400" dirty="0" smtClean="0"/>
              <a:t> </a:t>
            </a:r>
            <a:r>
              <a:rPr lang="cs-CZ" sz="2400" dirty="0" err="1" smtClean="0"/>
              <a:t>gehen</a:t>
            </a:r>
            <a:r>
              <a:rPr lang="cs-CZ" sz="2400" dirty="0" smtClean="0"/>
              <a:t>.</a:t>
            </a:r>
          </a:p>
          <a:p>
            <a:pPr>
              <a:buNone/>
            </a:pPr>
            <a:r>
              <a:rPr lang="cs-CZ" sz="2400" dirty="0" smtClean="0"/>
              <a:t>9. </a:t>
            </a:r>
            <a:r>
              <a:rPr lang="cs-CZ" sz="2400" dirty="0" err="1" smtClean="0"/>
              <a:t>Du</a:t>
            </a:r>
            <a:r>
              <a:rPr lang="cs-CZ" sz="2400" dirty="0" smtClean="0"/>
              <a:t> </a:t>
            </a:r>
            <a:r>
              <a:rPr lang="cs-CZ" sz="2400" dirty="0" smtClean="0"/>
              <a:t>………</a:t>
            </a:r>
            <a:r>
              <a:rPr lang="cs-CZ" sz="2400" dirty="0" err="1" smtClean="0"/>
              <a:t>auch</a:t>
            </a:r>
            <a:r>
              <a:rPr lang="cs-CZ" sz="2400" dirty="0" smtClean="0"/>
              <a:t> </a:t>
            </a:r>
            <a:r>
              <a:rPr lang="cs-CZ" sz="2400" dirty="0" err="1" smtClean="0"/>
              <a:t>mit</a:t>
            </a:r>
            <a:r>
              <a:rPr lang="cs-CZ" sz="2400" dirty="0" smtClean="0"/>
              <a:t> </a:t>
            </a:r>
            <a:r>
              <a:rPr lang="cs-CZ" sz="2400" dirty="0" err="1" smtClean="0"/>
              <a:t>dem</a:t>
            </a:r>
            <a:r>
              <a:rPr lang="cs-CZ" sz="2400" dirty="0" smtClean="0"/>
              <a:t> Bus </a:t>
            </a:r>
            <a:r>
              <a:rPr lang="cs-CZ" sz="2400" dirty="0" err="1" smtClean="0"/>
              <a:t>fahren</a:t>
            </a:r>
            <a:r>
              <a:rPr lang="cs-CZ" sz="2400" dirty="0" smtClean="0"/>
              <a:t>.</a:t>
            </a:r>
          </a:p>
          <a:p>
            <a:pPr>
              <a:buNone/>
            </a:pPr>
            <a:r>
              <a:rPr lang="cs-CZ" sz="2400" dirty="0" smtClean="0"/>
              <a:t>10. In der </a:t>
            </a:r>
            <a:r>
              <a:rPr lang="cs-CZ" sz="2400" dirty="0" err="1" smtClean="0"/>
              <a:t>Bibliothek</a:t>
            </a:r>
            <a:r>
              <a:rPr lang="cs-CZ" sz="2400" dirty="0" smtClean="0"/>
              <a:t> </a:t>
            </a:r>
            <a:r>
              <a:rPr lang="cs-CZ" sz="2400" dirty="0" smtClean="0"/>
              <a:t>……… </a:t>
            </a:r>
            <a:r>
              <a:rPr lang="cs-CZ" sz="2400" dirty="0" smtClean="0"/>
              <a:t>man </a:t>
            </a:r>
            <a:r>
              <a:rPr lang="cs-CZ" sz="2400" dirty="0" err="1" smtClean="0"/>
              <a:t>nicht</a:t>
            </a:r>
            <a:r>
              <a:rPr lang="cs-CZ" sz="2400" dirty="0" smtClean="0"/>
              <a:t> </a:t>
            </a:r>
            <a:r>
              <a:rPr lang="cs-CZ" sz="2400" dirty="0" err="1" smtClean="0"/>
              <a:t>laut</a:t>
            </a:r>
            <a:r>
              <a:rPr lang="cs-CZ" sz="2400" dirty="0" smtClean="0"/>
              <a:t> Musik </a:t>
            </a:r>
            <a:r>
              <a:rPr lang="cs-CZ" sz="2400" dirty="0" err="1" smtClean="0"/>
              <a:t>hören</a:t>
            </a:r>
            <a:r>
              <a:rPr lang="cs-CZ" sz="2400" dirty="0" smtClean="0"/>
              <a:t>.</a:t>
            </a:r>
          </a:p>
          <a:p>
            <a:pPr>
              <a:buNone/>
            </a:pPr>
            <a:endParaRPr lang="cs-CZ" sz="2400" dirty="0" smtClean="0"/>
          </a:p>
          <a:p>
            <a:endParaRPr lang="cs-CZ" sz="2400" dirty="0" smtClean="0"/>
          </a:p>
          <a:p>
            <a:r>
              <a:rPr lang="cs-CZ" sz="2400" b="1" dirty="0" err="1" smtClean="0"/>
              <a:t>Sätze</a:t>
            </a:r>
            <a:r>
              <a:rPr lang="cs-CZ" sz="2400" b="1" dirty="0" smtClean="0"/>
              <a:t> </a:t>
            </a:r>
            <a:r>
              <a:rPr lang="cs-CZ" sz="2400" b="1" dirty="0" err="1" smtClean="0"/>
              <a:t>mit</a:t>
            </a:r>
            <a:r>
              <a:rPr lang="cs-CZ" sz="2400" b="1" dirty="0" smtClean="0"/>
              <a:t> </a:t>
            </a:r>
            <a:r>
              <a:rPr lang="cs-CZ" sz="2400" b="1" dirty="0" err="1" smtClean="0"/>
              <a:t>Modalverben</a:t>
            </a:r>
            <a:r>
              <a:rPr lang="cs-CZ" sz="2400" b="1" dirty="0" smtClean="0"/>
              <a:t> </a:t>
            </a:r>
            <a:r>
              <a:rPr lang="cs-CZ" sz="2400" b="1" dirty="0" err="1" smtClean="0"/>
              <a:t>haben</a:t>
            </a:r>
            <a:r>
              <a:rPr lang="cs-CZ" sz="2400" b="1" dirty="0" smtClean="0"/>
              <a:t> </a:t>
            </a:r>
            <a:r>
              <a:rPr lang="cs-CZ" sz="2400" b="1" dirty="0" err="1" smtClean="0"/>
              <a:t>fast</a:t>
            </a:r>
            <a:r>
              <a:rPr lang="cs-CZ" sz="2400" b="1" dirty="0" smtClean="0"/>
              <a:t> </a:t>
            </a:r>
            <a:r>
              <a:rPr lang="cs-CZ" sz="2400" b="1" dirty="0" err="1" smtClean="0"/>
              <a:t>immer</a:t>
            </a:r>
            <a:r>
              <a:rPr lang="cs-CZ" sz="2400" b="1" dirty="0" smtClean="0"/>
              <a:t> </a:t>
            </a:r>
            <a:r>
              <a:rPr lang="cs-CZ" sz="2400" b="1" dirty="0" err="1" smtClean="0"/>
              <a:t>zwei</a:t>
            </a:r>
            <a:r>
              <a:rPr lang="cs-CZ" sz="2400" b="1" dirty="0" smtClean="0"/>
              <a:t> Verben.</a:t>
            </a:r>
          </a:p>
          <a:p>
            <a:pPr>
              <a:buNone/>
            </a:pPr>
            <a:r>
              <a:rPr lang="cs-CZ" sz="2400" dirty="0" smtClean="0"/>
              <a:t>	(</a:t>
            </a:r>
            <a:r>
              <a:rPr lang="cs-CZ" sz="2400" dirty="0" err="1" smtClean="0"/>
              <a:t>Ich</a:t>
            </a:r>
            <a:r>
              <a:rPr lang="cs-CZ" sz="2400" dirty="0" smtClean="0"/>
              <a:t> </a:t>
            </a:r>
            <a:r>
              <a:rPr lang="cs-CZ" sz="2400" dirty="0" err="1" smtClean="0">
                <a:solidFill>
                  <a:srgbClr val="FF0000"/>
                </a:solidFill>
              </a:rPr>
              <a:t>darf</a:t>
            </a:r>
            <a:r>
              <a:rPr lang="cs-CZ" sz="2400" dirty="0" smtClean="0"/>
              <a:t> </a:t>
            </a:r>
            <a:r>
              <a:rPr lang="cs-CZ" sz="2400" dirty="0" err="1" smtClean="0"/>
              <a:t>heute</a:t>
            </a:r>
            <a:r>
              <a:rPr lang="cs-CZ" sz="2400" dirty="0" smtClean="0"/>
              <a:t> </a:t>
            </a:r>
            <a:r>
              <a:rPr lang="cs-CZ" sz="2400" dirty="0" err="1" smtClean="0"/>
              <a:t>nicht</a:t>
            </a:r>
            <a:r>
              <a:rPr lang="cs-CZ" sz="2400" dirty="0" smtClean="0"/>
              <a:t> </a:t>
            </a:r>
            <a:r>
              <a:rPr lang="cs-CZ" sz="2400" dirty="0" err="1" smtClean="0">
                <a:solidFill>
                  <a:srgbClr val="C00000"/>
                </a:solidFill>
              </a:rPr>
              <a:t>mitkommen</a:t>
            </a:r>
            <a:r>
              <a:rPr lang="cs-CZ" sz="2400" dirty="0" smtClean="0"/>
              <a:t>).</a:t>
            </a:r>
          </a:p>
          <a:p>
            <a:r>
              <a:rPr lang="cs-CZ" sz="2400" b="1" dirty="0" err="1" smtClean="0"/>
              <a:t>Das</a:t>
            </a:r>
            <a:r>
              <a:rPr lang="cs-CZ" sz="2400" b="1" dirty="0" smtClean="0"/>
              <a:t> </a:t>
            </a:r>
            <a:r>
              <a:rPr lang="cs-CZ" sz="2400" b="1" dirty="0" err="1" smtClean="0"/>
              <a:t>Modalverb</a:t>
            </a:r>
            <a:r>
              <a:rPr lang="cs-CZ" sz="2400" b="1" dirty="0" smtClean="0"/>
              <a:t> </a:t>
            </a:r>
            <a:r>
              <a:rPr lang="cs-CZ" sz="2400" b="1" dirty="0" err="1" smtClean="0"/>
              <a:t>steht</a:t>
            </a:r>
            <a:r>
              <a:rPr lang="cs-CZ" sz="2400" b="1" dirty="0" smtClean="0"/>
              <a:t> </a:t>
            </a:r>
            <a:r>
              <a:rPr lang="cs-CZ" sz="2400" b="1" dirty="0" err="1" smtClean="0"/>
              <a:t>auf</a:t>
            </a:r>
            <a:r>
              <a:rPr lang="cs-CZ" sz="2400" b="1" dirty="0" smtClean="0"/>
              <a:t> </a:t>
            </a:r>
            <a:r>
              <a:rPr lang="cs-CZ" sz="2400" b="1" dirty="0" err="1" smtClean="0"/>
              <a:t>Position</a:t>
            </a:r>
            <a:r>
              <a:rPr lang="cs-CZ" sz="2400" b="1" dirty="0" smtClean="0"/>
              <a:t> 1 </a:t>
            </a:r>
            <a:r>
              <a:rPr lang="cs-CZ" sz="2400" dirty="0" smtClean="0"/>
              <a:t>(</a:t>
            </a:r>
            <a:r>
              <a:rPr lang="cs-CZ" sz="2400" dirty="0" err="1" smtClean="0">
                <a:solidFill>
                  <a:srgbClr val="FF0000"/>
                </a:solidFill>
              </a:rPr>
              <a:t>Kannst</a:t>
            </a:r>
            <a:r>
              <a:rPr lang="cs-CZ" sz="2400" dirty="0" smtClean="0"/>
              <a:t> </a:t>
            </a:r>
            <a:r>
              <a:rPr lang="cs-CZ" sz="2400" dirty="0" err="1" smtClean="0"/>
              <a:t>du</a:t>
            </a:r>
            <a:r>
              <a:rPr lang="cs-CZ" sz="2400" dirty="0" smtClean="0"/>
              <a:t> </a:t>
            </a:r>
            <a:r>
              <a:rPr lang="cs-CZ" sz="2400" dirty="0" err="1" smtClean="0"/>
              <a:t>mir</a:t>
            </a:r>
            <a:r>
              <a:rPr lang="cs-CZ" sz="2400" dirty="0" smtClean="0"/>
              <a:t> </a:t>
            </a:r>
            <a:r>
              <a:rPr lang="cs-CZ" sz="2400" dirty="0" err="1" smtClean="0">
                <a:solidFill>
                  <a:srgbClr val="C00000"/>
                </a:solidFill>
              </a:rPr>
              <a:t>helfen</a:t>
            </a:r>
            <a:r>
              <a:rPr lang="cs-CZ" sz="2400" dirty="0" smtClean="0"/>
              <a:t>?) </a:t>
            </a:r>
            <a:r>
              <a:rPr lang="cs-CZ" sz="2400" b="1" dirty="0" smtClean="0"/>
              <a:t>oder </a:t>
            </a:r>
            <a:r>
              <a:rPr lang="cs-CZ" sz="2400" b="1" dirty="0" err="1" smtClean="0"/>
              <a:t>auf</a:t>
            </a:r>
            <a:r>
              <a:rPr lang="cs-CZ" sz="2400" b="1" dirty="0" smtClean="0"/>
              <a:t> </a:t>
            </a:r>
            <a:r>
              <a:rPr lang="cs-CZ" sz="2400" b="1" dirty="0" err="1" smtClean="0"/>
              <a:t>Position</a:t>
            </a:r>
            <a:r>
              <a:rPr lang="cs-CZ" sz="2400" b="1" dirty="0" smtClean="0"/>
              <a:t> 2</a:t>
            </a:r>
            <a:r>
              <a:rPr lang="cs-CZ" sz="2400" dirty="0" smtClean="0"/>
              <a:t>.</a:t>
            </a:r>
          </a:p>
          <a:p>
            <a:r>
              <a:rPr lang="cs-CZ" sz="2400" dirty="0" smtClean="0"/>
              <a:t>(</a:t>
            </a:r>
            <a:r>
              <a:rPr lang="cs-CZ" sz="2400" dirty="0" err="1" smtClean="0"/>
              <a:t>Ich</a:t>
            </a:r>
            <a:r>
              <a:rPr lang="cs-CZ" sz="2400" dirty="0" smtClean="0"/>
              <a:t> </a:t>
            </a:r>
            <a:r>
              <a:rPr lang="cs-CZ" sz="2400" dirty="0" err="1" smtClean="0">
                <a:solidFill>
                  <a:srgbClr val="FF0000"/>
                </a:solidFill>
              </a:rPr>
              <a:t>muss</a:t>
            </a:r>
            <a:r>
              <a:rPr lang="cs-CZ" sz="2400" dirty="0" smtClean="0"/>
              <a:t> </a:t>
            </a:r>
            <a:r>
              <a:rPr lang="cs-CZ" sz="2400" dirty="0" err="1" smtClean="0"/>
              <a:t>heute</a:t>
            </a:r>
            <a:r>
              <a:rPr lang="cs-CZ" sz="2400" dirty="0" smtClean="0"/>
              <a:t> </a:t>
            </a:r>
            <a:r>
              <a:rPr lang="cs-CZ" sz="2400" dirty="0" err="1" smtClean="0">
                <a:solidFill>
                  <a:srgbClr val="C00000"/>
                </a:solidFill>
              </a:rPr>
              <a:t>aufräumen</a:t>
            </a:r>
            <a:r>
              <a:rPr lang="cs-CZ" sz="2400" dirty="0" smtClean="0"/>
              <a:t>.)</a:t>
            </a:r>
          </a:p>
          <a:p>
            <a:r>
              <a:rPr lang="cs-CZ" sz="2400" b="1" dirty="0" err="1" smtClean="0"/>
              <a:t>Das</a:t>
            </a:r>
            <a:r>
              <a:rPr lang="cs-CZ" sz="2400" b="1" dirty="0" smtClean="0"/>
              <a:t> Verb </a:t>
            </a:r>
            <a:r>
              <a:rPr lang="cs-CZ" sz="2400" b="1" dirty="0" err="1" smtClean="0"/>
              <a:t>im</a:t>
            </a:r>
            <a:r>
              <a:rPr lang="cs-CZ" sz="2400" b="1" dirty="0" smtClean="0"/>
              <a:t> Infinitiv </a:t>
            </a:r>
            <a:r>
              <a:rPr lang="cs-CZ" sz="2400" b="1" dirty="0" err="1" smtClean="0"/>
              <a:t>steht</a:t>
            </a:r>
            <a:r>
              <a:rPr lang="cs-CZ" sz="2400" b="1" dirty="0" smtClean="0"/>
              <a:t> </a:t>
            </a:r>
            <a:r>
              <a:rPr lang="cs-CZ" sz="2400" b="1" dirty="0" err="1" smtClean="0"/>
              <a:t>am</a:t>
            </a:r>
            <a:r>
              <a:rPr lang="cs-CZ" sz="2400" b="1" dirty="0" smtClean="0"/>
              <a:t> </a:t>
            </a:r>
            <a:r>
              <a:rPr lang="cs-CZ" sz="2400" b="1" dirty="0" err="1" smtClean="0"/>
              <a:t>Ende</a:t>
            </a:r>
            <a:r>
              <a:rPr lang="cs-CZ" sz="2400" b="1" dirty="0" smtClean="0"/>
              <a:t> des </a:t>
            </a:r>
            <a:r>
              <a:rPr lang="cs-CZ" sz="2400" b="1" dirty="0" err="1" smtClean="0"/>
              <a:t>Satzes</a:t>
            </a:r>
            <a:r>
              <a:rPr lang="cs-CZ" sz="2400" b="1" dirty="0" smtClean="0"/>
              <a:t>!!!</a:t>
            </a:r>
            <a:endParaRPr lang="cs-CZ"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lide(fromBottom)">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slide(fromBottom)">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slide(fromBottom)">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slide(fromBottom)">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slide(fromBottom)">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slide(fromBottom)">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slide(fromBottom)">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slide(fromBottom)">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4">
                                            <p:txEl>
                                              <p:pRg st="13" end="13"/>
                                            </p:txEl>
                                          </p:spTgt>
                                        </p:tgtEl>
                                        <p:attrNameLst>
                                          <p:attrName>style.visibility</p:attrName>
                                        </p:attrNameLst>
                                      </p:cBhvr>
                                      <p:to>
                                        <p:strVal val="visible"/>
                                      </p:to>
                                    </p:set>
                                    <p:animEffect transition="in" filter="slide(fromBottom)">
                                      <p:cBhvr>
                                        <p:cTn id="62" dur="500"/>
                                        <p:tgtEl>
                                          <p:spTgt spid="4">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4">
                                            <p:txEl>
                                              <p:pRg st="14" end="14"/>
                                            </p:txEl>
                                          </p:spTgt>
                                        </p:tgtEl>
                                        <p:attrNameLst>
                                          <p:attrName>style.visibility</p:attrName>
                                        </p:attrNameLst>
                                      </p:cBhvr>
                                      <p:to>
                                        <p:strVal val="visible"/>
                                      </p:to>
                                    </p:set>
                                    <p:animEffect transition="in" filter="slide(fromBottom)">
                                      <p:cBhvr>
                                        <p:cTn id="67" dur="500"/>
                                        <p:tgtEl>
                                          <p:spTgt spid="4">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4">
                                            <p:txEl>
                                              <p:pRg st="15" end="15"/>
                                            </p:txEl>
                                          </p:spTgt>
                                        </p:tgtEl>
                                        <p:attrNameLst>
                                          <p:attrName>style.visibility</p:attrName>
                                        </p:attrNameLst>
                                      </p:cBhvr>
                                      <p:to>
                                        <p:strVal val="visible"/>
                                      </p:to>
                                    </p:set>
                                    <p:animEffect transition="in" filter="slide(fromBottom)">
                                      <p:cBhvr>
                                        <p:cTn id="72" dur="500"/>
                                        <p:tgtEl>
                                          <p:spTgt spid="4">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4">
                                            <p:txEl>
                                              <p:pRg st="16" end="16"/>
                                            </p:txEl>
                                          </p:spTgt>
                                        </p:tgtEl>
                                        <p:attrNameLst>
                                          <p:attrName>style.visibility</p:attrName>
                                        </p:attrNameLst>
                                      </p:cBhvr>
                                      <p:to>
                                        <p:strVal val="visible"/>
                                      </p:to>
                                    </p:set>
                                    <p:animEffect transition="in" filter="slide(fromBottom)">
                                      <p:cBhvr>
                                        <p:cTn id="77" dur="500"/>
                                        <p:tgtEl>
                                          <p:spTgt spid="4">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4">
                                            <p:txEl>
                                              <p:pRg st="17" end="17"/>
                                            </p:txEl>
                                          </p:spTgt>
                                        </p:tgtEl>
                                        <p:attrNameLst>
                                          <p:attrName>style.visibility</p:attrName>
                                        </p:attrNameLst>
                                      </p:cBhvr>
                                      <p:to>
                                        <p:strVal val="visible"/>
                                      </p:to>
                                    </p:set>
                                    <p:animEffect transition="in" filter="slide(fromBottom)">
                                      <p:cBhvr>
                                        <p:cTn id="82" dur="500"/>
                                        <p:tgtEl>
                                          <p:spTgt spid="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r>
              <a:rPr lang="cs-CZ" sz="4000" b="1" dirty="0" err="1" smtClean="0">
                <a:solidFill>
                  <a:srgbClr val="C00000"/>
                </a:solidFill>
              </a:rPr>
              <a:t>Ratschläge</a:t>
            </a:r>
            <a:r>
              <a:rPr lang="cs-CZ" sz="4000" b="1" dirty="0" smtClean="0">
                <a:solidFill>
                  <a:srgbClr val="C00000"/>
                </a:solidFill>
              </a:rPr>
              <a:t> </a:t>
            </a:r>
            <a:r>
              <a:rPr lang="cs-CZ" sz="4000" b="1" dirty="0" err="1" smtClean="0">
                <a:solidFill>
                  <a:srgbClr val="C00000"/>
                </a:solidFill>
              </a:rPr>
              <a:t>geben</a:t>
            </a:r>
            <a:endParaRPr lang="cs-CZ" sz="4000" b="1" dirty="0">
              <a:solidFill>
                <a:srgbClr val="C00000"/>
              </a:solidFill>
            </a:endParaRPr>
          </a:p>
        </p:txBody>
      </p:sp>
      <p:sp>
        <p:nvSpPr>
          <p:cNvPr id="3" name="Zástupný symbol pro obsah 2"/>
          <p:cNvSpPr>
            <a:spLocks noGrp="1"/>
          </p:cNvSpPr>
          <p:nvPr>
            <p:ph idx="1"/>
          </p:nvPr>
        </p:nvSpPr>
        <p:spPr>
          <a:xfrm>
            <a:off x="457200" y="980728"/>
            <a:ext cx="8229600" cy="5877272"/>
          </a:xfrm>
        </p:spPr>
        <p:txBody>
          <a:bodyPr>
            <a:noAutofit/>
          </a:bodyPr>
          <a:lstStyle/>
          <a:p>
            <a:r>
              <a:rPr lang="de-DE" sz="2400" b="1" i="1" dirty="0" smtClean="0"/>
              <a:t>Was </a:t>
            </a:r>
            <a:r>
              <a:rPr lang="de-DE" sz="2400" b="1" i="1" dirty="0"/>
              <a:t>sollen die Leute machen? Was können sie machen? Benutze Modalverben (Du sollst, du kannst). </a:t>
            </a:r>
          </a:p>
          <a:p>
            <a:pPr>
              <a:buNone/>
            </a:pPr>
            <a:r>
              <a:rPr lang="cs-CZ" sz="2400" i="1" dirty="0" smtClean="0"/>
              <a:t>	</a:t>
            </a:r>
            <a:r>
              <a:rPr lang="cs-CZ" sz="2400" b="1" dirty="0" err="1" smtClean="0">
                <a:solidFill>
                  <a:srgbClr val="C00000"/>
                </a:solidFill>
              </a:rPr>
              <a:t>Jens</a:t>
            </a:r>
            <a:r>
              <a:rPr lang="cs-CZ" sz="2400" b="1" dirty="0" smtClean="0">
                <a:solidFill>
                  <a:srgbClr val="C00000"/>
                </a:solidFill>
              </a:rPr>
              <a:t> </a:t>
            </a:r>
            <a:endParaRPr lang="cs-CZ" sz="2400" b="1" dirty="0">
              <a:solidFill>
                <a:srgbClr val="C00000"/>
              </a:solidFill>
            </a:endParaRPr>
          </a:p>
          <a:p>
            <a:r>
              <a:rPr lang="de-DE" sz="2400" dirty="0"/>
              <a:t>Meine Freundin hat am Samstag Geburtstag, aber ich kann mit ihr nicht ausgehen. Ich muss meine Familie besuchen. Sie ist jetzt sauer auf mich. </a:t>
            </a:r>
            <a:r>
              <a:rPr lang="de-DE" sz="2400" dirty="0" smtClean="0"/>
              <a:t>Was </a:t>
            </a:r>
            <a:r>
              <a:rPr lang="de-DE" sz="2400" dirty="0"/>
              <a:t>soll ich tun? </a:t>
            </a:r>
            <a:endParaRPr lang="cs-CZ" sz="2400" dirty="0" smtClean="0"/>
          </a:p>
          <a:p>
            <a:r>
              <a:rPr lang="cs-CZ" sz="2400" dirty="0" smtClean="0"/>
              <a:t></a:t>
            </a:r>
            <a:r>
              <a:rPr lang="cs-CZ" sz="2400" i="1" dirty="0" smtClean="0"/>
              <a:t>--------------------------------------------------------------------------------</a:t>
            </a:r>
          </a:p>
          <a:p>
            <a:endParaRPr lang="cs-CZ" sz="2400" dirty="0" smtClean="0"/>
          </a:p>
          <a:p>
            <a:r>
              <a:rPr lang="cs-CZ" sz="2400" b="1" dirty="0" err="1" smtClean="0">
                <a:solidFill>
                  <a:srgbClr val="C00000"/>
                </a:solidFill>
              </a:rPr>
              <a:t>Jörg</a:t>
            </a:r>
            <a:r>
              <a:rPr lang="cs-CZ" sz="2400" b="1" dirty="0" smtClean="0">
                <a:solidFill>
                  <a:srgbClr val="C00000"/>
                </a:solidFill>
              </a:rPr>
              <a:t> </a:t>
            </a:r>
          </a:p>
          <a:p>
            <a:r>
              <a:rPr lang="de-DE" sz="2400" dirty="0" smtClean="0"/>
              <a:t>Mein Mitschüler ist sehr langweilig. Er sagt nichts. Heute möchte er nicht mit mir Squash spielen. Er geht lieber nach Hause. Er hat keine Freunde. Das ist schlecht. Was soll ich machen? </a:t>
            </a:r>
          </a:p>
          <a:p>
            <a:r>
              <a:rPr lang="cs-CZ" sz="2400" dirty="0" smtClean="0"/>
              <a:t></a:t>
            </a:r>
            <a:r>
              <a:rPr lang="cs-CZ" sz="2400" i="1" dirty="0" smtClean="0"/>
              <a:t>-------------------------------------------------------------------------------------------------------------- </a:t>
            </a:r>
            <a:endParaRPr lang="de-DE"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Bottom)">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796</Words>
  <Application>Microsoft Office PowerPoint</Application>
  <PresentationFormat>Předvádění na obrazovce (4:3)</PresentationFormat>
  <Paragraphs>215</Paragraphs>
  <Slides>13</Slides>
  <Notes>1</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sady Office</vt:lpstr>
      <vt:lpstr>DUM - Digitální Učební Materiál</vt:lpstr>
      <vt:lpstr>Snímek 2</vt:lpstr>
      <vt:lpstr>Modalverben</vt:lpstr>
      <vt:lpstr>Konjugation der Modalverben im Präsens</vt:lpstr>
      <vt:lpstr>Konjugation der Modalverben im Präsens Ergänze die Tabelle:</vt:lpstr>
      <vt:lpstr>Snímek 6</vt:lpstr>
      <vt:lpstr>Dialog 1. ( Bilde ähnliches Gespräch und benutze Modalverben)</vt:lpstr>
      <vt:lpstr>Snímek 8</vt:lpstr>
      <vt:lpstr>Ratschläge geben</vt:lpstr>
      <vt:lpstr>Snímek 10</vt:lpstr>
      <vt:lpstr>Ergänze das Verb „dürfen“ und bilde Minidialoge:</vt:lpstr>
      <vt:lpstr>Snímek 12</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Admin</cp:lastModifiedBy>
  <cp:revision>29</cp:revision>
  <dcterms:created xsi:type="dcterms:W3CDTF">2012-08-07T11:18:38Z</dcterms:created>
  <dcterms:modified xsi:type="dcterms:W3CDTF">2013-02-08T20:18:00Z</dcterms:modified>
</cp:coreProperties>
</file>