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71" r:id="rId14"/>
    <p:sldId id="266" r:id="rId15"/>
    <p:sldId id="267" r:id="rId16"/>
    <p:sldId id="268" r:id="rId17"/>
    <p:sldId id="269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ADA62-C3F3-4BF3-8D28-D09ACF61270F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0BBCF-92FE-4D65-8436-F06EDB14D7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0BBCF-92FE-4D65-8436-F06EDB14D7F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199C-CFDD-4B51-BD58-4D92E892648C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58E2-2AB5-470C-A7E3-969C61BE53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amp;ty=116&amp;sig=105501467630670430479&amp;page=5&amp;tbnh=140&amp;tbnw=179&amp;ndsp=50&amp;ved=1t:429,r:18,s:200,i:5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Happy_Hour" TargetMode="External"/><Relationship Id="rId2" Type="http://schemas.openxmlformats.org/officeDocument/2006/relationships/hyperlink" Target="http://www.gisela-gartmair.com/deutsch/tour-d-afrique-2010/reisetagebu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otel-goos.de/galerie/05_hauptgericht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>
                <a:solidFill>
                  <a:srgbClr val="C00000"/>
                </a:solidFill>
                <a:latin typeface="Comic Sans MS" pitchFamily="66" charset="0"/>
              </a:rPr>
              <a:t>Fragen</a:t>
            </a:r>
            <a:r>
              <a:rPr lang="cs-CZ" sz="4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Comic Sans MS" pitchFamily="66" charset="0"/>
              </a:rPr>
              <a:t>zum</a:t>
            </a:r>
            <a:r>
              <a:rPr lang="cs-CZ" sz="4000" b="1" dirty="0" smtClean="0">
                <a:solidFill>
                  <a:srgbClr val="C00000"/>
                </a:solidFill>
                <a:latin typeface="Comic Sans MS" pitchFamily="66" charset="0"/>
              </a:rPr>
              <a:t> Dialog 2.</a:t>
            </a:r>
            <a:endParaRPr lang="cs-CZ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1.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bestellt</a:t>
            </a:r>
            <a:r>
              <a:rPr lang="cs-CZ" sz="2800" dirty="0" smtClean="0">
                <a:latin typeface="Comic Sans MS" pitchFamily="66" charset="0"/>
              </a:rPr>
              <a:t> Her </a:t>
            </a:r>
            <a:r>
              <a:rPr lang="cs-CZ" sz="2800" dirty="0" err="1" smtClean="0">
                <a:latin typeface="Comic Sans MS" pitchFamily="66" charset="0"/>
              </a:rPr>
              <a:t>Schmitz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im</a:t>
            </a:r>
            <a:r>
              <a:rPr lang="cs-CZ" sz="2800" dirty="0" smtClean="0">
                <a:latin typeface="Comic Sans MS" pitchFamily="66" charset="0"/>
              </a:rPr>
              <a:t> Restaurant?</a:t>
            </a:r>
          </a:p>
          <a:p>
            <a:r>
              <a:rPr lang="cs-CZ" sz="2800" dirty="0" smtClean="0">
                <a:latin typeface="Comic Sans MS" pitchFamily="66" charset="0"/>
              </a:rPr>
              <a:t>2.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bestellt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Frau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Schmitz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3.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trinken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Sie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4. </a:t>
            </a:r>
            <a:r>
              <a:rPr lang="cs-CZ" sz="2800" dirty="0" err="1" smtClean="0">
                <a:latin typeface="Comic Sans MS" pitchFamily="66" charset="0"/>
              </a:rPr>
              <a:t>Wieviel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kostet</a:t>
            </a:r>
            <a:r>
              <a:rPr lang="cs-CZ" sz="2800" dirty="0" smtClean="0">
                <a:latin typeface="Comic Sans MS" pitchFamily="66" charset="0"/>
              </a:rPr>
              <a:t> es </a:t>
            </a:r>
            <a:r>
              <a:rPr lang="cs-CZ" sz="2800" dirty="0" err="1" smtClean="0">
                <a:latin typeface="Comic Sans MS" pitchFamily="66" charset="0"/>
              </a:rPr>
              <a:t>zusammen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Haben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auch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Dessert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gegessen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5. </a:t>
            </a:r>
            <a:r>
              <a:rPr lang="cs-CZ" sz="2800" dirty="0" err="1" smtClean="0">
                <a:latin typeface="Comic Sans MS" pitchFamily="66" charset="0"/>
              </a:rPr>
              <a:t>Welche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Desserte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hat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ihnen</a:t>
            </a:r>
            <a:r>
              <a:rPr lang="cs-CZ" sz="2800" dirty="0" smtClean="0">
                <a:latin typeface="Comic Sans MS" pitchFamily="66" charset="0"/>
              </a:rPr>
              <a:t> der Kellner </a:t>
            </a:r>
            <a:r>
              <a:rPr lang="cs-CZ" sz="2800" dirty="0" err="1" smtClean="0">
                <a:latin typeface="Comic Sans MS" pitchFamily="66" charset="0"/>
              </a:rPr>
              <a:t>angeboten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6. </a:t>
            </a:r>
            <a:r>
              <a:rPr lang="cs-CZ" sz="2800" dirty="0" err="1" smtClean="0">
                <a:latin typeface="Comic Sans MS" pitchFamily="66" charset="0"/>
              </a:rPr>
              <a:t>Bestellst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manchmal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im</a:t>
            </a:r>
            <a:r>
              <a:rPr lang="cs-CZ" sz="2800" dirty="0" smtClean="0">
                <a:latin typeface="Comic Sans MS" pitchFamily="66" charset="0"/>
              </a:rPr>
              <a:t> Restaurant </a:t>
            </a:r>
            <a:r>
              <a:rPr lang="cs-CZ" sz="2800" dirty="0" err="1" smtClean="0">
                <a:latin typeface="Comic Sans MS" pitchFamily="66" charset="0"/>
              </a:rPr>
              <a:t>Dessert</a:t>
            </a:r>
            <a:r>
              <a:rPr lang="cs-CZ" sz="2800" dirty="0" smtClean="0">
                <a:latin typeface="Comic Sans MS" pitchFamily="66" charset="0"/>
              </a:rPr>
              <a:t>?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Kalte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Gerichte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Suppen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Hauptgerichte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Dessert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und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Kuchen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Getränke</a:t>
            </a:r>
            <a:r>
              <a:rPr lang="cs-CZ" sz="3200" b="1" dirty="0" smtClean="0">
                <a:solidFill>
                  <a:srgbClr val="C00000"/>
                </a:solidFill>
              </a:rPr>
              <a:t/>
            </a:r>
            <a:br>
              <a:rPr lang="cs-CZ" sz="3200" b="1" dirty="0" smtClean="0">
                <a:solidFill>
                  <a:srgbClr val="C00000"/>
                </a:solidFill>
              </a:rPr>
            </a:b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latin typeface="Comic Sans MS" pitchFamily="66" charset="0"/>
              </a:rPr>
              <a:t>1. Kalte </a:t>
            </a:r>
            <a:r>
              <a:rPr lang="cs-CZ" sz="3000" b="1" dirty="0" err="1" smtClean="0">
                <a:latin typeface="Comic Sans MS" pitchFamily="66" charset="0"/>
              </a:rPr>
              <a:t>Gerichte</a:t>
            </a:r>
            <a:r>
              <a:rPr lang="cs-CZ" sz="3000" b="1" dirty="0" smtClean="0">
                <a:latin typeface="Comic Sans MS" pitchFamily="66" charset="0"/>
              </a:rPr>
              <a:t> (</a:t>
            </a:r>
            <a:r>
              <a:rPr lang="cs-CZ" sz="3000" b="1" dirty="0" err="1" smtClean="0">
                <a:latin typeface="Comic Sans MS" pitchFamily="66" charset="0"/>
              </a:rPr>
              <a:t>Vorspeisen</a:t>
            </a:r>
            <a:r>
              <a:rPr lang="cs-CZ" sz="3000" b="1" dirty="0" smtClean="0">
                <a:latin typeface="Comic Sans MS" pitchFamily="66" charset="0"/>
              </a:rPr>
              <a:t>)</a:t>
            </a:r>
          </a:p>
          <a:p>
            <a:r>
              <a:rPr lang="cs-CZ" sz="3000" b="1" dirty="0" smtClean="0">
                <a:latin typeface="Comic Sans MS" pitchFamily="66" charset="0"/>
              </a:rPr>
              <a:t>2. </a:t>
            </a:r>
            <a:r>
              <a:rPr lang="cs-CZ" sz="3000" b="1" dirty="0" err="1" smtClean="0">
                <a:latin typeface="Comic Sans MS" pitchFamily="66" charset="0"/>
              </a:rPr>
              <a:t>Suppen</a:t>
            </a:r>
            <a:endParaRPr lang="cs-CZ" sz="3000" b="1" dirty="0" smtClean="0">
              <a:latin typeface="Comic Sans MS" pitchFamily="66" charset="0"/>
            </a:endParaRPr>
          </a:p>
          <a:p>
            <a:r>
              <a:rPr lang="cs-CZ" sz="3000" b="1" dirty="0" smtClean="0">
                <a:latin typeface="Comic Sans MS" pitchFamily="66" charset="0"/>
              </a:rPr>
              <a:t>3. </a:t>
            </a:r>
            <a:r>
              <a:rPr lang="cs-CZ" sz="3000" b="1" dirty="0" err="1" smtClean="0">
                <a:latin typeface="Comic Sans MS" pitchFamily="66" charset="0"/>
              </a:rPr>
              <a:t>Hauptgerichte</a:t>
            </a:r>
            <a:endParaRPr lang="cs-CZ" sz="3000" b="1" dirty="0" smtClean="0">
              <a:latin typeface="Comic Sans MS" pitchFamily="66" charset="0"/>
            </a:endParaRPr>
          </a:p>
          <a:p>
            <a:r>
              <a:rPr lang="cs-CZ" sz="3000" b="1" dirty="0" smtClean="0">
                <a:latin typeface="Comic Sans MS" pitchFamily="66" charset="0"/>
              </a:rPr>
              <a:t>4. </a:t>
            </a:r>
            <a:r>
              <a:rPr lang="cs-CZ" sz="3000" b="1" dirty="0" err="1" smtClean="0">
                <a:latin typeface="Comic Sans MS" pitchFamily="66" charset="0"/>
              </a:rPr>
              <a:t>Dessert</a:t>
            </a:r>
            <a:r>
              <a:rPr lang="cs-CZ" sz="3000" b="1" dirty="0" smtClean="0">
                <a:latin typeface="Comic Sans MS" pitchFamily="66" charset="0"/>
              </a:rPr>
              <a:t> </a:t>
            </a:r>
            <a:r>
              <a:rPr lang="cs-CZ" sz="3000" b="1" dirty="0" err="1" smtClean="0">
                <a:latin typeface="Comic Sans MS" pitchFamily="66" charset="0"/>
              </a:rPr>
              <a:t>und</a:t>
            </a:r>
            <a:r>
              <a:rPr lang="cs-CZ" sz="3000" b="1" dirty="0" smtClean="0">
                <a:latin typeface="Comic Sans MS" pitchFamily="66" charset="0"/>
              </a:rPr>
              <a:t> </a:t>
            </a:r>
            <a:r>
              <a:rPr lang="cs-CZ" sz="3000" b="1" dirty="0" err="1" smtClean="0">
                <a:latin typeface="Comic Sans MS" pitchFamily="66" charset="0"/>
              </a:rPr>
              <a:t>Kuchen</a:t>
            </a:r>
            <a:r>
              <a:rPr lang="cs-CZ" sz="3000" b="1" dirty="0" smtClean="0">
                <a:latin typeface="Comic Sans MS" pitchFamily="66" charset="0"/>
              </a:rPr>
              <a:t> (</a:t>
            </a:r>
            <a:r>
              <a:rPr lang="cs-CZ" sz="3000" b="1" dirty="0" err="1" smtClean="0">
                <a:latin typeface="Comic Sans MS" pitchFamily="66" charset="0"/>
              </a:rPr>
              <a:t>Nachspeisen</a:t>
            </a:r>
            <a:r>
              <a:rPr lang="cs-CZ" sz="3000" b="1" dirty="0" smtClean="0">
                <a:latin typeface="Comic Sans MS" pitchFamily="66" charset="0"/>
              </a:rPr>
              <a:t>)</a:t>
            </a:r>
          </a:p>
          <a:p>
            <a:r>
              <a:rPr lang="cs-CZ" sz="3000" b="1" dirty="0" smtClean="0">
                <a:latin typeface="Comic Sans MS" pitchFamily="66" charset="0"/>
              </a:rPr>
              <a:t>5. </a:t>
            </a:r>
            <a:r>
              <a:rPr lang="cs-CZ" sz="3000" b="1" dirty="0" err="1" smtClean="0">
                <a:latin typeface="Comic Sans MS" pitchFamily="66" charset="0"/>
              </a:rPr>
              <a:t>Getränke</a:t>
            </a:r>
            <a:endParaRPr lang="cs-CZ" sz="3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000" dirty="0" err="1" smtClean="0">
                <a:latin typeface="Comic Sans MS" pitchFamily="66" charset="0"/>
              </a:rPr>
              <a:t>Ordne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die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passenden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Bilder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zu</a:t>
            </a:r>
            <a:r>
              <a:rPr lang="cs-CZ" sz="3000" dirty="0" smtClean="0">
                <a:latin typeface="Comic Sans MS" pitchFamily="66" charset="0"/>
              </a:rPr>
              <a:t>:</a:t>
            </a:r>
            <a:endParaRPr lang="cs-CZ" sz="3000" dirty="0">
              <a:latin typeface="Comic Sans MS" pitchFamily="66" charset="0"/>
            </a:endParaRPr>
          </a:p>
        </p:txBody>
      </p:sp>
      <p:pic>
        <p:nvPicPr>
          <p:cNvPr id="10" name="Obrázek 9" descr="hauptgeri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57192"/>
            <a:ext cx="2286000" cy="1524000"/>
          </a:xfrm>
          <a:prstGeom prst="rect">
            <a:avLst/>
          </a:prstGeom>
        </p:spPr>
      </p:pic>
      <p:pic>
        <p:nvPicPr>
          <p:cNvPr id="11" name="Obrázek 10" descr="vorspeisen-suppen-salate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1196752"/>
            <a:ext cx="2072958" cy="1368152"/>
          </a:xfrm>
          <a:prstGeom prst="rect">
            <a:avLst/>
          </a:prstGeom>
        </p:spPr>
      </p:pic>
      <p:pic>
        <p:nvPicPr>
          <p:cNvPr id="12" name="Obrázek 11" descr="Vorspeise DU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4869160"/>
            <a:ext cx="2466975" cy="1847850"/>
          </a:xfrm>
          <a:prstGeom prst="rect">
            <a:avLst/>
          </a:prstGeom>
        </p:spPr>
      </p:pic>
      <p:pic>
        <p:nvPicPr>
          <p:cNvPr id="13" name="Obrázek 12" descr="Moji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5013176"/>
            <a:ext cx="1440160" cy="1700808"/>
          </a:xfrm>
          <a:prstGeom prst="rect">
            <a:avLst/>
          </a:prstGeom>
        </p:spPr>
      </p:pic>
      <p:pic>
        <p:nvPicPr>
          <p:cNvPr id="14" name="Obrázek 13" descr="Desse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31354" y="3356992"/>
            <a:ext cx="2712646" cy="2036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Erkläre</a:t>
            </a:r>
            <a:r>
              <a:rPr lang="cs-CZ" dirty="0" smtClean="0"/>
              <a:t>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Begriffe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cs-CZ" sz="2100" dirty="0" smtClean="0">
                <a:latin typeface="Comic Sans MS" pitchFamily="66" charset="0"/>
              </a:rPr>
              <a:t>1.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Speisekarte</a:t>
            </a:r>
            <a:endParaRPr lang="cs-CZ" sz="21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	</a:t>
            </a:r>
            <a:r>
              <a:rPr lang="cs-CZ" sz="2000" dirty="0" smtClean="0">
                <a:latin typeface="Comic Sans MS" pitchFamily="66" charset="0"/>
              </a:rPr>
              <a:t>		</a:t>
            </a:r>
          </a:p>
          <a:p>
            <a:r>
              <a:rPr lang="cs-CZ" sz="2000" dirty="0" smtClean="0">
                <a:latin typeface="Comic Sans MS" pitchFamily="66" charset="0"/>
              </a:rPr>
              <a:t>2. Happy </a:t>
            </a:r>
            <a:r>
              <a:rPr lang="cs-CZ" sz="2000" dirty="0" err="1" smtClean="0">
                <a:latin typeface="Comic Sans MS" pitchFamily="66" charset="0"/>
              </a:rPr>
              <a:t>Hour</a:t>
            </a:r>
            <a:endParaRPr lang="cs-CZ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			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3. der </a:t>
            </a:r>
            <a:r>
              <a:rPr lang="cs-CZ" sz="2000" dirty="0" err="1" smtClean="0">
                <a:latin typeface="Comic Sans MS" pitchFamily="66" charset="0"/>
              </a:rPr>
              <a:t>Nachtisch</a:t>
            </a:r>
            <a:r>
              <a:rPr lang="cs-CZ" sz="20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endParaRPr lang="cs-CZ" sz="2000" dirty="0" smtClean="0">
              <a:latin typeface="Comic Sans MS" pitchFamily="66" charset="0"/>
            </a:endParaRPr>
          </a:p>
          <a:p>
            <a:r>
              <a:rPr lang="cs-CZ" sz="2000" dirty="0" smtClean="0">
                <a:latin typeface="Comic Sans MS" pitchFamily="66" charset="0"/>
              </a:rPr>
              <a:t>4. </a:t>
            </a:r>
            <a:r>
              <a:rPr lang="cs-CZ" sz="2000" dirty="0" err="1" smtClean="0">
                <a:latin typeface="Comic Sans MS" pitchFamily="66" charset="0"/>
              </a:rPr>
              <a:t>die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Öffnungszeit</a:t>
            </a:r>
            <a:r>
              <a:rPr lang="cs-CZ" sz="2000" dirty="0" smtClean="0">
                <a:latin typeface="Comic Sans MS" pitchFamily="66" charset="0"/>
              </a:rPr>
              <a:t>						</a:t>
            </a:r>
          </a:p>
          <a:p>
            <a:pPr>
              <a:buNone/>
            </a:pPr>
            <a:r>
              <a:rPr lang="cs-CZ" sz="2000" dirty="0" smtClean="0">
                <a:latin typeface="Comic Sans MS" pitchFamily="66" charset="0"/>
              </a:rPr>
              <a:t>					</a:t>
            </a:r>
          </a:p>
          <a:p>
            <a:r>
              <a:rPr lang="cs-CZ" sz="2000" dirty="0" smtClean="0">
                <a:latin typeface="Comic Sans MS" pitchFamily="66" charset="0"/>
              </a:rPr>
              <a:t>5. </a:t>
            </a:r>
            <a:r>
              <a:rPr lang="cs-CZ" sz="2000" dirty="0" err="1" smtClean="0">
                <a:latin typeface="Comic Sans MS" pitchFamily="66" charset="0"/>
              </a:rPr>
              <a:t>die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Reservierung</a:t>
            </a:r>
            <a:r>
              <a:rPr lang="cs-CZ" sz="2000" dirty="0" smtClean="0">
                <a:latin typeface="Comic Sans MS" pitchFamily="66" charset="0"/>
              </a:rPr>
              <a:t>											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499992" y="1196752"/>
            <a:ext cx="4176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eine</a:t>
            </a:r>
            <a:r>
              <a:rPr lang="cs-CZ" dirty="0" smtClean="0">
                <a:latin typeface="Comic Sans MS" pitchFamily="66" charset="0"/>
              </a:rPr>
              <a:t> Liste </a:t>
            </a:r>
            <a:r>
              <a:rPr lang="cs-CZ" dirty="0" err="1" smtClean="0">
                <a:latin typeface="Comic Sans MS" pitchFamily="66" charset="0"/>
              </a:rPr>
              <a:t>mit</a:t>
            </a:r>
            <a:r>
              <a:rPr lang="cs-CZ" dirty="0" smtClean="0">
                <a:latin typeface="Comic Sans MS" pitchFamily="66" charset="0"/>
              </a:rPr>
              <a:t> den </a:t>
            </a:r>
            <a:r>
              <a:rPr lang="cs-CZ" dirty="0" err="1" smtClean="0">
                <a:latin typeface="Comic Sans MS" pitchFamily="66" charset="0"/>
              </a:rPr>
              <a:t>Gerichten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die</a:t>
            </a:r>
            <a:r>
              <a:rPr lang="cs-CZ" dirty="0" smtClean="0">
                <a:latin typeface="Comic Sans MS" pitchFamily="66" charset="0"/>
              </a:rPr>
              <a:t> man </a:t>
            </a:r>
            <a:r>
              <a:rPr lang="cs-CZ" dirty="0" err="1" smtClean="0">
                <a:latin typeface="Comic Sans MS" pitchFamily="66" charset="0"/>
              </a:rPr>
              <a:t>im</a:t>
            </a:r>
            <a:r>
              <a:rPr lang="cs-CZ" dirty="0" smtClean="0">
                <a:latin typeface="Comic Sans MS" pitchFamily="66" charset="0"/>
              </a:rPr>
              <a:t> Restaurant </a:t>
            </a:r>
            <a:r>
              <a:rPr lang="cs-CZ" dirty="0" err="1" smtClean="0">
                <a:latin typeface="Comic Sans MS" pitchFamily="66" charset="0"/>
              </a:rPr>
              <a:t>essen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kann</a:t>
            </a:r>
            <a:endParaRPr lang="cs-CZ" dirty="0" smtClean="0">
              <a:latin typeface="Comic Sans MS" pitchFamily="66" charset="0"/>
            </a:endParaRPr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de-DE" dirty="0" smtClean="0">
                <a:latin typeface="Comic Sans MS" pitchFamily="66" charset="0"/>
              </a:rPr>
              <a:t>Ein Zeitraum in dem </a:t>
            </a:r>
            <a:r>
              <a:rPr lang="cs-CZ" dirty="0" smtClean="0">
                <a:latin typeface="Comic Sans MS" pitchFamily="66" charset="0"/>
              </a:rPr>
              <a:t>man</a:t>
            </a:r>
            <a:r>
              <a:rPr lang="de-DE" dirty="0" smtClean="0">
                <a:latin typeface="Comic Sans MS" pitchFamily="66" charset="0"/>
              </a:rPr>
              <a:t> bestimmte Waren – meistens Getränke - zu einem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de-DE" dirty="0" smtClean="0">
                <a:latin typeface="Comic Sans MS" pitchFamily="66" charset="0"/>
              </a:rPr>
              <a:t>ermäßigtem Preis bekomm</a:t>
            </a:r>
            <a:r>
              <a:rPr lang="cs-CZ" dirty="0" smtClean="0">
                <a:latin typeface="Comic Sans MS" pitchFamily="66" charset="0"/>
              </a:rPr>
              <a:t>t</a:t>
            </a:r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die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Nachspeise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das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Dessert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süsse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Speise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die</a:t>
            </a:r>
            <a:r>
              <a:rPr lang="cs-CZ" dirty="0" smtClean="0">
                <a:latin typeface="Comic Sans MS" pitchFamily="66" charset="0"/>
              </a:rPr>
              <a:t> man nach </a:t>
            </a:r>
            <a:r>
              <a:rPr lang="cs-CZ" dirty="0" err="1" smtClean="0">
                <a:latin typeface="Comic Sans MS" pitchFamily="66" charset="0"/>
              </a:rPr>
              <a:t>dem</a:t>
            </a:r>
            <a:r>
              <a:rPr lang="cs-CZ" dirty="0" smtClean="0">
                <a:latin typeface="Comic Sans MS" pitchFamily="66" charset="0"/>
              </a:rPr>
              <a:t> Essen </a:t>
            </a:r>
            <a:r>
              <a:rPr lang="cs-CZ" dirty="0" err="1" smtClean="0">
                <a:latin typeface="Comic Sans MS" pitchFamily="66" charset="0"/>
              </a:rPr>
              <a:t>bekommt</a:t>
            </a:r>
            <a:endParaRPr lang="cs-CZ" dirty="0" smtClean="0">
              <a:latin typeface="Comic Sans MS" pitchFamily="66" charset="0"/>
            </a:endParaRPr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die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Zeit</a:t>
            </a:r>
            <a:r>
              <a:rPr lang="cs-CZ" dirty="0" smtClean="0">
                <a:latin typeface="Comic Sans MS" pitchFamily="66" charset="0"/>
              </a:rPr>
              <a:t>, in der </a:t>
            </a:r>
            <a:r>
              <a:rPr lang="cs-CZ" dirty="0" err="1" smtClean="0">
                <a:latin typeface="Comic Sans MS" pitchFamily="66" charset="0"/>
              </a:rPr>
              <a:t>ein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Geschäft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ein</a:t>
            </a:r>
            <a:r>
              <a:rPr lang="cs-CZ" dirty="0" smtClean="0">
                <a:latin typeface="Comic Sans MS" pitchFamily="66" charset="0"/>
              </a:rPr>
              <a:t> Restaurant </a:t>
            </a:r>
            <a:r>
              <a:rPr lang="cs-CZ" dirty="0" err="1" smtClean="0">
                <a:latin typeface="Comic Sans MS" pitchFamily="66" charset="0"/>
              </a:rPr>
              <a:t>offen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hat</a:t>
            </a:r>
            <a:endParaRPr lang="cs-CZ" dirty="0" smtClean="0">
              <a:latin typeface="Comic Sans MS" pitchFamily="66" charset="0"/>
            </a:endParaRPr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einen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Platz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einen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Tisch</a:t>
            </a:r>
            <a:r>
              <a:rPr lang="cs-CZ" dirty="0" smtClean="0">
                <a:latin typeface="Comic Sans MS" pitchFamily="66" charset="0"/>
              </a:rPr>
              <a:t> oder </a:t>
            </a:r>
            <a:r>
              <a:rPr lang="cs-CZ" dirty="0" err="1" smtClean="0">
                <a:latin typeface="Comic Sans MS" pitchFamily="66" charset="0"/>
              </a:rPr>
              <a:t>ein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Zimmer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für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jemanden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frei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halten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Happy_Ho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052736"/>
            <a:ext cx="4064796" cy="331925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583362"/>
          </a:xfrm>
        </p:spPr>
        <p:txBody>
          <a:bodyPr>
            <a:normAutofit/>
          </a:bodyPr>
          <a:lstStyle/>
          <a:p>
            <a:pPr algn="l"/>
            <a:r>
              <a:rPr lang="cs-CZ" dirty="0" err="1" smtClean="0">
                <a:latin typeface="Comic Sans MS" pitchFamily="66" charset="0"/>
              </a:rPr>
              <a:t>Antworte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die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Fragen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zum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Bild</a:t>
            </a:r>
            <a:r>
              <a:rPr lang="cs-CZ" dirty="0" smtClean="0">
                <a:latin typeface="Comic Sans MS" pitchFamily="66" charset="0"/>
              </a:rPr>
              <a:t>:</a:t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sz="3200" dirty="0" smtClean="0">
                <a:latin typeface="Comic Sans MS" pitchFamily="66" charset="0"/>
              </a:rPr>
              <a:t>1. </a:t>
            </a:r>
            <a:r>
              <a:rPr lang="cs-CZ" sz="3200" dirty="0" err="1" smtClean="0">
                <a:latin typeface="Comic Sans MS" pitchFamily="66" charset="0"/>
              </a:rPr>
              <a:t>Wann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kann</a:t>
            </a:r>
            <a:r>
              <a:rPr lang="cs-CZ" sz="3200" dirty="0" smtClean="0">
                <a:latin typeface="Comic Sans MS" pitchFamily="66" charset="0"/>
              </a:rPr>
              <a:t> man </a:t>
            </a:r>
            <a:r>
              <a:rPr lang="cs-CZ" sz="3200" dirty="0" err="1" smtClean="0">
                <a:latin typeface="Comic Sans MS" pitchFamily="66" charset="0"/>
              </a:rPr>
              <a:t>hier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Getränke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zu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einem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ermä</a:t>
            </a:r>
            <a:r>
              <a:rPr lang="el-GR" sz="3200" dirty="0" smtClean="0">
                <a:latin typeface="Comic Sans MS" pitchFamily="66" charset="0"/>
              </a:rPr>
              <a:t>β</a:t>
            </a:r>
            <a:r>
              <a:rPr lang="cs-CZ" sz="3200" dirty="0" err="1" smtClean="0">
                <a:latin typeface="Comic Sans MS" pitchFamily="66" charset="0"/>
              </a:rPr>
              <a:t>igten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Preis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bekommen</a:t>
            </a:r>
            <a:r>
              <a:rPr lang="cs-CZ" sz="3200" dirty="0" smtClean="0">
                <a:latin typeface="Comic Sans MS" pitchFamily="66" charset="0"/>
              </a:rPr>
              <a:t>?</a:t>
            </a: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sz="3200" dirty="0" smtClean="0">
                <a:latin typeface="Comic Sans MS" pitchFamily="66" charset="0"/>
              </a:rPr>
              <a:t>2. </a:t>
            </a:r>
            <a:r>
              <a:rPr lang="cs-CZ" sz="3200" dirty="0" err="1" smtClean="0">
                <a:latin typeface="Comic Sans MS" pitchFamily="66" charset="0"/>
              </a:rPr>
              <a:t>Was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bedeutet</a:t>
            </a:r>
            <a:r>
              <a:rPr lang="cs-CZ" sz="3200" dirty="0" smtClean="0">
                <a:latin typeface="Comic Sans MS" pitchFamily="66" charset="0"/>
              </a:rPr>
              <a:t> „Happy </a:t>
            </a:r>
            <a:r>
              <a:rPr lang="cs-CZ" sz="3200" dirty="0" err="1" smtClean="0">
                <a:latin typeface="Comic Sans MS" pitchFamily="66" charset="0"/>
              </a:rPr>
              <a:t>Hour</a:t>
            </a:r>
            <a:r>
              <a:rPr lang="cs-CZ" sz="3200" dirty="0" smtClean="0">
                <a:latin typeface="Comic Sans MS" pitchFamily="66" charset="0"/>
              </a:rPr>
              <a:t>“ in </a:t>
            </a:r>
            <a:r>
              <a:rPr lang="cs-CZ" sz="3200" dirty="0" err="1" smtClean="0">
                <a:latin typeface="Comic Sans MS" pitchFamily="66" charset="0"/>
              </a:rPr>
              <a:t>diesem</a:t>
            </a:r>
            <a:r>
              <a:rPr lang="cs-CZ" sz="3200" dirty="0" smtClean="0">
                <a:latin typeface="Comic Sans MS" pitchFamily="66" charset="0"/>
              </a:rPr>
              <a:t> Restaurant?</a:t>
            </a:r>
            <a:br>
              <a:rPr lang="cs-CZ" sz="3200" dirty="0" smtClean="0">
                <a:latin typeface="Comic Sans MS" pitchFamily="66" charset="0"/>
              </a:rPr>
            </a:br>
            <a:r>
              <a:rPr lang="cs-CZ" sz="3200" dirty="0" smtClean="0">
                <a:latin typeface="Comic Sans MS" pitchFamily="66" charset="0"/>
              </a:rPr>
              <a:t>3. </a:t>
            </a:r>
            <a:r>
              <a:rPr lang="cs-CZ" sz="3200" dirty="0" err="1" smtClean="0">
                <a:latin typeface="Comic Sans MS" pitchFamily="66" charset="0"/>
              </a:rPr>
              <a:t>Was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kann</a:t>
            </a:r>
            <a:r>
              <a:rPr lang="cs-CZ" sz="3200" dirty="0" smtClean="0">
                <a:latin typeface="Comic Sans MS" pitchFamily="66" charset="0"/>
              </a:rPr>
              <a:t> man </a:t>
            </a:r>
            <a:r>
              <a:rPr lang="cs-CZ" sz="3200" dirty="0" err="1" smtClean="0">
                <a:latin typeface="Comic Sans MS" pitchFamily="66" charset="0"/>
              </a:rPr>
              <a:t>hier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trinken</a:t>
            </a:r>
            <a:r>
              <a:rPr lang="cs-CZ" sz="3200" dirty="0" smtClean="0">
                <a:latin typeface="Comic Sans MS" pitchFamily="66" charset="0"/>
              </a:rPr>
              <a:t>? 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Speisekarte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(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Bilde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ein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Gespräch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im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Restaurant</a:t>
            </a:r>
            <a:r>
              <a:rPr lang="cs-CZ" sz="3200" b="1" dirty="0" smtClean="0">
                <a:solidFill>
                  <a:srgbClr val="C00000"/>
                </a:solidFill>
              </a:rPr>
              <a:t>)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</a:t>
            </a:r>
            <a:endParaRPr lang="cs-CZ" b="1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Obrázek 5" descr="Speisekar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696744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Citace</a:t>
            </a:r>
          </a:p>
          <a:p>
            <a:r>
              <a:rPr lang="cs-CZ" sz="2400" dirty="0" err="1" smtClean="0"/>
              <a:t>Themen</a:t>
            </a:r>
            <a:r>
              <a:rPr lang="cs-CZ" sz="2400" dirty="0" smtClean="0"/>
              <a:t> </a:t>
            </a:r>
            <a:r>
              <a:rPr lang="cs-CZ" sz="2400" dirty="0" err="1" smtClean="0"/>
              <a:t>Aktuell</a:t>
            </a:r>
            <a:r>
              <a:rPr lang="cs-CZ" sz="2400" dirty="0" smtClean="0"/>
              <a:t> 1, </a:t>
            </a:r>
            <a:r>
              <a:rPr lang="cs-CZ" sz="2400" dirty="0" err="1" smtClean="0"/>
              <a:t>Kursbuch</a:t>
            </a:r>
            <a:r>
              <a:rPr lang="cs-CZ" sz="2400" dirty="0" smtClean="0"/>
              <a:t>,s.38,39</a:t>
            </a:r>
          </a:p>
          <a:p>
            <a:r>
              <a:rPr lang="cs-CZ" sz="2400" dirty="0" err="1" smtClean="0"/>
              <a:t>Sprechen</a:t>
            </a:r>
            <a:r>
              <a:rPr lang="cs-CZ" sz="2400" dirty="0" smtClean="0"/>
              <a:t>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Deutsch</a:t>
            </a:r>
            <a:r>
              <a:rPr lang="cs-CZ" sz="2400" dirty="0" smtClean="0"/>
              <a:t> 1,s.56</a:t>
            </a:r>
          </a:p>
          <a:p>
            <a:r>
              <a:rPr lang="cs-CZ" sz="2400" dirty="0" err="1" smtClean="0"/>
              <a:t>Speisekarte</a:t>
            </a:r>
            <a:endParaRPr lang="cs-CZ" sz="2400" dirty="0" smtClean="0"/>
          </a:p>
          <a:p>
            <a:r>
              <a:rPr lang="cs-CZ" sz="2400" dirty="0" err="1" smtClean="0"/>
              <a:t>Schwarzfischer</a:t>
            </a:r>
            <a:r>
              <a:rPr lang="cs-CZ" sz="2400" dirty="0" smtClean="0"/>
              <a:t>. </a:t>
            </a:r>
            <a:r>
              <a:rPr lang="cs-CZ" sz="2400" i="1" dirty="0" err="1" smtClean="0"/>
              <a:t>Schwarzfischer</a:t>
            </a:r>
            <a:r>
              <a:rPr lang="cs-CZ" sz="2400" dirty="0" smtClean="0"/>
              <a:t> [online]. 2012 [cit. 2013-01-30]. Dostupné z: http://www.</a:t>
            </a:r>
            <a:r>
              <a:rPr lang="cs-CZ" sz="2400" dirty="0" err="1" smtClean="0"/>
              <a:t>google.de</a:t>
            </a:r>
            <a:r>
              <a:rPr lang="cs-CZ" sz="2400" dirty="0" smtClean="0"/>
              <a:t>/</a:t>
            </a:r>
            <a:r>
              <a:rPr lang="cs-CZ" sz="2400" dirty="0" err="1" smtClean="0"/>
              <a:t>imgres</a:t>
            </a:r>
            <a:r>
              <a:rPr lang="cs-CZ" sz="2400" dirty="0" smtClean="0"/>
              <a:t>?q=</a:t>
            </a:r>
            <a:r>
              <a:rPr lang="cs-CZ" sz="2400" dirty="0" err="1" smtClean="0"/>
              <a:t>Speisekarte</a:t>
            </a:r>
            <a:r>
              <a:rPr lang="cs-CZ" sz="2400" dirty="0" smtClean="0"/>
              <a:t>&amp;start=113&amp;</a:t>
            </a:r>
            <a:r>
              <a:rPr lang="cs-CZ" sz="2400" dirty="0" err="1" smtClean="0"/>
              <a:t>hl</a:t>
            </a:r>
            <a:r>
              <a:rPr lang="cs-CZ" sz="2400" dirty="0" smtClean="0"/>
              <a:t>=</a:t>
            </a:r>
            <a:r>
              <a:rPr lang="cs-CZ" sz="2400" dirty="0" err="1" smtClean="0"/>
              <a:t>cs</a:t>
            </a:r>
            <a:r>
              <a:rPr lang="cs-CZ" sz="2400" dirty="0" smtClean="0"/>
              <a:t>&amp;</a:t>
            </a:r>
            <a:r>
              <a:rPr lang="cs-CZ" sz="2400" dirty="0" err="1" smtClean="0"/>
              <a:t>sa</a:t>
            </a:r>
            <a:r>
              <a:rPr lang="cs-CZ" sz="2400" dirty="0" smtClean="0"/>
              <a:t>=X&amp;</a:t>
            </a:r>
            <a:r>
              <a:rPr lang="cs-CZ" sz="2400" dirty="0" err="1" smtClean="0"/>
              <a:t>biw</a:t>
            </a:r>
            <a:r>
              <a:rPr lang="cs-CZ" sz="2400" dirty="0" smtClean="0"/>
              <a:t>=1280&amp;</a:t>
            </a:r>
            <a:r>
              <a:rPr lang="cs-CZ" sz="2400" dirty="0" err="1" smtClean="0"/>
              <a:t>bih</a:t>
            </a:r>
            <a:r>
              <a:rPr lang="cs-CZ" sz="2400" dirty="0" smtClean="0"/>
              <a:t>=912&amp;</a:t>
            </a:r>
            <a:r>
              <a:rPr lang="cs-CZ" sz="2400" dirty="0" err="1" smtClean="0"/>
              <a:t>tbm</a:t>
            </a:r>
            <a:r>
              <a:rPr lang="cs-CZ" sz="2400" dirty="0" smtClean="0"/>
              <a:t>=</a:t>
            </a:r>
            <a:r>
              <a:rPr lang="cs-CZ" sz="2400" dirty="0" err="1" smtClean="0"/>
              <a:t>isch</a:t>
            </a:r>
            <a:r>
              <a:rPr lang="cs-CZ" sz="2400" dirty="0" smtClean="0"/>
              <a:t>&amp;</a:t>
            </a:r>
            <a:r>
              <a:rPr lang="cs-CZ" sz="2400" dirty="0" err="1" smtClean="0"/>
              <a:t>prmd</a:t>
            </a:r>
            <a:r>
              <a:rPr lang="cs-CZ" sz="2400" dirty="0" smtClean="0"/>
              <a:t>=</a:t>
            </a:r>
            <a:r>
              <a:rPr lang="cs-CZ" sz="2400" dirty="0" err="1" smtClean="0"/>
              <a:t>imvns</a:t>
            </a:r>
            <a:r>
              <a:rPr lang="cs-CZ" sz="2400" dirty="0" smtClean="0"/>
              <a:t>&amp;</a:t>
            </a:r>
            <a:r>
              <a:rPr lang="cs-CZ" sz="2400" dirty="0" err="1" smtClean="0"/>
              <a:t>tbnid</a:t>
            </a:r>
            <a:r>
              <a:rPr lang="cs-CZ" sz="2400" dirty="0" smtClean="0"/>
              <a:t>=OAMbwCPp66jqgM:&amp;</a:t>
            </a:r>
            <a:r>
              <a:rPr lang="cs-CZ" sz="2400" dirty="0" err="1" smtClean="0"/>
              <a:t>imgrefurl</a:t>
            </a:r>
            <a:r>
              <a:rPr lang="cs-CZ" sz="2400" dirty="0" smtClean="0"/>
              <a:t>=http://www.</a:t>
            </a:r>
            <a:r>
              <a:rPr lang="cs-CZ" sz="2400" dirty="0" err="1" smtClean="0"/>
              <a:t>metzgerei</a:t>
            </a:r>
            <a:r>
              <a:rPr lang="cs-CZ" sz="2400" dirty="0" smtClean="0"/>
              <a:t>-</a:t>
            </a:r>
            <a:r>
              <a:rPr lang="cs-CZ" sz="2400" dirty="0" err="1" smtClean="0"/>
              <a:t>schwarzfischer.de</a:t>
            </a:r>
            <a:r>
              <a:rPr lang="cs-CZ" sz="2400" dirty="0" smtClean="0"/>
              <a:t>/</a:t>
            </a:r>
            <a:r>
              <a:rPr lang="cs-CZ" sz="2400" dirty="0" err="1" smtClean="0"/>
              <a:t>gasthaus</a:t>
            </a:r>
            <a:r>
              <a:rPr lang="cs-CZ" sz="2400" dirty="0" smtClean="0"/>
              <a:t>_</a:t>
            </a:r>
            <a:r>
              <a:rPr lang="cs-CZ" sz="2400" dirty="0" err="1" smtClean="0"/>
              <a:t>speisekarte.html</a:t>
            </a:r>
            <a:r>
              <a:rPr lang="cs-CZ" sz="2400" dirty="0" smtClean="0"/>
              <a:t>&amp;</a:t>
            </a:r>
            <a:r>
              <a:rPr lang="cs-CZ" sz="2400" dirty="0" err="1" smtClean="0"/>
              <a:t>docid</a:t>
            </a:r>
            <a:r>
              <a:rPr lang="cs-CZ" sz="2400" dirty="0" smtClean="0"/>
              <a:t>=VY5QPEEMhsjDdM&amp;</a:t>
            </a:r>
            <a:r>
              <a:rPr lang="cs-CZ" sz="2400" dirty="0" err="1" smtClean="0"/>
              <a:t>imgurl</a:t>
            </a:r>
            <a:r>
              <a:rPr lang="cs-CZ" sz="2400" dirty="0" smtClean="0"/>
              <a:t>=http://www.</a:t>
            </a:r>
            <a:r>
              <a:rPr lang="cs-CZ" sz="2400" dirty="0" err="1" smtClean="0"/>
              <a:t>metzgerei</a:t>
            </a:r>
            <a:r>
              <a:rPr lang="cs-CZ" sz="2400" dirty="0" smtClean="0"/>
              <a:t>-</a:t>
            </a:r>
            <a:r>
              <a:rPr lang="cs-CZ" sz="2400" dirty="0" err="1" smtClean="0"/>
              <a:t>schwarzfischer.de</a:t>
            </a:r>
            <a:r>
              <a:rPr lang="cs-CZ" sz="2400" dirty="0" smtClean="0"/>
              <a:t>/</a:t>
            </a:r>
            <a:r>
              <a:rPr lang="cs-CZ" sz="2400" dirty="0" err="1" smtClean="0"/>
              <a:t>speisekarte.jpg</a:t>
            </a:r>
            <a:r>
              <a:rPr lang="cs-CZ" sz="2400" dirty="0" smtClean="0"/>
              <a:t>&amp;w=600&amp;h=849&amp;</a:t>
            </a:r>
            <a:r>
              <a:rPr lang="cs-CZ" sz="2400" dirty="0" err="1" smtClean="0"/>
              <a:t>ei</a:t>
            </a:r>
            <a:r>
              <a:rPr lang="cs-CZ" sz="2400" dirty="0" smtClean="0"/>
              <a:t>=D_ggUOjXOs7EsgarhoHgBw&amp;zoom=1&amp;</a:t>
            </a:r>
            <a:r>
              <a:rPr lang="cs-CZ" sz="2400" dirty="0" err="1" smtClean="0"/>
              <a:t>iact</a:t>
            </a:r>
            <a:r>
              <a:rPr lang="cs-CZ" sz="2400" dirty="0" smtClean="0"/>
              <a:t>=</a:t>
            </a:r>
            <a:r>
              <a:rPr lang="cs-CZ" sz="2400" dirty="0" err="1" smtClean="0"/>
              <a:t>hc</a:t>
            </a:r>
            <a:r>
              <a:rPr lang="cs-CZ" sz="2400" dirty="0" smtClean="0"/>
              <a:t>&amp;</a:t>
            </a:r>
            <a:r>
              <a:rPr lang="cs-CZ" sz="2400" dirty="0" err="1" smtClean="0"/>
              <a:t>vpx</a:t>
            </a:r>
            <a:r>
              <a:rPr lang="cs-CZ" sz="2400" dirty="0" smtClean="0"/>
              <a:t>=732&amp;</a:t>
            </a:r>
            <a:r>
              <a:rPr lang="cs-CZ" sz="2400" dirty="0" err="1" smtClean="0"/>
              <a:t>vpy</a:t>
            </a:r>
            <a:r>
              <a:rPr lang="cs-CZ" sz="2400" dirty="0" smtClean="0"/>
              <a:t>=322&amp;dur=98&amp;</a:t>
            </a:r>
            <a:r>
              <a:rPr lang="cs-CZ" sz="2400" dirty="0" err="1" smtClean="0"/>
              <a:t>hovh</a:t>
            </a:r>
            <a:r>
              <a:rPr lang="cs-CZ" sz="2400" dirty="0" smtClean="0"/>
              <a:t>=267&amp;</a:t>
            </a:r>
            <a:r>
              <a:rPr lang="cs-CZ" sz="2400" dirty="0" err="1" smtClean="0"/>
              <a:t>hovw</a:t>
            </a:r>
            <a:r>
              <a:rPr lang="cs-CZ" sz="2400" dirty="0" smtClean="0"/>
              <a:t>=189&amp;</a:t>
            </a:r>
            <a:r>
              <a:rPr lang="cs-CZ" sz="2400" dirty="0" err="1" smtClean="0"/>
              <a:t>tx</a:t>
            </a:r>
            <a:r>
              <a:rPr lang="cs-CZ" sz="2400" dirty="0" smtClean="0"/>
              <a:t>=75&amp;ty=143&amp;</a:t>
            </a:r>
            <a:r>
              <a:rPr lang="cs-CZ" sz="2400" dirty="0" err="1" smtClean="0"/>
              <a:t>sig</a:t>
            </a:r>
            <a:r>
              <a:rPr lang="cs-CZ" sz="2400" dirty="0" smtClean="0"/>
              <a:t>=105501467630670430479&amp;</a:t>
            </a:r>
            <a:r>
              <a:rPr lang="cs-CZ" sz="2400" dirty="0" err="1" smtClean="0"/>
              <a:t>page</a:t>
            </a:r>
            <a:r>
              <a:rPr lang="cs-CZ" sz="2400" dirty="0" smtClean="0"/>
              <a:t>=4&amp;</a:t>
            </a:r>
            <a:r>
              <a:rPr lang="cs-CZ" sz="2400" dirty="0" err="1" smtClean="0"/>
              <a:t>tbnh</a:t>
            </a:r>
            <a:r>
              <a:rPr lang="cs-CZ" sz="2400" dirty="0" smtClean="0"/>
              <a:t>=153&amp;</a:t>
            </a:r>
            <a:r>
              <a:rPr lang="cs-CZ" sz="2400" dirty="0" err="1" smtClean="0"/>
              <a:t>tbnw</a:t>
            </a:r>
            <a:r>
              <a:rPr lang="cs-CZ" sz="2400" dirty="0" smtClean="0"/>
              <a:t>=115&amp;</a:t>
            </a:r>
            <a:r>
              <a:rPr lang="cs-CZ" sz="2400" dirty="0" err="1" smtClean="0"/>
              <a:t>ndsp</a:t>
            </a:r>
            <a:r>
              <a:rPr lang="cs-CZ" sz="2400" dirty="0" smtClean="0"/>
              <a:t>=36&amp;</a:t>
            </a:r>
            <a:r>
              <a:rPr lang="cs-CZ" sz="2400" dirty="0" err="1" smtClean="0"/>
              <a:t>ved</a:t>
            </a:r>
            <a:r>
              <a:rPr lang="cs-CZ" sz="2400" dirty="0" smtClean="0"/>
              <a:t>=1t:429,r:3,s:113,i:117 </a:t>
            </a:r>
            <a:r>
              <a:rPr lang="cs-CZ" sz="2400" dirty="0" err="1" smtClean="0"/>
              <a:t>Speisekarte</a:t>
            </a:r>
            <a:r>
              <a:rPr lang="cs-CZ" sz="2400" dirty="0" smtClean="0"/>
              <a:t>, obrázky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Citace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err="1" smtClean="0"/>
              <a:t>Fastfood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google.de</a:t>
            </a:r>
            <a:r>
              <a:rPr lang="cs-CZ" dirty="0" smtClean="0"/>
              <a:t>/</a:t>
            </a:r>
            <a:r>
              <a:rPr lang="cs-CZ" dirty="0" err="1" smtClean="0"/>
              <a:t>imgres</a:t>
            </a:r>
            <a:r>
              <a:rPr lang="cs-CZ" dirty="0" smtClean="0"/>
              <a:t>?q=%C3%9Cbergewicht&amp;start=200&amp;</a:t>
            </a:r>
            <a:r>
              <a:rPr lang="cs-CZ" dirty="0" err="1" smtClean="0"/>
              <a:t>num</a:t>
            </a:r>
            <a:r>
              <a:rPr lang="cs-CZ" dirty="0" smtClean="0"/>
              <a:t>=10&amp;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tbo</a:t>
            </a:r>
            <a:r>
              <a:rPr lang="cs-CZ" dirty="0" smtClean="0"/>
              <a:t>=d&amp;</a:t>
            </a:r>
            <a:r>
              <a:rPr lang="cs-CZ" dirty="0" err="1" smtClean="0"/>
              <a:t>biw</a:t>
            </a:r>
            <a:r>
              <a:rPr lang="cs-CZ" dirty="0" smtClean="0"/>
              <a:t>=1517&amp;</a:t>
            </a:r>
            <a:r>
              <a:rPr lang="cs-CZ" dirty="0" err="1" smtClean="0"/>
              <a:t>bih</a:t>
            </a:r>
            <a:r>
              <a:rPr lang="cs-CZ" dirty="0" smtClean="0"/>
              <a:t>=1056&amp;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tbnid</a:t>
            </a:r>
            <a:r>
              <a:rPr lang="cs-CZ" dirty="0" smtClean="0"/>
              <a:t>=VsZVlAme0W7aoM:&amp;</a:t>
            </a:r>
            <a:r>
              <a:rPr lang="cs-CZ" dirty="0" err="1" smtClean="0"/>
              <a:t>imgrefurl</a:t>
            </a:r>
            <a:r>
              <a:rPr lang="cs-CZ" dirty="0" smtClean="0"/>
              <a:t>=http://www.</a:t>
            </a:r>
            <a:r>
              <a:rPr lang="cs-CZ" dirty="0" err="1" smtClean="0"/>
              <a:t>rp</a:t>
            </a:r>
            <a:r>
              <a:rPr lang="cs-CZ" dirty="0" smtClean="0"/>
              <a:t>-online.de/</a:t>
            </a:r>
            <a:r>
              <a:rPr lang="cs-CZ" dirty="0" err="1" smtClean="0"/>
              <a:t>gesundheit</a:t>
            </a:r>
            <a:r>
              <a:rPr lang="cs-CZ" dirty="0" smtClean="0"/>
              <a:t>/</a:t>
            </a:r>
            <a:r>
              <a:rPr lang="cs-CZ" dirty="0" err="1" smtClean="0"/>
              <a:t>news</a:t>
            </a:r>
            <a:r>
              <a:rPr lang="cs-CZ" dirty="0" smtClean="0"/>
              <a:t>/</a:t>
            </a:r>
            <a:r>
              <a:rPr lang="cs-CZ" dirty="0" err="1" smtClean="0"/>
              <a:t>volksbewegung</a:t>
            </a:r>
            <a:r>
              <a:rPr lang="cs-CZ" dirty="0" smtClean="0"/>
              <a:t>-</a:t>
            </a:r>
            <a:r>
              <a:rPr lang="cs-CZ" dirty="0" err="1" smtClean="0"/>
              <a:t>fuer</a:t>
            </a:r>
            <a:r>
              <a:rPr lang="cs-CZ" dirty="0" smtClean="0"/>
              <a:t>-</a:t>
            </a:r>
            <a:r>
              <a:rPr lang="cs-CZ" dirty="0" err="1" smtClean="0"/>
              <a:t>gesunde</a:t>
            </a:r>
            <a:r>
              <a:rPr lang="cs-CZ" dirty="0" smtClean="0"/>
              <a:t>-</a:t>
            </a:r>
            <a:r>
              <a:rPr lang="cs-CZ" dirty="0" err="1" smtClean="0"/>
              <a:t>enaehrung</a:t>
            </a:r>
            <a:r>
              <a:rPr lang="cs-CZ" dirty="0" smtClean="0"/>
              <a:t>-1.1617208&amp;</a:t>
            </a:r>
            <a:r>
              <a:rPr lang="cs-CZ" dirty="0" err="1" smtClean="0"/>
              <a:t>docid</a:t>
            </a:r>
            <a:r>
              <a:rPr lang="cs-CZ" dirty="0" smtClean="0"/>
              <a:t>=</a:t>
            </a:r>
            <a:r>
              <a:rPr lang="cs-CZ" dirty="0" err="1" smtClean="0"/>
              <a:t>hlamapQgLRuYBM</a:t>
            </a:r>
            <a:r>
              <a:rPr lang="cs-CZ" dirty="0" smtClean="0"/>
              <a:t>&amp;</a:t>
            </a:r>
            <a:r>
              <a:rPr lang="cs-CZ" dirty="0" err="1" smtClean="0"/>
              <a:t>imgurl</a:t>
            </a:r>
            <a:r>
              <a:rPr lang="cs-CZ" dirty="0" smtClean="0"/>
              <a:t>=http://bc02.rp-online.de/</a:t>
            </a:r>
            <a:r>
              <a:rPr lang="cs-CZ" dirty="0" err="1" smtClean="0"/>
              <a:t>polopoly</a:t>
            </a:r>
            <a:r>
              <a:rPr lang="cs-CZ" dirty="0" smtClean="0"/>
              <a:t>_</a:t>
            </a:r>
            <a:r>
              <a:rPr lang="cs-CZ" dirty="0" err="1" smtClean="0"/>
              <a:t>fs</a:t>
            </a:r>
            <a:r>
              <a:rPr lang="cs-CZ" dirty="0" smtClean="0"/>
              <a:t>/</a:t>
            </a:r>
            <a:r>
              <a:rPr lang="cs-CZ" dirty="0" err="1" smtClean="0"/>
              <a:t>uebergewichtige</a:t>
            </a:r>
            <a:r>
              <a:rPr lang="cs-CZ" dirty="0" smtClean="0"/>
              <a:t>-</a:t>
            </a:r>
            <a:r>
              <a:rPr lang="cs-CZ" dirty="0" err="1" smtClean="0"/>
              <a:t>kinessen</a:t>
            </a:r>
            <a:r>
              <a:rPr lang="cs-CZ" dirty="0" smtClean="0"/>
              <a:t>-</a:t>
            </a:r>
            <a:r>
              <a:rPr lang="cs-CZ" dirty="0" err="1" smtClean="0"/>
              <a:t>juli</a:t>
            </a:r>
            <a:r>
              <a:rPr lang="cs-CZ" dirty="0" smtClean="0"/>
              <a:t>-200fast-</a:t>
            </a:r>
            <a:r>
              <a:rPr lang="cs-CZ" dirty="0" err="1" smtClean="0"/>
              <a:t>food</a:t>
            </a:r>
            <a:r>
              <a:rPr lang="cs-CZ" dirty="0" smtClean="0"/>
              <a:t>-restaurant-1.1161299.1321309230!/</a:t>
            </a:r>
            <a:r>
              <a:rPr lang="cs-CZ" dirty="0" err="1" smtClean="0"/>
              <a:t>httpImage</a:t>
            </a:r>
            <a:r>
              <a:rPr lang="cs-CZ" dirty="0" smtClean="0"/>
              <a:t>/43751418.jpg_gen/</a:t>
            </a:r>
            <a:r>
              <a:rPr lang="cs-CZ" dirty="0" err="1" smtClean="0"/>
              <a:t>derivatives</a:t>
            </a:r>
            <a:r>
              <a:rPr lang="cs-CZ" dirty="0" smtClean="0"/>
              <a:t>/rpo54_400/43751418.jpg&amp;w=400&amp;h=317&amp;</a:t>
            </a:r>
            <a:r>
              <a:rPr lang="cs-CZ" dirty="0" err="1" smtClean="0"/>
              <a:t>ei</a:t>
            </a:r>
            <a:r>
              <a:rPr lang="cs-CZ" dirty="0" smtClean="0"/>
              <a:t>=mnUFUaezE6yL4gTP-4CACw&amp;zoom=1&amp;</a:t>
            </a:r>
            <a:r>
              <a:rPr lang="cs-CZ" dirty="0" err="1" smtClean="0"/>
              <a:t>iact</a:t>
            </a:r>
            <a:r>
              <a:rPr lang="cs-CZ" dirty="0" smtClean="0"/>
              <a:t>=</a:t>
            </a:r>
            <a:r>
              <a:rPr lang="cs-CZ" dirty="0" err="1" smtClean="0"/>
              <a:t>hc</a:t>
            </a:r>
            <a:r>
              <a:rPr lang="cs-CZ" dirty="0" smtClean="0"/>
              <a:t>&amp;</a:t>
            </a:r>
            <a:r>
              <a:rPr lang="cs-CZ" dirty="0" err="1" smtClean="0"/>
              <a:t>vpx</a:t>
            </a:r>
            <a:r>
              <a:rPr lang="cs-CZ" dirty="0" smtClean="0"/>
              <a:t>=1013&amp;</a:t>
            </a:r>
            <a:r>
              <a:rPr lang="cs-CZ" dirty="0" err="1" smtClean="0"/>
              <a:t>vpy</a:t>
            </a:r>
            <a:r>
              <a:rPr lang="cs-CZ" dirty="0" smtClean="0"/>
              <a:t>=671&amp;dur=125&amp;</a:t>
            </a:r>
            <a:r>
              <a:rPr lang="cs-CZ" dirty="0" err="1" smtClean="0"/>
              <a:t>hovh</a:t>
            </a:r>
            <a:r>
              <a:rPr lang="cs-CZ" dirty="0" smtClean="0"/>
              <a:t>=200&amp;</a:t>
            </a:r>
            <a:r>
              <a:rPr lang="cs-CZ" dirty="0" err="1" smtClean="0"/>
              <a:t>hovw</a:t>
            </a:r>
            <a:r>
              <a:rPr lang="cs-CZ" dirty="0" smtClean="0"/>
              <a:t>=252&amp;</a:t>
            </a:r>
            <a:r>
              <a:rPr lang="cs-CZ" dirty="0" err="1" smtClean="0"/>
              <a:t>tx</a:t>
            </a:r>
            <a:r>
              <a:rPr lang="cs-CZ" dirty="0" smtClean="0"/>
              <a:t>=146</a:t>
            </a:r>
            <a:r>
              <a:rPr lang="cs-CZ" dirty="0" smtClean="0">
                <a:hlinkClick r:id="rId2" action="ppaction://hlinkfile"/>
              </a:rPr>
              <a:t>&amp;ty=116&amp;</a:t>
            </a:r>
            <a:r>
              <a:rPr lang="cs-CZ" dirty="0" err="1" smtClean="0">
                <a:hlinkClick r:id="rId2" action="ppaction://hlinkfile"/>
              </a:rPr>
              <a:t>sig</a:t>
            </a:r>
            <a:r>
              <a:rPr lang="cs-CZ" dirty="0" smtClean="0">
                <a:hlinkClick r:id="rId2" action="ppaction://hlinkfile"/>
              </a:rPr>
              <a:t>=105501467630670430479&amp;</a:t>
            </a:r>
            <a:r>
              <a:rPr lang="cs-CZ" dirty="0" err="1" smtClean="0">
                <a:hlinkClick r:id="rId2" action="ppaction://hlinkfile"/>
              </a:rPr>
              <a:t>page</a:t>
            </a:r>
            <a:r>
              <a:rPr lang="cs-CZ" dirty="0" smtClean="0">
                <a:hlinkClick r:id="rId2" action="ppaction://hlinkfile"/>
              </a:rPr>
              <a:t>=5&amp;</a:t>
            </a:r>
            <a:r>
              <a:rPr lang="cs-CZ" dirty="0" err="1" smtClean="0">
                <a:hlinkClick r:id="rId2" action="ppaction://hlinkfile"/>
              </a:rPr>
              <a:t>tbnh</a:t>
            </a:r>
            <a:r>
              <a:rPr lang="cs-CZ" dirty="0" smtClean="0">
                <a:hlinkClick r:id="rId2" action="ppaction://hlinkfile"/>
              </a:rPr>
              <a:t>=140&amp;</a:t>
            </a:r>
            <a:r>
              <a:rPr lang="cs-CZ" dirty="0" err="1" smtClean="0">
                <a:hlinkClick r:id="rId2" action="ppaction://hlinkfile"/>
              </a:rPr>
              <a:t>tbnw</a:t>
            </a:r>
            <a:r>
              <a:rPr lang="cs-CZ" dirty="0" smtClean="0">
                <a:hlinkClick r:id="rId2" action="ppaction://hlinkfile"/>
              </a:rPr>
              <a:t>=179&amp;</a:t>
            </a:r>
            <a:r>
              <a:rPr lang="cs-CZ" dirty="0" err="1" smtClean="0">
                <a:hlinkClick r:id="rId2" action="ppaction://hlinkfile"/>
              </a:rPr>
              <a:t>ndsp</a:t>
            </a:r>
            <a:r>
              <a:rPr lang="cs-CZ" dirty="0" smtClean="0">
                <a:hlinkClick r:id="rId2" action="ppaction://hlinkfile"/>
              </a:rPr>
              <a:t>=50&amp;</a:t>
            </a:r>
            <a:r>
              <a:rPr lang="cs-CZ" dirty="0" err="1" smtClean="0">
                <a:hlinkClick r:id="rId2" action="ppaction://hlinkfile"/>
              </a:rPr>
              <a:t>ved</a:t>
            </a:r>
            <a:r>
              <a:rPr lang="cs-CZ" dirty="0" smtClean="0">
                <a:hlinkClick r:id="rId2" action="ppaction://hlinkfile"/>
              </a:rPr>
              <a:t>=1t:429,r:18,s:200,i:58</a:t>
            </a:r>
            <a:endParaRPr lang="cs-CZ" dirty="0" smtClean="0"/>
          </a:p>
          <a:p>
            <a:r>
              <a:rPr lang="cs-CZ" dirty="0" err="1" smtClean="0"/>
              <a:t>Pizzeria</a:t>
            </a:r>
            <a:endParaRPr lang="cs-CZ" dirty="0" smtClean="0"/>
          </a:p>
          <a:p>
            <a:r>
              <a:rPr lang="it-IT" dirty="0" smtClean="0"/>
              <a:t>Pizzeria Primastrada. </a:t>
            </a:r>
            <a:r>
              <a:rPr lang="it-IT" i="1" dirty="0" smtClean="0"/>
              <a:t>Pizzeria Primastrada</a:t>
            </a:r>
            <a:r>
              <a:rPr lang="it-IT" dirty="0" smtClean="0"/>
              <a:t> [online]. 2010 [cit. 2013-01-30]. Dostupné z: http://www.google.de/imgres?q=Pizzeria&amp;um=1&amp;hl=cs&amp;tbo=d&amp;biw=1229&amp;bih=855&amp;tbm=isch&amp;tbnid=dleZkQOGybkk-M:&amp;imgrefurl=http://www.pizzeriaprimastrada.com/&amp;docid=228qH8HXsE2B6M&amp;imgurl=http://www.pizzeriaprimastrada.com/images/home1.jpg&amp;w=500&amp;h=350&amp;ei=Nf8IUbuYCsnJtQaruoGIBA&amp;zoom=1&amp;iact=rc&amp;dur=249&amp;sig=105501467630670430479&amp;page=2&amp;tbnh=151&amp;tbnw=215&amp;start=29&amp;ndsp=34&amp;ved=1t:429,r:49,s:0,i:245&amp;tx=139&amp;ty=72</a:t>
            </a:r>
            <a:endParaRPr lang="cs-CZ" dirty="0" smtClean="0"/>
          </a:p>
          <a:p>
            <a:r>
              <a:rPr lang="cs-CZ" dirty="0" err="1" smtClean="0"/>
              <a:t>Eiscafé</a:t>
            </a:r>
            <a:endParaRPr lang="cs-CZ" dirty="0" smtClean="0"/>
          </a:p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neues</a:t>
            </a:r>
            <a:r>
              <a:rPr lang="cs-CZ" dirty="0" smtClean="0"/>
              <a:t> </a:t>
            </a:r>
            <a:r>
              <a:rPr lang="cs-CZ" dirty="0" err="1" smtClean="0"/>
              <a:t>Eiscafé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Stockbrunnen</a:t>
            </a:r>
            <a:r>
              <a:rPr lang="cs-CZ" dirty="0" smtClean="0"/>
              <a:t>. </a:t>
            </a:r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neues</a:t>
            </a:r>
            <a:r>
              <a:rPr lang="cs-CZ" i="1" dirty="0" smtClean="0"/>
              <a:t> </a:t>
            </a:r>
            <a:r>
              <a:rPr lang="cs-CZ" i="1" dirty="0" err="1" smtClean="0"/>
              <a:t>Eiscafé</a:t>
            </a:r>
            <a:r>
              <a:rPr lang="cs-CZ" i="1" dirty="0" smtClean="0"/>
              <a:t> </a:t>
            </a:r>
            <a:r>
              <a:rPr lang="cs-CZ" i="1" dirty="0" err="1" smtClean="0"/>
              <a:t>am</a:t>
            </a:r>
            <a:r>
              <a:rPr lang="cs-CZ" i="1" dirty="0" smtClean="0"/>
              <a:t> </a:t>
            </a:r>
            <a:r>
              <a:rPr lang="cs-CZ" i="1" dirty="0" err="1" smtClean="0"/>
              <a:t>Stockbrunnen</a:t>
            </a:r>
            <a:r>
              <a:rPr lang="cs-CZ" dirty="0" smtClean="0"/>
              <a:t> [online]. 2012 [cit. 2013-01-30]. Dostupné z: http://www.</a:t>
            </a:r>
            <a:r>
              <a:rPr lang="cs-CZ" dirty="0" err="1" smtClean="0"/>
              <a:t>google.de</a:t>
            </a:r>
            <a:r>
              <a:rPr lang="cs-CZ" dirty="0" smtClean="0"/>
              <a:t>/</a:t>
            </a:r>
            <a:r>
              <a:rPr lang="cs-CZ" dirty="0" err="1" smtClean="0"/>
              <a:t>imgres</a:t>
            </a:r>
            <a:r>
              <a:rPr lang="cs-CZ" dirty="0" smtClean="0"/>
              <a:t>?q=</a:t>
            </a:r>
            <a:r>
              <a:rPr lang="cs-CZ" dirty="0" err="1" smtClean="0"/>
              <a:t>Eiscaf</a:t>
            </a:r>
            <a:r>
              <a:rPr lang="cs-CZ" dirty="0" smtClean="0"/>
              <a:t>%C3%A9&amp;um=1&amp;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tbo</a:t>
            </a:r>
            <a:r>
              <a:rPr lang="cs-CZ" dirty="0" smtClean="0"/>
              <a:t>=d&amp;</a:t>
            </a:r>
            <a:r>
              <a:rPr lang="cs-CZ" dirty="0" err="1" smtClean="0"/>
              <a:t>biw</a:t>
            </a:r>
            <a:r>
              <a:rPr lang="cs-CZ" dirty="0" smtClean="0"/>
              <a:t>=1229&amp;</a:t>
            </a:r>
            <a:r>
              <a:rPr lang="cs-CZ" dirty="0" err="1" smtClean="0"/>
              <a:t>bih</a:t>
            </a:r>
            <a:r>
              <a:rPr lang="cs-CZ" dirty="0" smtClean="0"/>
              <a:t>=855&amp;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tbnid</a:t>
            </a:r>
            <a:r>
              <a:rPr lang="cs-CZ" dirty="0" smtClean="0"/>
              <a:t>=R0nEgjJamTgpqM:&amp;</a:t>
            </a:r>
            <a:r>
              <a:rPr lang="cs-CZ" dirty="0" err="1" smtClean="0"/>
              <a:t>imgrefurl</a:t>
            </a:r>
            <a:r>
              <a:rPr lang="cs-CZ" dirty="0" smtClean="0"/>
              <a:t>=http://www.</a:t>
            </a:r>
            <a:r>
              <a:rPr lang="cs-CZ" dirty="0" err="1" smtClean="0"/>
              <a:t>badische</a:t>
            </a:r>
            <a:r>
              <a:rPr lang="cs-CZ" dirty="0" smtClean="0"/>
              <a:t>-</a:t>
            </a:r>
            <a:r>
              <a:rPr lang="cs-CZ" dirty="0" err="1" smtClean="0"/>
              <a:t>zeitung.de</a:t>
            </a:r>
            <a:r>
              <a:rPr lang="cs-CZ" dirty="0" smtClean="0"/>
              <a:t>/</a:t>
            </a:r>
            <a:r>
              <a:rPr lang="cs-CZ" dirty="0" err="1" smtClean="0"/>
              <a:t>ihringen</a:t>
            </a:r>
            <a:r>
              <a:rPr lang="cs-CZ" dirty="0" smtClean="0"/>
              <a:t>/</a:t>
            </a:r>
            <a:r>
              <a:rPr lang="cs-CZ" dirty="0" err="1" smtClean="0"/>
              <a:t>ein</a:t>
            </a:r>
            <a:r>
              <a:rPr lang="cs-CZ" dirty="0" smtClean="0"/>
              <a:t>-</a:t>
            </a:r>
            <a:r>
              <a:rPr lang="cs-CZ" dirty="0" err="1" smtClean="0"/>
              <a:t>neues</a:t>
            </a:r>
            <a:r>
              <a:rPr lang="cs-CZ" dirty="0" smtClean="0"/>
              <a:t>-</a:t>
            </a:r>
            <a:r>
              <a:rPr lang="cs-CZ" dirty="0" err="1" smtClean="0"/>
              <a:t>eiscaf</a:t>
            </a:r>
            <a:r>
              <a:rPr lang="cs-CZ" dirty="0" smtClean="0"/>
              <a:t>-</a:t>
            </a:r>
            <a:r>
              <a:rPr lang="cs-CZ" dirty="0" err="1" smtClean="0"/>
              <a:t>am</a:t>
            </a:r>
            <a:r>
              <a:rPr lang="cs-CZ" dirty="0" smtClean="0"/>
              <a:t>-</a:t>
            </a:r>
            <a:r>
              <a:rPr lang="cs-CZ" dirty="0" err="1" smtClean="0"/>
              <a:t>stockbrunnen</a:t>
            </a:r>
            <a:r>
              <a:rPr lang="cs-CZ" dirty="0" smtClean="0"/>
              <a:t>--17735704.html&amp;</a:t>
            </a:r>
            <a:r>
              <a:rPr lang="cs-CZ" dirty="0" err="1" smtClean="0"/>
              <a:t>docid</a:t>
            </a:r>
            <a:r>
              <a:rPr lang="cs-CZ" dirty="0" smtClean="0"/>
              <a:t>=c8vrI9Xs2z2XOM&amp;</a:t>
            </a:r>
            <a:r>
              <a:rPr lang="cs-CZ" dirty="0" err="1" smtClean="0"/>
              <a:t>imgurl</a:t>
            </a:r>
            <a:r>
              <a:rPr lang="cs-CZ" dirty="0" smtClean="0"/>
              <a:t>=http://ais.badische-zeitung.de/piece/01/0e/a0/14/17735700.jpg&amp;w=1024&amp;h=769&amp;ei=jQAJUdGrJqmo4AT1o4DICQ&amp;zoom=1&amp;iact=hc&amp;vpx=334&amp;vpy=231&amp;dur=2815&amp;hovh=194&amp;hovw=259&amp;tx=185&amp;ty=107&amp;sig=105501467630670430479&amp;page=1&amp;tbnh=143&amp;tbnw=190&amp;start=0&amp;ndsp=30&amp;ved=1t:429,r:8,s:0,i:103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err="1" smtClean="0"/>
              <a:t>Bierstube</a:t>
            </a:r>
            <a:endParaRPr lang="cs-CZ" dirty="0" smtClean="0"/>
          </a:p>
          <a:p>
            <a:r>
              <a:rPr lang="de-DE" dirty="0" smtClean="0"/>
              <a:t>Reisetagebuch. </a:t>
            </a:r>
            <a:r>
              <a:rPr lang="de-DE" i="1" dirty="0" smtClean="0"/>
              <a:t>Reisetagebuch</a:t>
            </a:r>
            <a:r>
              <a:rPr lang="de-DE" dirty="0" smtClean="0"/>
              <a:t> [online]. 2010 [</a:t>
            </a:r>
            <a:r>
              <a:rPr lang="de-DE" dirty="0" err="1" smtClean="0"/>
              <a:t>cit</a:t>
            </a:r>
            <a:r>
              <a:rPr lang="de-DE" dirty="0" smtClean="0"/>
              <a:t>. 2013-01-30]. </a:t>
            </a:r>
            <a:r>
              <a:rPr lang="de-DE" dirty="0" err="1" smtClean="0"/>
              <a:t>Dostupné</a:t>
            </a:r>
            <a:r>
              <a:rPr lang="de-DE" dirty="0" smtClean="0"/>
              <a:t> z: </a:t>
            </a:r>
            <a:r>
              <a:rPr lang="de-DE" dirty="0" smtClean="0">
                <a:hlinkClick r:id="rId2"/>
              </a:rPr>
              <a:t>http://www.gisela-gartmair.com/deutsch/tour-d-afrique-2010/reisetagebuch/</a:t>
            </a:r>
            <a:endParaRPr lang="cs-CZ" dirty="0" smtClean="0"/>
          </a:p>
          <a:p>
            <a:r>
              <a:rPr lang="cs-CZ" dirty="0" err="1" smtClean="0"/>
              <a:t>Weinstube</a:t>
            </a:r>
            <a:endParaRPr lang="cs-CZ" dirty="0" smtClean="0"/>
          </a:p>
          <a:p>
            <a:r>
              <a:rPr lang="de-DE" dirty="0" smtClean="0"/>
              <a:t>Liebe Gäste und Freunde der Weinstube Petersilie,. </a:t>
            </a:r>
            <a:r>
              <a:rPr lang="de-DE" i="1" dirty="0" smtClean="0"/>
              <a:t>Liebe Gäste und Freunde der Weinstube Petersilie,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2013-01-30]. </a:t>
            </a:r>
            <a:r>
              <a:rPr lang="de-DE" dirty="0" err="1" smtClean="0"/>
              <a:t>Dostupné</a:t>
            </a:r>
            <a:r>
              <a:rPr lang="de-DE" dirty="0" smtClean="0"/>
              <a:t> z: http://www.google.de/imgres?q=Weinstube&amp;um=1&amp;hl=cs&amp;tbo=d&amp;biw=1229&amp;bih=855&amp;tbm=isch&amp;tbnid=X-g8g_hnzRNXHM:&amp;imgrefurl=http://www.weinstube-petersilie.de/&amp;docid=PZs2ksnPkilR7M&amp;imgurl=http://www.weinstube-petersilie.de/tl_files/EigeneDateien/Bilder/EigeneBilder/Kopfbilder/weinFaesserHolz_01.jpg&amp;w=1280&amp;h=380&amp;ei=agIJUcKcFMrYtQbTiYCADQ&amp;zoom=1&amp;iact=hc&amp;vpx=2&amp;vpy=625&amp;dur=1372&amp;hovh=122&amp;hovw=412&amp;tx=230&amp;ty=53&amp;sig=105501467630670430479&amp;page=3&amp;tbnh=77&amp;tbnw=235&amp;start=60&amp;ndsp=34&amp;ved=1t:429,r:76,s:0,i:312</a:t>
            </a:r>
            <a:endParaRPr lang="cs-CZ" dirty="0" smtClean="0"/>
          </a:p>
          <a:p>
            <a:r>
              <a:rPr lang="en-US" dirty="0" smtClean="0"/>
              <a:t>Happy Hour. </a:t>
            </a:r>
            <a:r>
              <a:rPr lang="en-US" i="1" dirty="0" smtClean="0"/>
              <a:t>Happy Hour</a:t>
            </a:r>
            <a:r>
              <a:rPr lang="en-US" dirty="0" smtClean="0"/>
              <a:t> [online]. 2012 [cit. 2013-01-30].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3"/>
              </a:rPr>
              <a:t>http://de.wikipedia.org/wiki/Happy_Hour</a:t>
            </a:r>
            <a:endParaRPr lang="cs-CZ" dirty="0" smtClean="0"/>
          </a:p>
          <a:p>
            <a:r>
              <a:rPr lang="de-DE" dirty="0" smtClean="0"/>
              <a:t>Hauptgerichte. </a:t>
            </a:r>
            <a:r>
              <a:rPr lang="de-DE" i="1" dirty="0" smtClean="0"/>
              <a:t>Hauptgerichte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2013-01-30]. </a:t>
            </a:r>
            <a:r>
              <a:rPr lang="de-DE" dirty="0" err="1" smtClean="0"/>
              <a:t>Dostupné</a:t>
            </a:r>
            <a:r>
              <a:rPr lang="de-DE" dirty="0" smtClean="0"/>
              <a:t> z: </a:t>
            </a:r>
            <a:r>
              <a:rPr lang="de-DE" dirty="0" smtClean="0">
                <a:hlinkClick r:id="rId4"/>
              </a:rPr>
              <a:t>http://www.hotel-goos.de/galerie/05_hauptgerichte.html</a:t>
            </a:r>
            <a:endParaRPr lang="cs-CZ" dirty="0" smtClean="0"/>
          </a:p>
          <a:p>
            <a:r>
              <a:rPr lang="cs-CZ" dirty="0" err="1" smtClean="0"/>
              <a:t>Vorspeisen</a:t>
            </a:r>
            <a:r>
              <a:rPr lang="cs-CZ" dirty="0" smtClean="0"/>
              <a:t>, </a:t>
            </a:r>
            <a:r>
              <a:rPr lang="cs-CZ" dirty="0" err="1" smtClean="0"/>
              <a:t>Suppen</a:t>
            </a:r>
            <a:r>
              <a:rPr lang="cs-CZ" dirty="0" smtClean="0"/>
              <a:t>, </a:t>
            </a:r>
            <a:r>
              <a:rPr lang="cs-CZ" dirty="0" err="1" smtClean="0"/>
              <a:t>Salate</a:t>
            </a:r>
            <a:r>
              <a:rPr lang="cs-CZ" dirty="0" smtClean="0"/>
              <a:t>. </a:t>
            </a:r>
            <a:r>
              <a:rPr lang="cs-CZ" i="1" dirty="0" err="1" smtClean="0"/>
              <a:t>Vorspeisen</a:t>
            </a:r>
            <a:r>
              <a:rPr lang="cs-CZ" i="1" dirty="0" smtClean="0"/>
              <a:t>, </a:t>
            </a:r>
            <a:r>
              <a:rPr lang="cs-CZ" i="1" dirty="0" err="1" smtClean="0"/>
              <a:t>Suppen</a:t>
            </a:r>
            <a:r>
              <a:rPr lang="cs-CZ" i="1" dirty="0" smtClean="0"/>
              <a:t>, </a:t>
            </a:r>
            <a:r>
              <a:rPr lang="cs-CZ" i="1" dirty="0" err="1" smtClean="0"/>
              <a:t>Salate</a:t>
            </a:r>
            <a:r>
              <a:rPr lang="cs-CZ" dirty="0" smtClean="0"/>
              <a:t> [online]. 2012 [cit. 2013-01-30]. Dostupné z: http://www.</a:t>
            </a:r>
            <a:r>
              <a:rPr lang="cs-CZ" dirty="0" err="1" smtClean="0"/>
              <a:t>google.de</a:t>
            </a:r>
            <a:r>
              <a:rPr lang="cs-CZ" dirty="0" smtClean="0"/>
              <a:t>/</a:t>
            </a:r>
            <a:r>
              <a:rPr lang="cs-CZ" dirty="0" err="1" smtClean="0"/>
              <a:t>imgres</a:t>
            </a:r>
            <a:r>
              <a:rPr lang="cs-CZ" dirty="0" smtClean="0"/>
              <a:t>?q=</a:t>
            </a:r>
            <a:r>
              <a:rPr lang="cs-CZ" dirty="0" err="1" smtClean="0"/>
              <a:t>Vorspeisen</a:t>
            </a:r>
            <a:r>
              <a:rPr lang="cs-CZ" dirty="0" smtClean="0"/>
              <a:t>&amp;um=1&amp;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tbo</a:t>
            </a:r>
            <a:r>
              <a:rPr lang="cs-CZ" dirty="0" smtClean="0"/>
              <a:t>=d&amp;</a:t>
            </a:r>
            <a:r>
              <a:rPr lang="cs-CZ" dirty="0" err="1" smtClean="0"/>
              <a:t>biw</a:t>
            </a:r>
            <a:r>
              <a:rPr lang="cs-CZ" dirty="0" smtClean="0"/>
              <a:t>=1229&amp;</a:t>
            </a:r>
            <a:r>
              <a:rPr lang="cs-CZ" dirty="0" err="1" smtClean="0"/>
              <a:t>bih</a:t>
            </a:r>
            <a:r>
              <a:rPr lang="cs-CZ" dirty="0" smtClean="0"/>
              <a:t>=855&amp;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tbnid</a:t>
            </a:r>
            <a:r>
              <a:rPr lang="cs-CZ" dirty="0" smtClean="0"/>
              <a:t>=_MMYhFA7rfMYjM:&amp;</a:t>
            </a:r>
            <a:r>
              <a:rPr lang="cs-CZ" dirty="0" err="1" smtClean="0"/>
              <a:t>imgrefurl</a:t>
            </a:r>
            <a:r>
              <a:rPr lang="cs-CZ" dirty="0" smtClean="0"/>
              <a:t>=http://www.</a:t>
            </a:r>
            <a:r>
              <a:rPr lang="cs-CZ" dirty="0" err="1" smtClean="0"/>
              <a:t>gasthaus</a:t>
            </a:r>
            <a:r>
              <a:rPr lang="cs-CZ" dirty="0" smtClean="0"/>
              <a:t>-</a:t>
            </a:r>
            <a:r>
              <a:rPr lang="cs-CZ" dirty="0" err="1" smtClean="0"/>
              <a:t>zur</a:t>
            </a:r>
            <a:r>
              <a:rPr lang="cs-CZ" dirty="0" smtClean="0"/>
              <a:t>-</a:t>
            </a:r>
            <a:r>
              <a:rPr lang="cs-CZ" dirty="0" err="1" smtClean="0"/>
              <a:t>eule.de</a:t>
            </a:r>
            <a:r>
              <a:rPr lang="cs-CZ" dirty="0" smtClean="0"/>
              <a:t>/%3Fvorspeisen-</a:t>
            </a:r>
            <a:r>
              <a:rPr lang="cs-CZ" dirty="0" err="1" smtClean="0"/>
              <a:t>suppen</a:t>
            </a:r>
            <a:r>
              <a:rPr lang="cs-CZ" dirty="0" smtClean="0"/>
              <a:t>-</a:t>
            </a:r>
            <a:r>
              <a:rPr lang="cs-CZ" dirty="0" err="1" smtClean="0"/>
              <a:t>salate</a:t>
            </a:r>
            <a:r>
              <a:rPr lang="cs-CZ" dirty="0" smtClean="0"/>
              <a:t>,41&amp;</a:t>
            </a:r>
            <a:r>
              <a:rPr lang="cs-CZ" dirty="0" err="1" smtClean="0"/>
              <a:t>docid</a:t>
            </a:r>
            <a:r>
              <a:rPr lang="cs-CZ" dirty="0" smtClean="0"/>
              <a:t>=</a:t>
            </a:r>
            <a:r>
              <a:rPr lang="cs-CZ" dirty="0" err="1" smtClean="0"/>
              <a:t>fYe</a:t>
            </a:r>
            <a:r>
              <a:rPr lang="cs-CZ" dirty="0" smtClean="0"/>
              <a:t>_Z9kCNnMskM&amp;</a:t>
            </a:r>
            <a:r>
              <a:rPr lang="cs-CZ" dirty="0" err="1" smtClean="0"/>
              <a:t>imgurl</a:t>
            </a:r>
            <a:r>
              <a:rPr lang="cs-CZ" dirty="0" smtClean="0"/>
              <a:t>=http://www.</a:t>
            </a:r>
            <a:r>
              <a:rPr lang="cs-CZ" dirty="0" err="1" smtClean="0"/>
              <a:t>gasthaus</a:t>
            </a:r>
            <a:r>
              <a:rPr lang="cs-CZ" dirty="0" smtClean="0"/>
              <a:t>-</a:t>
            </a:r>
            <a:r>
              <a:rPr lang="cs-CZ" dirty="0" err="1" smtClean="0"/>
              <a:t>zur</a:t>
            </a:r>
            <a:r>
              <a:rPr lang="cs-CZ" dirty="0" smtClean="0"/>
              <a:t>-</a:t>
            </a:r>
            <a:r>
              <a:rPr lang="cs-CZ" dirty="0" err="1" smtClean="0"/>
              <a:t>eule.de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vorspeisen</a:t>
            </a:r>
            <a:r>
              <a:rPr lang="cs-CZ" dirty="0" smtClean="0"/>
              <a:t>-</a:t>
            </a:r>
            <a:r>
              <a:rPr lang="cs-CZ" dirty="0" err="1" smtClean="0"/>
              <a:t>suppen</a:t>
            </a:r>
            <a:r>
              <a:rPr lang="cs-CZ" dirty="0" smtClean="0"/>
              <a:t>-</a:t>
            </a:r>
            <a:r>
              <a:rPr lang="cs-CZ" dirty="0" err="1" smtClean="0"/>
              <a:t>salate</a:t>
            </a:r>
            <a:r>
              <a:rPr lang="cs-CZ" dirty="0" smtClean="0"/>
              <a:t>%255B1%255D.jpg&amp;w=512&amp;h=341&amp;</a:t>
            </a:r>
            <a:r>
              <a:rPr lang="cs-CZ" dirty="0" err="1" smtClean="0"/>
              <a:t>ei</a:t>
            </a:r>
            <a:r>
              <a:rPr lang="cs-CZ" dirty="0" smtClean="0"/>
              <a:t>=axQJUaqDKNDOsgbml4DoAw&amp;zoom=1&amp;</a:t>
            </a:r>
            <a:r>
              <a:rPr lang="cs-CZ" dirty="0" err="1" smtClean="0"/>
              <a:t>iact</a:t>
            </a:r>
            <a:r>
              <a:rPr lang="cs-CZ" dirty="0" smtClean="0"/>
              <a:t>=</a:t>
            </a:r>
            <a:r>
              <a:rPr lang="cs-CZ" dirty="0" err="1" smtClean="0"/>
              <a:t>rc</a:t>
            </a:r>
            <a:r>
              <a:rPr lang="cs-CZ" dirty="0" smtClean="0"/>
              <a:t>&amp;dur=155&amp;</a:t>
            </a:r>
            <a:r>
              <a:rPr lang="cs-CZ" dirty="0" err="1" smtClean="0"/>
              <a:t>sig</a:t>
            </a:r>
            <a:r>
              <a:rPr lang="cs-CZ" dirty="0" smtClean="0"/>
              <a:t>=105501467630670430479&amp;</a:t>
            </a:r>
            <a:r>
              <a:rPr lang="cs-CZ" dirty="0" err="1" smtClean="0"/>
              <a:t>page</a:t>
            </a:r>
            <a:r>
              <a:rPr lang="cs-CZ" dirty="0" smtClean="0"/>
              <a:t>=2&amp;</a:t>
            </a:r>
            <a:r>
              <a:rPr lang="cs-CZ" dirty="0" err="1" smtClean="0"/>
              <a:t>tbnh</a:t>
            </a:r>
            <a:r>
              <a:rPr lang="cs-CZ" dirty="0" smtClean="0"/>
              <a:t>=132&amp;</a:t>
            </a:r>
            <a:r>
              <a:rPr lang="cs-CZ" dirty="0" err="1" smtClean="0"/>
              <a:t>tbnw</a:t>
            </a:r>
            <a:r>
              <a:rPr lang="cs-CZ" dirty="0" smtClean="0"/>
              <a:t>=212&amp;start=34&amp;</a:t>
            </a:r>
            <a:r>
              <a:rPr lang="cs-CZ" dirty="0" err="1" smtClean="0"/>
              <a:t>ndsp</a:t>
            </a:r>
            <a:r>
              <a:rPr lang="cs-CZ" dirty="0" smtClean="0"/>
              <a:t>=41&amp;</a:t>
            </a:r>
            <a:r>
              <a:rPr lang="cs-CZ" dirty="0" err="1" smtClean="0"/>
              <a:t>ved</a:t>
            </a:r>
            <a:r>
              <a:rPr lang="cs-CZ" dirty="0" smtClean="0"/>
              <a:t>=1t:429,r:36,s:0,i:192&amp;</a:t>
            </a:r>
            <a:r>
              <a:rPr lang="cs-CZ" dirty="0" err="1" smtClean="0"/>
              <a:t>tx</a:t>
            </a:r>
            <a:r>
              <a:rPr lang="cs-CZ" dirty="0" smtClean="0"/>
              <a:t>=68&amp;ty=45</a:t>
            </a:r>
          </a:p>
          <a:p>
            <a:r>
              <a:rPr lang="de-DE" dirty="0" smtClean="0"/>
              <a:t>Weihnachtliche Vorspeisen - Auftakt zum Festessen. </a:t>
            </a:r>
            <a:r>
              <a:rPr lang="de-DE" i="1" dirty="0" smtClean="0"/>
              <a:t>Weihnachtliche Vorspeisen - Auftakt zum Festessen</a:t>
            </a:r>
            <a:r>
              <a:rPr lang="de-DE" dirty="0" smtClean="0"/>
              <a:t> [online]. 2012 [</a:t>
            </a:r>
            <a:r>
              <a:rPr lang="de-DE" dirty="0" err="1" smtClean="0"/>
              <a:t>cit</a:t>
            </a:r>
            <a:r>
              <a:rPr lang="de-DE" dirty="0" smtClean="0"/>
              <a:t>. 2013-01-30]. </a:t>
            </a:r>
            <a:r>
              <a:rPr lang="de-DE" dirty="0" err="1" smtClean="0"/>
              <a:t>Dostupné</a:t>
            </a:r>
            <a:r>
              <a:rPr lang="de-DE" dirty="0" smtClean="0"/>
              <a:t> z: http://www.lecker.de/weihnachten/bildergalerie-1021486-weihnachten/Weihnachtliche-Vorspeisen.html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300" dirty="0" err="1" smtClean="0"/>
              <a:t>Stockfoto</a:t>
            </a:r>
            <a:r>
              <a:rPr lang="cs-CZ" sz="1300" dirty="0" smtClean="0"/>
              <a:t> - </a:t>
            </a:r>
            <a:r>
              <a:rPr lang="cs-CZ" sz="1300" dirty="0" err="1" smtClean="0"/>
              <a:t>Getränke</a:t>
            </a:r>
            <a:r>
              <a:rPr lang="cs-CZ" sz="1300" dirty="0" smtClean="0"/>
              <a:t>-</a:t>
            </a:r>
            <a:r>
              <a:rPr lang="cs-CZ" sz="1300" dirty="0" err="1" smtClean="0"/>
              <a:t>mojito</a:t>
            </a:r>
            <a:r>
              <a:rPr lang="cs-CZ" sz="1300" dirty="0" smtClean="0"/>
              <a:t> </a:t>
            </a:r>
            <a:r>
              <a:rPr lang="cs-CZ" sz="1300" dirty="0" err="1" smtClean="0"/>
              <a:t>Drik</a:t>
            </a:r>
            <a:r>
              <a:rPr lang="cs-CZ" sz="1300" dirty="0" smtClean="0"/>
              <a:t> in </a:t>
            </a:r>
            <a:r>
              <a:rPr lang="cs-CZ" sz="1300" dirty="0" err="1" smtClean="0"/>
              <a:t>tropisch</a:t>
            </a:r>
            <a:r>
              <a:rPr lang="cs-CZ" sz="1300" dirty="0" smtClean="0"/>
              <a:t> </a:t>
            </a:r>
            <a:r>
              <a:rPr lang="cs-CZ" sz="1300" dirty="0" err="1" smtClean="0"/>
              <a:t>türkis</a:t>
            </a:r>
            <a:r>
              <a:rPr lang="cs-CZ" sz="1300" dirty="0" smtClean="0"/>
              <a:t> </a:t>
            </a:r>
            <a:r>
              <a:rPr lang="cs-CZ" sz="1300" dirty="0" err="1" smtClean="0"/>
              <a:t>tropisches</a:t>
            </a:r>
            <a:r>
              <a:rPr lang="cs-CZ" sz="1300" dirty="0" smtClean="0"/>
              <a:t> </a:t>
            </a:r>
            <a:r>
              <a:rPr lang="cs-CZ" sz="1300" dirty="0" err="1" smtClean="0"/>
              <a:t>Meer</a:t>
            </a:r>
            <a:r>
              <a:rPr lang="cs-CZ" sz="1300" dirty="0" smtClean="0"/>
              <a:t> </a:t>
            </a:r>
            <a:r>
              <a:rPr lang="cs-CZ" sz="1300" dirty="0" err="1" smtClean="0"/>
              <a:t>wie</a:t>
            </a:r>
            <a:r>
              <a:rPr lang="cs-CZ" sz="1300" dirty="0" smtClean="0"/>
              <a:t> </a:t>
            </a:r>
            <a:r>
              <a:rPr lang="cs-CZ" sz="1300" dirty="0" err="1" smtClean="0"/>
              <a:t>im</a:t>
            </a:r>
            <a:r>
              <a:rPr lang="cs-CZ" sz="1300" dirty="0" smtClean="0"/>
              <a:t> </a:t>
            </a:r>
            <a:r>
              <a:rPr lang="cs-CZ" sz="1300" dirty="0" err="1" smtClean="0"/>
              <a:t>Paradies</a:t>
            </a:r>
            <a:r>
              <a:rPr lang="cs-CZ" sz="1300" dirty="0" smtClean="0"/>
              <a:t>. </a:t>
            </a:r>
            <a:r>
              <a:rPr lang="cs-CZ" sz="1300" i="1" dirty="0" err="1" smtClean="0"/>
              <a:t>Stockfoto</a:t>
            </a:r>
            <a:r>
              <a:rPr lang="cs-CZ" sz="1300" i="1" dirty="0" smtClean="0"/>
              <a:t> - </a:t>
            </a:r>
            <a:r>
              <a:rPr lang="cs-CZ" sz="1300" i="1" dirty="0" err="1" smtClean="0"/>
              <a:t>Getränke</a:t>
            </a:r>
            <a:r>
              <a:rPr lang="cs-CZ" sz="1300" i="1" dirty="0" smtClean="0"/>
              <a:t>-</a:t>
            </a:r>
            <a:r>
              <a:rPr lang="cs-CZ" sz="1300" i="1" dirty="0" err="1" smtClean="0"/>
              <a:t>mojito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Drik</a:t>
            </a:r>
            <a:r>
              <a:rPr lang="cs-CZ" sz="1300" i="1" dirty="0" smtClean="0"/>
              <a:t> in </a:t>
            </a:r>
            <a:r>
              <a:rPr lang="cs-CZ" sz="1300" i="1" dirty="0" err="1" smtClean="0"/>
              <a:t>tropisch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türkis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tropisches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Meer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wie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im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Paradies</a:t>
            </a:r>
            <a:r>
              <a:rPr lang="cs-CZ" sz="1300" dirty="0" smtClean="0"/>
              <a:t> [online]. 2012 [cit. 2013-01-30]. Dostupné z: http://www.</a:t>
            </a:r>
            <a:r>
              <a:rPr lang="cs-CZ" sz="1300" dirty="0" err="1" smtClean="0"/>
              <a:t>google.de</a:t>
            </a:r>
            <a:r>
              <a:rPr lang="cs-CZ" sz="1300" dirty="0" smtClean="0"/>
              <a:t>/</a:t>
            </a:r>
            <a:r>
              <a:rPr lang="cs-CZ" sz="1300" dirty="0" err="1" smtClean="0"/>
              <a:t>imgres</a:t>
            </a:r>
            <a:r>
              <a:rPr lang="cs-CZ" sz="1300" dirty="0" smtClean="0"/>
              <a:t>?q=Getr%C3%A4nke+</a:t>
            </a:r>
            <a:r>
              <a:rPr lang="cs-CZ" sz="1300" dirty="0" err="1" smtClean="0"/>
              <a:t>Mojito</a:t>
            </a:r>
            <a:r>
              <a:rPr lang="cs-CZ" sz="1300" dirty="0" smtClean="0"/>
              <a:t>&amp;um=1&amp;</a:t>
            </a:r>
            <a:r>
              <a:rPr lang="cs-CZ" sz="1300" dirty="0" err="1" smtClean="0"/>
              <a:t>hl</a:t>
            </a:r>
            <a:r>
              <a:rPr lang="cs-CZ" sz="1300" dirty="0" smtClean="0"/>
              <a:t>=</a:t>
            </a:r>
            <a:r>
              <a:rPr lang="cs-CZ" sz="1300" dirty="0" err="1" smtClean="0"/>
              <a:t>cs</a:t>
            </a:r>
            <a:r>
              <a:rPr lang="cs-CZ" sz="1300" dirty="0" smtClean="0"/>
              <a:t>&amp;</a:t>
            </a:r>
            <a:r>
              <a:rPr lang="cs-CZ" sz="1300" dirty="0" err="1" smtClean="0"/>
              <a:t>tbo</a:t>
            </a:r>
            <a:r>
              <a:rPr lang="cs-CZ" sz="1300" dirty="0" smtClean="0"/>
              <a:t>=d&amp;</a:t>
            </a:r>
            <a:r>
              <a:rPr lang="cs-CZ" sz="1300" dirty="0" err="1" smtClean="0"/>
              <a:t>biw</a:t>
            </a:r>
            <a:r>
              <a:rPr lang="cs-CZ" sz="1300" dirty="0" smtClean="0"/>
              <a:t>=1229&amp;</a:t>
            </a:r>
            <a:r>
              <a:rPr lang="cs-CZ" sz="1300" dirty="0" err="1" smtClean="0"/>
              <a:t>bih</a:t>
            </a:r>
            <a:r>
              <a:rPr lang="cs-CZ" sz="1300" dirty="0" smtClean="0"/>
              <a:t>=855&amp;</a:t>
            </a:r>
            <a:r>
              <a:rPr lang="cs-CZ" sz="1300" dirty="0" err="1" smtClean="0"/>
              <a:t>tbm</a:t>
            </a:r>
            <a:r>
              <a:rPr lang="cs-CZ" sz="1300" dirty="0" smtClean="0"/>
              <a:t>=</a:t>
            </a:r>
            <a:r>
              <a:rPr lang="cs-CZ" sz="1300" dirty="0" err="1" smtClean="0"/>
              <a:t>isch</a:t>
            </a:r>
            <a:r>
              <a:rPr lang="cs-CZ" sz="1300" dirty="0" smtClean="0"/>
              <a:t>&amp;</a:t>
            </a:r>
            <a:r>
              <a:rPr lang="cs-CZ" sz="1300" dirty="0" err="1" smtClean="0"/>
              <a:t>tbnid</a:t>
            </a:r>
            <a:r>
              <a:rPr lang="cs-CZ" sz="1300" dirty="0" smtClean="0"/>
              <a:t>=GrvZWz3g9hoJGM:&amp;</a:t>
            </a:r>
            <a:r>
              <a:rPr lang="cs-CZ" sz="1300" dirty="0" err="1" smtClean="0"/>
              <a:t>imgrefurl</a:t>
            </a:r>
            <a:r>
              <a:rPr lang="cs-CZ" sz="1300" dirty="0" smtClean="0"/>
              <a:t>=http://de.123rf.com/</a:t>
            </a:r>
            <a:r>
              <a:rPr lang="cs-CZ" sz="1300" dirty="0" err="1" smtClean="0"/>
              <a:t>photo</a:t>
            </a:r>
            <a:r>
              <a:rPr lang="cs-CZ" sz="1300" dirty="0" smtClean="0"/>
              <a:t>_14242002_</a:t>
            </a:r>
            <a:r>
              <a:rPr lang="cs-CZ" sz="1300" dirty="0" err="1" smtClean="0"/>
              <a:t>getranke</a:t>
            </a:r>
            <a:r>
              <a:rPr lang="cs-CZ" sz="1300" dirty="0" smtClean="0"/>
              <a:t>-</a:t>
            </a:r>
            <a:r>
              <a:rPr lang="cs-CZ" sz="1300" dirty="0" err="1" smtClean="0"/>
              <a:t>mojito</a:t>
            </a:r>
            <a:r>
              <a:rPr lang="cs-CZ" sz="1300" dirty="0" smtClean="0"/>
              <a:t>-</a:t>
            </a:r>
            <a:r>
              <a:rPr lang="cs-CZ" sz="1300" dirty="0" err="1" smtClean="0"/>
              <a:t>drik</a:t>
            </a:r>
            <a:r>
              <a:rPr lang="cs-CZ" sz="1300" dirty="0" smtClean="0"/>
              <a:t>-in-</a:t>
            </a:r>
            <a:r>
              <a:rPr lang="cs-CZ" sz="1300" dirty="0" err="1" smtClean="0"/>
              <a:t>tropisch</a:t>
            </a:r>
            <a:r>
              <a:rPr lang="cs-CZ" sz="1300" dirty="0" smtClean="0"/>
              <a:t>-t-</a:t>
            </a:r>
            <a:r>
              <a:rPr lang="cs-CZ" sz="1300" dirty="0" err="1" smtClean="0"/>
              <a:t>rkis</a:t>
            </a:r>
            <a:r>
              <a:rPr lang="cs-CZ" sz="1300" dirty="0" smtClean="0"/>
              <a:t>-</a:t>
            </a:r>
            <a:r>
              <a:rPr lang="cs-CZ" sz="1300" dirty="0" err="1" smtClean="0"/>
              <a:t>tropisches</a:t>
            </a:r>
            <a:r>
              <a:rPr lang="cs-CZ" sz="1300" dirty="0" smtClean="0"/>
              <a:t>-</a:t>
            </a:r>
            <a:r>
              <a:rPr lang="cs-CZ" sz="1300" dirty="0" err="1" smtClean="0"/>
              <a:t>meer</a:t>
            </a:r>
            <a:r>
              <a:rPr lang="cs-CZ" sz="1300" dirty="0" smtClean="0"/>
              <a:t>-</a:t>
            </a:r>
            <a:r>
              <a:rPr lang="cs-CZ" sz="1300" dirty="0" err="1" smtClean="0"/>
              <a:t>wie</a:t>
            </a:r>
            <a:r>
              <a:rPr lang="cs-CZ" sz="1300" dirty="0" smtClean="0"/>
              <a:t>-</a:t>
            </a:r>
            <a:r>
              <a:rPr lang="cs-CZ" sz="1300" dirty="0" err="1" smtClean="0"/>
              <a:t>im</a:t>
            </a:r>
            <a:r>
              <a:rPr lang="cs-CZ" sz="1300" dirty="0" smtClean="0"/>
              <a:t>-</a:t>
            </a:r>
            <a:r>
              <a:rPr lang="cs-CZ" sz="1300" dirty="0" err="1" smtClean="0"/>
              <a:t>paradies.html</a:t>
            </a:r>
            <a:r>
              <a:rPr lang="cs-CZ" sz="1300" dirty="0" smtClean="0"/>
              <a:t>&amp;</a:t>
            </a:r>
            <a:r>
              <a:rPr lang="cs-CZ" sz="1300" dirty="0" err="1" smtClean="0"/>
              <a:t>docid</a:t>
            </a:r>
            <a:r>
              <a:rPr lang="cs-CZ" sz="1300" dirty="0" smtClean="0"/>
              <a:t>=CNXCOHD5NA-PGM&amp;</a:t>
            </a:r>
            <a:r>
              <a:rPr lang="cs-CZ" sz="1300" dirty="0" err="1" smtClean="0"/>
              <a:t>itg</a:t>
            </a:r>
            <a:r>
              <a:rPr lang="cs-CZ" sz="1300" dirty="0" smtClean="0"/>
              <a:t>=1&amp;</a:t>
            </a:r>
            <a:r>
              <a:rPr lang="cs-CZ" sz="1300" dirty="0" err="1" smtClean="0"/>
              <a:t>imgurl</a:t>
            </a:r>
            <a:r>
              <a:rPr lang="cs-CZ" sz="1300" dirty="0" smtClean="0"/>
              <a:t>=http://us.123rf.com/400wm/400/400/</a:t>
            </a:r>
            <a:r>
              <a:rPr lang="cs-CZ" sz="1300" dirty="0" err="1" smtClean="0"/>
              <a:t>tonobalaguer</a:t>
            </a:r>
            <a:r>
              <a:rPr lang="cs-CZ" sz="1300" dirty="0" smtClean="0"/>
              <a:t>/tonobalaguer1206/tonobalaguer120600001/14242002-</a:t>
            </a:r>
            <a:r>
              <a:rPr lang="cs-CZ" sz="1300" dirty="0" err="1" smtClean="0"/>
              <a:t>getranke</a:t>
            </a:r>
            <a:r>
              <a:rPr lang="cs-CZ" sz="1300" dirty="0" smtClean="0"/>
              <a:t>-</a:t>
            </a:r>
            <a:r>
              <a:rPr lang="cs-CZ" sz="1300" dirty="0" err="1" smtClean="0"/>
              <a:t>mojito</a:t>
            </a:r>
            <a:r>
              <a:rPr lang="cs-CZ" sz="1300" dirty="0" smtClean="0"/>
              <a:t>-</a:t>
            </a:r>
            <a:r>
              <a:rPr lang="cs-CZ" sz="1300" dirty="0" err="1" smtClean="0"/>
              <a:t>drik</a:t>
            </a:r>
            <a:r>
              <a:rPr lang="cs-CZ" sz="1300" dirty="0" smtClean="0"/>
              <a:t>-in-</a:t>
            </a:r>
            <a:r>
              <a:rPr lang="cs-CZ" sz="1300" dirty="0" err="1" smtClean="0"/>
              <a:t>tropisch</a:t>
            </a:r>
            <a:r>
              <a:rPr lang="cs-CZ" sz="1300" dirty="0" smtClean="0"/>
              <a:t>-t-</a:t>
            </a:r>
            <a:r>
              <a:rPr lang="cs-CZ" sz="1300" dirty="0" err="1" smtClean="0"/>
              <a:t>rkis</a:t>
            </a:r>
            <a:r>
              <a:rPr lang="cs-CZ" sz="1300" dirty="0" smtClean="0"/>
              <a:t>-</a:t>
            </a:r>
            <a:r>
              <a:rPr lang="cs-CZ" sz="1300" dirty="0" err="1" smtClean="0"/>
              <a:t>tropisches</a:t>
            </a:r>
            <a:r>
              <a:rPr lang="cs-CZ" sz="1300" dirty="0" smtClean="0"/>
              <a:t>-</a:t>
            </a:r>
            <a:r>
              <a:rPr lang="cs-CZ" sz="1300" dirty="0" err="1" smtClean="0"/>
              <a:t>meer</a:t>
            </a:r>
            <a:r>
              <a:rPr lang="cs-CZ" sz="1300" dirty="0" smtClean="0"/>
              <a:t>-</a:t>
            </a:r>
            <a:r>
              <a:rPr lang="cs-CZ" sz="1300" dirty="0" err="1" smtClean="0"/>
              <a:t>wie</a:t>
            </a:r>
            <a:r>
              <a:rPr lang="cs-CZ" sz="1300" dirty="0" smtClean="0"/>
              <a:t>-</a:t>
            </a:r>
            <a:r>
              <a:rPr lang="cs-CZ" sz="1300" dirty="0" err="1" smtClean="0"/>
              <a:t>im</a:t>
            </a:r>
            <a:r>
              <a:rPr lang="cs-CZ" sz="1300" dirty="0" smtClean="0"/>
              <a:t>-</a:t>
            </a:r>
            <a:r>
              <a:rPr lang="cs-CZ" sz="1300" dirty="0" err="1" smtClean="0"/>
              <a:t>paradies.jpg</a:t>
            </a:r>
            <a:r>
              <a:rPr lang="cs-CZ" sz="1300" dirty="0" smtClean="0"/>
              <a:t>&amp;w=400&amp;h=380&amp;</a:t>
            </a:r>
            <a:r>
              <a:rPr lang="cs-CZ" sz="1300" dirty="0" err="1" smtClean="0"/>
              <a:t>ei</a:t>
            </a:r>
            <a:r>
              <a:rPr lang="cs-CZ" sz="1300" dirty="0" smtClean="0"/>
              <a:t>=YhYJUdCKO8GytAaiq4GIAw&amp;zoom=1&amp;</a:t>
            </a:r>
            <a:r>
              <a:rPr lang="cs-CZ" sz="1300" dirty="0" err="1" smtClean="0"/>
              <a:t>iact</a:t>
            </a:r>
            <a:r>
              <a:rPr lang="cs-CZ" sz="1300" dirty="0" smtClean="0"/>
              <a:t>=</a:t>
            </a:r>
            <a:r>
              <a:rPr lang="cs-CZ" sz="1300" dirty="0" err="1" smtClean="0"/>
              <a:t>hc</a:t>
            </a:r>
            <a:r>
              <a:rPr lang="cs-CZ" sz="1300" dirty="0" smtClean="0"/>
              <a:t>&amp;</a:t>
            </a:r>
            <a:r>
              <a:rPr lang="cs-CZ" sz="1300" dirty="0" err="1" smtClean="0"/>
              <a:t>vpx</a:t>
            </a:r>
            <a:r>
              <a:rPr lang="cs-CZ" sz="1300" dirty="0" smtClean="0"/>
              <a:t>=</a:t>
            </a:r>
          </a:p>
          <a:p>
            <a:r>
              <a:rPr lang="cs-CZ" sz="1300" dirty="0" err="1" smtClean="0"/>
              <a:t>For</a:t>
            </a:r>
            <a:r>
              <a:rPr lang="cs-CZ" sz="1300" dirty="0" smtClean="0"/>
              <a:t> </a:t>
            </a:r>
            <a:r>
              <a:rPr lang="cs-CZ" sz="1300" dirty="0" err="1" smtClean="0"/>
              <a:t>Cakes</a:t>
            </a:r>
            <a:r>
              <a:rPr lang="cs-CZ" sz="1300" dirty="0" smtClean="0"/>
              <a:t>, </a:t>
            </a:r>
            <a:r>
              <a:rPr lang="cs-CZ" sz="1300" dirty="0" err="1" smtClean="0"/>
              <a:t>Only</a:t>
            </a:r>
            <a:r>
              <a:rPr lang="cs-CZ" sz="1300" dirty="0" smtClean="0"/>
              <a:t> </a:t>
            </a:r>
            <a:r>
              <a:rPr lang="cs-CZ" sz="1300" dirty="0" err="1" smtClean="0"/>
              <a:t>Dessert</a:t>
            </a:r>
            <a:r>
              <a:rPr lang="cs-CZ" sz="1300" dirty="0" smtClean="0"/>
              <a:t> </a:t>
            </a:r>
            <a:r>
              <a:rPr lang="cs-CZ" sz="1300" dirty="0" err="1" smtClean="0"/>
              <a:t>Deli</a:t>
            </a:r>
            <a:r>
              <a:rPr lang="cs-CZ" sz="1300" dirty="0" smtClean="0"/>
              <a:t> </a:t>
            </a:r>
            <a:r>
              <a:rPr lang="cs-CZ" sz="1300" dirty="0" err="1" smtClean="0"/>
              <a:t>Merits</a:t>
            </a:r>
            <a:r>
              <a:rPr lang="cs-CZ" sz="1300" dirty="0" smtClean="0"/>
              <a:t> a Premium. </a:t>
            </a:r>
            <a:r>
              <a:rPr lang="cs-CZ" sz="1300" i="1" dirty="0" err="1" smtClean="0"/>
              <a:t>For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Cakes</a:t>
            </a:r>
            <a:r>
              <a:rPr lang="cs-CZ" sz="1300" i="1" dirty="0" smtClean="0"/>
              <a:t>, </a:t>
            </a:r>
            <a:r>
              <a:rPr lang="cs-CZ" sz="1300" i="1" dirty="0" err="1" smtClean="0"/>
              <a:t>Only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Dessert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Deli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Merits</a:t>
            </a:r>
            <a:r>
              <a:rPr lang="cs-CZ" sz="1300" i="1" dirty="0" smtClean="0"/>
              <a:t> a Premium</a:t>
            </a:r>
            <a:r>
              <a:rPr lang="cs-CZ" sz="1300" dirty="0" smtClean="0"/>
              <a:t> [online]. 2012 [cit. 2013-01-30]. Dostupné z: </a:t>
            </a:r>
            <a:r>
              <a:rPr lang="cs-CZ" sz="1300" dirty="0" err="1" smtClean="0"/>
              <a:t>For</a:t>
            </a:r>
            <a:r>
              <a:rPr lang="cs-CZ" sz="1300" dirty="0" smtClean="0"/>
              <a:t> </a:t>
            </a:r>
            <a:r>
              <a:rPr lang="cs-CZ" sz="1300" dirty="0" err="1" smtClean="0"/>
              <a:t>Cakes</a:t>
            </a:r>
            <a:r>
              <a:rPr lang="cs-CZ" sz="1300" dirty="0" smtClean="0"/>
              <a:t>, </a:t>
            </a:r>
            <a:r>
              <a:rPr lang="cs-CZ" sz="1300" dirty="0" err="1" smtClean="0"/>
              <a:t>Only</a:t>
            </a:r>
            <a:r>
              <a:rPr lang="cs-CZ" sz="1300" dirty="0" smtClean="0"/>
              <a:t> </a:t>
            </a:r>
            <a:r>
              <a:rPr lang="cs-CZ" sz="1300" dirty="0" err="1" smtClean="0"/>
              <a:t>Dessert</a:t>
            </a:r>
            <a:r>
              <a:rPr lang="cs-CZ" sz="1300" dirty="0" smtClean="0"/>
              <a:t> </a:t>
            </a:r>
            <a:r>
              <a:rPr lang="cs-CZ" sz="1300" dirty="0" err="1" smtClean="0"/>
              <a:t>Deli</a:t>
            </a:r>
            <a:r>
              <a:rPr lang="cs-CZ" sz="1300" dirty="0" smtClean="0"/>
              <a:t> </a:t>
            </a:r>
            <a:r>
              <a:rPr lang="cs-CZ" sz="1300" dirty="0" err="1" smtClean="0"/>
              <a:t>Merits</a:t>
            </a:r>
            <a:r>
              <a:rPr lang="cs-CZ" sz="1300" dirty="0" smtClean="0"/>
              <a:t> a Premium</a:t>
            </a:r>
            <a:endParaRPr lang="cs-CZ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Im</a:t>
            </a:r>
            <a:r>
              <a:rPr lang="cs-CZ" b="1" dirty="0" smtClean="0"/>
              <a:t> Restaurant</a:t>
            </a:r>
            <a:r>
              <a:rPr lang="cs-CZ" dirty="0" smtClean="0"/>
              <a:t>; </a:t>
            </a:r>
            <a:r>
              <a:rPr lang="cs-CZ" dirty="0" smtClean="0"/>
              <a:t>						</a:t>
            </a:r>
            <a:r>
              <a:rPr lang="cs-CZ" dirty="0" smtClean="0"/>
              <a:t>	</a:t>
            </a:r>
            <a:r>
              <a:rPr lang="cs-CZ" b="1" dirty="0" smtClean="0"/>
              <a:t>VY_32_INOVACE_E2_02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</a:t>
            </a:r>
            <a:r>
              <a:rPr lang="cs-CZ" dirty="0" smtClean="0"/>
              <a:t>Typy restaurací, tvoření dialogů v restauraci, 			orientace v jídelním lístku, </a:t>
            </a:r>
            <a:r>
              <a:rPr lang="cs-CZ" dirty="0" err="1" smtClean="0"/>
              <a:t>sl</a:t>
            </a:r>
            <a:r>
              <a:rPr lang="cs-CZ" dirty="0" smtClean="0"/>
              <a:t>. zásoba k tématu 			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</a:t>
            </a:r>
            <a:r>
              <a:rPr lang="cs-CZ" dirty="0" smtClean="0"/>
              <a:t>2.A;5.2.,</a:t>
            </a:r>
            <a:r>
              <a:rPr lang="cs-CZ" dirty="0" smtClean="0"/>
              <a:t>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C00000"/>
                </a:solidFill>
                <a:latin typeface="Comic Sans MS" pitchFamily="66" charset="0"/>
              </a:rPr>
              <a:t>Im</a:t>
            </a:r>
            <a:r>
              <a:rPr lang="cs-CZ" b="1" dirty="0" smtClean="0">
                <a:solidFill>
                  <a:srgbClr val="C00000"/>
                </a:solidFill>
                <a:latin typeface="Comic Sans MS" pitchFamily="66" charset="0"/>
              </a:rPr>
              <a:t> Restaurant</a:t>
            </a:r>
            <a:endParaRPr lang="cs-CZ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896544"/>
          </a:xfrm>
        </p:spPr>
        <p:txBody>
          <a:bodyPr>
            <a:noAutofit/>
          </a:bodyPr>
          <a:lstStyle/>
          <a:p>
            <a:pPr algn="l"/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Gehst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gern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ins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Restaurant?</a:t>
            </a:r>
          </a:p>
          <a:p>
            <a:pPr algn="l"/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Welche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Restaurants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magst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algn="l"/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Wie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oft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gehst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ins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Restaurant?</a:t>
            </a:r>
          </a:p>
          <a:p>
            <a:pPr algn="l"/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Was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bestellst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am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liebsten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algn="l"/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Hast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ein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Lieblingsrestaurant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?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Wo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algn="l"/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Mit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wem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gehst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ins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Restaurant?</a:t>
            </a:r>
            <a:endParaRPr lang="cs-CZ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err="1" smtClean="0">
                <a:solidFill>
                  <a:srgbClr val="C00000"/>
                </a:solidFill>
                <a:latin typeface="Comic Sans MS" pitchFamily="66" charset="0"/>
              </a:rPr>
              <a:t>Lokale</a:t>
            </a:r>
            <a:endParaRPr lang="cs-CZ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1. </a:t>
            </a:r>
            <a:r>
              <a:rPr lang="cs-CZ" sz="4000" dirty="0" err="1" smtClean="0">
                <a:latin typeface="Comic Sans MS" pitchFamily="66" charset="0"/>
              </a:rPr>
              <a:t>das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Fast</a:t>
            </a:r>
            <a:r>
              <a:rPr lang="cs-CZ" sz="4000" dirty="0" smtClean="0">
                <a:latin typeface="Comic Sans MS" pitchFamily="66" charset="0"/>
              </a:rPr>
              <a:t>-</a:t>
            </a:r>
            <a:r>
              <a:rPr lang="cs-CZ" sz="4000" dirty="0" err="1" smtClean="0">
                <a:latin typeface="Comic Sans MS" pitchFamily="66" charset="0"/>
              </a:rPr>
              <a:t>food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2. </a:t>
            </a:r>
            <a:r>
              <a:rPr lang="cs-CZ" sz="4000" dirty="0" err="1" smtClean="0">
                <a:latin typeface="Comic Sans MS" pitchFamily="66" charset="0"/>
              </a:rPr>
              <a:t>die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Pizzeria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3. </a:t>
            </a:r>
            <a:r>
              <a:rPr lang="cs-CZ" sz="4000" dirty="0" err="1" smtClean="0">
                <a:latin typeface="Comic Sans MS" pitchFamily="66" charset="0"/>
              </a:rPr>
              <a:t>das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Eiscafé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4. </a:t>
            </a:r>
            <a:r>
              <a:rPr lang="cs-CZ" sz="4000" dirty="0" err="1" smtClean="0">
                <a:latin typeface="Comic Sans MS" pitchFamily="66" charset="0"/>
              </a:rPr>
              <a:t>die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Bierstube</a:t>
            </a: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5. </a:t>
            </a:r>
            <a:r>
              <a:rPr lang="cs-CZ" sz="4000" dirty="0" err="1" smtClean="0">
                <a:latin typeface="Comic Sans MS" pitchFamily="66" charset="0"/>
              </a:rPr>
              <a:t>die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>
                <a:latin typeface="Comic Sans MS" pitchFamily="66" charset="0"/>
              </a:rPr>
              <a:t>W</a:t>
            </a:r>
            <a:r>
              <a:rPr lang="cs-CZ" sz="4000" dirty="0" err="1" smtClean="0">
                <a:latin typeface="Comic Sans MS" pitchFamily="66" charset="0"/>
              </a:rPr>
              <a:t>einstube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7" name="Obrázek 6" descr="Bierstu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25144"/>
            <a:ext cx="2466975" cy="1847850"/>
          </a:xfrm>
          <a:prstGeom prst="rect">
            <a:avLst/>
          </a:prstGeom>
        </p:spPr>
      </p:pic>
      <p:pic>
        <p:nvPicPr>
          <p:cNvPr id="12" name="Obrázek 11" descr="Übergewi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97152"/>
            <a:ext cx="2356211" cy="1867297"/>
          </a:xfrm>
          <a:prstGeom prst="rect">
            <a:avLst/>
          </a:prstGeom>
        </p:spPr>
      </p:pic>
      <p:pic>
        <p:nvPicPr>
          <p:cNvPr id="13" name="Obrázek 12" descr="Pizze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988840"/>
            <a:ext cx="2552700" cy="1790700"/>
          </a:xfrm>
          <a:prstGeom prst="rect">
            <a:avLst/>
          </a:prstGeom>
        </p:spPr>
      </p:pic>
      <p:pic>
        <p:nvPicPr>
          <p:cNvPr id="14" name="Obrázek 13" descr="Eiscafé DU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797152"/>
            <a:ext cx="2456567" cy="1844824"/>
          </a:xfrm>
          <a:prstGeom prst="rect">
            <a:avLst/>
          </a:prstGeom>
        </p:spPr>
      </p:pic>
      <p:pic>
        <p:nvPicPr>
          <p:cNvPr id="15" name="Obrázek 14" descr="weinstub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332656"/>
            <a:ext cx="3924300" cy="116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1.Dialog </a:t>
            </a:r>
            <a:r>
              <a:rPr lang="cs-CZ" sz="3600" b="1" dirty="0" err="1" smtClean="0">
                <a:solidFill>
                  <a:srgbClr val="C00000"/>
                </a:solidFill>
                <a:latin typeface="Comic Sans MS" pitchFamily="66" charset="0"/>
              </a:rPr>
              <a:t>im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 Restaurant</a:t>
            </a:r>
            <a:b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3600" b="1" dirty="0" err="1" smtClean="0">
                <a:solidFill>
                  <a:srgbClr val="0070C0"/>
                </a:solidFill>
                <a:latin typeface="Comic Sans MS" pitchFamily="66" charset="0"/>
              </a:rPr>
              <a:t>zwei</a:t>
            </a:r>
            <a:r>
              <a:rPr lang="cs-CZ" sz="3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600" b="1" dirty="0" err="1" smtClean="0">
                <a:solidFill>
                  <a:srgbClr val="0070C0"/>
                </a:solidFill>
                <a:latin typeface="Comic Sans MS" pitchFamily="66" charset="0"/>
              </a:rPr>
              <a:t>Koll</a:t>
            </a:r>
            <a:r>
              <a:rPr lang="cs-CZ" sz="3600" b="1" dirty="0" err="1" smtClean="0">
                <a:solidFill>
                  <a:srgbClr val="FF0000"/>
                </a:solidFill>
                <a:latin typeface="Comic Sans MS" pitchFamily="66" charset="0"/>
              </a:rPr>
              <a:t>eginnen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3600" b="1" dirty="0" smtClean="0">
                <a:solidFill>
                  <a:srgbClr val="002060"/>
                </a:solidFill>
                <a:latin typeface="Comic Sans MS" pitchFamily="66" charset="0"/>
              </a:rPr>
              <a:t>Kellner</a:t>
            </a:r>
            <a:r>
              <a:rPr lang="cs-CZ" sz="3600" b="1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endParaRPr lang="cs-CZ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Wir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möchten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gern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bestellen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Bitte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bekommen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Sie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nehme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eine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Zwiebelsuppe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einen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Schweinebraten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möchten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Sie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trinken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Ein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Glas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Orangensaft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Sie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?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bekommen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Sie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Ein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Kotelett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,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Aber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keine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Pommes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frites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möchte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lieber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Bratkartoffeln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Geht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das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Ja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natürlich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.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möchten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Sie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trinken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Einen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Rotwein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bitte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6632"/>
            <a:ext cx="8147248" cy="6624736"/>
          </a:xfrm>
        </p:spPr>
        <p:txBody>
          <a:bodyPr>
            <a:noAutofit/>
          </a:bodyPr>
          <a:lstStyle/>
          <a:p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Wir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möchten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bezahlen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Zusammen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oder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getrennt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Getrennt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Und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bezahlen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Sie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Den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Schweinebraten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,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die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Zwiebelsuppe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und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 den 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Oranggensaft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r>
              <a:rPr lang="cs-CZ" sz="2600" dirty="0" err="1" smtClean="0">
                <a:latin typeface="Comic Sans MS" pitchFamily="66" charset="0"/>
              </a:rPr>
              <a:t>Das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macht</a:t>
            </a:r>
            <a:r>
              <a:rPr lang="cs-CZ" sz="2600" dirty="0" smtClean="0">
                <a:latin typeface="Comic Sans MS" pitchFamily="66" charset="0"/>
              </a:rPr>
              <a:t> 12 Euro 80.</a:t>
            </a:r>
          </a:p>
          <a:p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13 Euro,</a:t>
            </a:r>
            <a:r>
              <a:rPr lang="cs-CZ" sz="26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26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Vielen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Dank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!</a:t>
            </a:r>
          </a:p>
          <a:p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Und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bezahle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das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Kotelett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mit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Bratkartoffeln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und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 den 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Rotwein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Das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macht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14 Euro 40.</a:t>
            </a:r>
          </a:p>
          <a:p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15 Euro,</a:t>
            </a:r>
            <a:r>
              <a:rPr lang="cs-CZ" sz="2600" dirty="0" err="1" smtClean="0">
                <a:solidFill>
                  <a:srgbClr val="FF0000"/>
                </a:solidFill>
                <a:latin typeface="Comic Sans MS" pitchFamily="66" charset="0"/>
              </a:rPr>
              <a:t>bitte</a:t>
            </a:r>
            <a:r>
              <a:rPr lang="cs-CZ" sz="26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Danke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600" dirty="0" err="1" smtClean="0">
                <a:solidFill>
                  <a:srgbClr val="00B050"/>
                </a:solidFill>
                <a:latin typeface="Comic Sans MS" pitchFamily="66" charset="0"/>
              </a:rPr>
              <a:t>schön</a:t>
            </a:r>
            <a:r>
              <a:rPr lang="cs-CZ" sz="2600" dirty="0" smtClean="0">
                <a:solidFill>
                  <a:srgbClr val="00B050"/>
                </a:solidFill>
                <a:latin typeface="Comic Sans MS" pitchFamily="66" charset="0"/>
              </a:rPr>
              <a:t>!</a:t>
            </a:r>
          </a:p>
          <a:p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>
                <a:solidFill>
                  <a:srgbClr val="C00000"/>
                </a:solidFill>
                <a:latin typeface="Comic Sans MS" pitchFamily="66" charset="0"/>
              </a:rPr>
              <a:t>Fragen</a:t>
            </a:r>
            <a:r>
              <a:rPr lang="cs-CZ" sz="4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Comic Sans MS" pitchFamily="66" charset="0"/>
              </a:rPr>
              <a:t>zum</a:t>
            </a:r>
            <a:r>
              <a:rPr lang="cs-CZ" sz="4000" b="1" dirty="0" smtClean="0">
                <a:solidFill>
                  <a:srgbClr val="C00000"/>
                </a:solidFill>
                <a:latin typeface="Comic Sans MS" pitchFamily="66" charset="0"/>
              </a:rPr>
              <a:t> Dialog 1.</a:t>
            </a:r>
            <a:endParaRPr lang="cs-CZ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3600" dirty="0" err="1" smtClean="0">
                <a:latin typeface="Comic Sans MS" pitchFamily="66" charset="0"/>
              </a:rPr>
              <a:t>Was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bestellen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die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Personen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>
                <a:latin typeface="Comic Sans MS" pitchFamily="66" charset="0"/>
              </a:rPr>
              <a:t>i</a:t>
            </a:r>
            <a:r>
              <a:rPr lang="cs-CZ" sz="3600" dirty="0" err="1" smtClean="0">
                <a:latin typeface="Comic Sans MS" pitchFamily="66" charset="0"/>
              </a:rPr>
              <a:t>m</a:t>
            </a:r>
            <a:r>
              <a:rPr lang="cs-CZ" sz="3600" dirty="0" smtClean="0">
                <a:latin typeface="Comic Sans MS" pitchFamily="66" charset="0"/>
              </a:rPr>
              <a:t> Restaurant </a:t>
            </a:r>
            <a:r>
              <a:rPr lang="cs-CZ" sz="3600" dirty="0" err="1" smtClean="0">
                <a:latin typeface="Comic Sans MS" pitchFamily="66" charset="0"/>
              </a:rPr>
              <a:t>zum</a:t>
            </a:r>
            <a:r>
              <a:rPr lang="cs-CZ" sz="3600" dirty="0" smtClean="0">
                <a:latin typeface="Comic Sans MS" pitchFamily="66" charset="0"/>
              </a:rPr>
              <a:t> Essen?</a:t>
            </a:r>
          </a:p>
          <a:p>
            <a:pPr marL="457200" indent="-457200">
              <a:buAutoNum type="arabicPeriod"/>
            </a:pPr>
            <a:r>
              <a:rPr lang="cs-CZ" sz="3600" dirty="0" err="1" smtClean="0">
                <a:latin typeface="Comic Sans MS" pitchFamily="66" charset="0"/>
              </a:rPr>
              <a:t>Was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bestellen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sie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zum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Trinken</a:t>
            </a:r>
            <a:r>
              <a:rPr lang="cs-CZ" sz="3600" dirty="0" smtClean="0">
                <a:latin typeface="Comic Sans MS" pitchFamily="66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cs-CZ" sz="3600" dirty="0" err="1" smtClean="0">
                <a:latin typeface="Comic Sans MS" pitchFamily="66" charset="0"/>
              </a:rPr>
              <a:t>Bezahlen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Sie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zusammen</a:t>
            </a:r>
            <a:r>
              <a:rPr lang="cs-CZ" sz="3600" dirty="0" smtClean="0">
                <a:latin typeface="Comic Sans MS" pitchFamily="66" charset="0"/>
              </a:rPr>
              <a:t> oder </a:t>
            </a:r>
            <a:r>
              <a:rPr lang="cs-CZ" sz="3600" dirty="0" err="1" smtClean="0">
                <a:latin typeface="Comic Sans MS" pitchFamily="66" charset="0"/>
              </a:rPr>
              <a:t>getrennt</a:t>
            </a:r>
            <a:r>
              <a:rPr lang="cs-CZ" sz="3600" dirty="0" smtClean="0">
                <a:latin typeface="Comic Sans MS" pitchFamily="66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cs-CZ" sz="3600" dirty="0" err="1" smtClean="0">
                <a:latin typeface="Comic Sans MS" pitchFamily="66" charset="0"/>
              </a:rPr>
              <a:t>Wieviel</a:t>
            </a:r>
            <a:r>
              <a:rPr lang="cs-CZ" sz="3600" dirty="0" smtClean="0">
                <a:latin typeface="Comic Sans MS" pitchFamily="66" charset="0"/>
              </a:rPr>
              <a:t> Euro </a:t>
            </a:r>
            <a:r>
              <a:rPr lang="cs-CZ" sz="3600" dirty="0" err="1" smtClean="0">
                <a:latin typeface="Comic Sans MS" pitchFamily="66" charset="0"/>
              </a:rPr>
              <a:t>kostet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alles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zusammen</a:t>
            </a:r>
            <a:r>
              <a:rPr lang="cs-CZ" sz="3600" dirty="0" smtClean="0">
                <a:latin typeface="Comic Sans MS" pitchFamily="66" charset="0"/>
              </a:rPr>
              <a:t>?</a:t>
            </a:r>
            <a:endParaRPr lang="cs-CZ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7281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2.Dialog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im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Restaurant</a:t>
            </a:r>
            <a:b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Familie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Schmitz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geht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Comic Sans MS" pitchFamily="66" charset="0"/>
              </a:rPr>
              <a:t>ins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 Restaurant-</a:t>
            </a:r>
            <a:r>
              <a:rPr lang="cs-CZ" sz="3200" b="1" dirty="0" err="1" smtClean="0">
                <a:solidFill>
                  <a:srgbClr val="0070C0"/>
                </a:solidFill>
                <a:latin typeface="Comic Sans MS" pitchFamily="66" charset="0"/>
              </a:rPr>
              <a:t>Herr</a:t>
            </a:r>
            <a:r>
              <a:rPr lang="cs-CZ" sz="3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0070C0"/>
                </a:solidFill>
                <a:latin typeface="Comic Sans MS" pitchFamily="66" charset="0"/>
              </a:rPr>
              <a:t>Schmitz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3200" b="1" dirty="0" err="1" smtClean="0">
                <a:solidFill>
                  <a:srgbClr val="FF0000"/>
                </a:solidFill>
                <a:latin typeface="Comic Sans MS" pitchFamily="66" charset="0"/>
              </a:rPr>
              <a:t>Frau</a:t>
            </a:r>
            <a:r>
              <a:rPr lang="cs-CZ" sz="3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  <a:latin typeface="Comic Sans MS" pitchFamily="66" charset="0"/>
              </a:rPr>
              <a:t>Schmitz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endParaRPr lang="cs-CZ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>
                <a:latin typeface="Comic Sans MS" pitchFamily="66" charset="0"/>
              </a:rPr>
              <a:t>Guten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Tag</a:t>
            </a:r>
            <a:r>
              <a:rPr lang="cs-CZ" sz="2800" dirty="0" smtClean="0">
                <a:latin typeface="Comic Sans MS" pitchFamily="66" charset="0"/>
              </a:rPr>
              <a:t>, </a:t>
            </a:r>
            <a:r>
              <a:rPr lang="cs-CZ" sz="2800" dirty="0" err="1" smtClean="0">
                <a:latin typeface="Comic Sans MS" pitchFamily="66" charset="0"/>
              </a:rPr>
              <a:t>Sie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wünschen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Bringen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Sie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uns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die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Speisekarte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!</a:t>
            </a:r>
          </a:p>
          <a:p>
            <a:r>
              <a:rPr lang="cs-CZ" sz="2800" dirty="0" err="1" smtClean="0">
                <a:latin typeface="Comic Sans MS" pitchFamily="66" charset="0"/>
              </a:rPr>
              <a:t>Sofort</a:t>
            </a:r>
            <a:r>
              <a:rPr lang="cs-CZ" sz="2800" dirty="0" smtClean="0">
                <a:latin typeface="Comic Sans MS" pitchFamily="66" charset="0"/>
              </a:rPr>
              <a:t>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möchten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trinken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Wir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nehmen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zwei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Pils.</a:t>
            </a:r>
          </a:p>
          <a:p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möchten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bestellen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Für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mich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die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Gemüsesuppe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den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Rinderbraten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mit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Knödeln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  <a:latin typeface="Comic Sans MS" pitchFamily="66" charset="0"/>
              </a:rPr>
              <a:t>Sauerkraut</a:t>
            </a:r>
            <a:r>
              <a:rPr lang="cs-CZ" sz="28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Und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ich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nehme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das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Hühnerschnitzel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mit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Kartoffeln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Keine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Suppe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bitte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!</a:t>
            </a:r>
          </a:p>
          <a:p>
            <a:r>
              <a:rPr lang="cs-CZ" sz="2800" dirty="0" smtClean="0">
                <a:latin typeface="Comic Sans MS" pitchFamily="66" charset="0"/>
              </a:rPr>
              <a:t>Gut. </a:t>
            </a:r>
            <a:r>
              <a:rPr lang="cs-CZ" sz="2800" dirty="0" err="1" smtClean="0">
                <a:latin typeface="Comic Sans MS" pitchFamily="66" charset="0"/>
              </a:rPr>
              <a:t>Das</a:t>
            </a:r>
            <a:r>
              <a:rPr lang="cs-CZ" sz="2800" dirty="0" smtClean="0">
                <a:latin typeface="Comic Sans MS" pitchFamily="66" charset="0"/>
              </a:rPr>
              <a:t> Essen </a:t>
            </a:r>
            <a:r>
              <a:rPr lang="cs-CZ" sz="2800" dirty="0" err="1" smtClean="0">
                <a:latin typeface="Comic Sans MS" pitchFamily="66" charset="0"/>
              </a:rPr>
              <a:t>kommt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sofort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336704"/>
          </a:xfrm>
        </p:spPr>
        <p:txBody>
          <a:bodyPr>
            <a:normAutofit/>
          </a:bodyPr>
          <a:lstStyle/>
          <a:p>
            <a:r>
              <a:rPr lang="cs-CZ" sz="3000" dirty="0" err="1" smtClean="0">
                <a:latin typeface="Comic Sans MS" pitchFamily="66" charset="0"/>
              </a:rPr>
              <a:t>Wünschen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Sie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noch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ein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Dessert</a:t>
            </a:r>
            <a:r>
              <a:rPr lang="cs-CZ" sz="3000" dirty="0" smtClean="0">
                <a:latin typeface="Comic Sans MS" pitchFamily="66" charset="0"/>
              </a:rPr>
              <a:t>,</a:t>
            </a:r>
            <a:r>
              <a:rPr lang="cs-CZ" sz="3000" dirty="0" err="1" smtClean="0">
                <a:latin typeface="Comic Sans MS" pitchFamily="66" charset="0"/>
              </a:rPr>
              <a:t>vielleicht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einen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Eisbecher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mit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Schlagsahne</a:t>
            </a:r>
            <a:r>
              <a:rPr lang="cs-CZ" sz="3000" dirty="0" smtClean="0">
                <a:latin typeface="Comic Sans MS" pitchFamily="66" charset="0"/>
              </a:rPr>
              <a:t> oder </a:t>
            </a:r>
            <a:r>
              <a:rPr lang="cs-CZ" sz="3000" dirty="0" err="1" smtClean="0">
                <a:latin typeface="Comic Sans MS" pitchFamily="66" charset="0"/>
              </a:rPr>
              <a:t>einen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Apfelstrudel</a:t>
            </a:r>
            <a:r>
              <a:rPr lang="cs-CZ" sz="3000" dirty="0" smtClean="0">
                <a:latin typeface="Comic Sans MS" pitchFamily="66" charset="0"/>
              </a:rPr>
              <a:t>…</a:t>
            </a:r>
          </a:p>
          <a:p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Nein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aber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bringen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Sie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uns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zwei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Tassen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Kaffee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endParaRPr lang="cs-CZ" sz="3000" dirty="0" smtClean="0">
              <a:latin typeface="Comic Sans MS" pitchFamily="66" charset="0"/>
            </a:endParaRPr>
          </a:p>
          <a:p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Wir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möchten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bezahlen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3000" dirty="0" err="1" smtClean="0">
                <a:latin typeface="Comic Sans MS" pitchFamily="66" charset="0"/>
              </a:rPr>
              <a:t>Hier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ist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die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Rechnung</a:t>
            </a:r>
            <a:r>
              <a:rPr lang="cs-CZ" sz="3000" dirty="0" smtClean="0">
                <a:latin typeface="Comic Sans MS" pitchFamily="66" charset="0"/>
              </a:rPr>
              <a:t>. </a:t>
            </a:r>
            <a:r>
              <a:rPr lang="cs-CZ" sz="3000" dirty="0" err="1" smtClean="0">
                <a:latin typeface="Comic Sans MS" pitchFamily="66" charset="0"/>
              </a:rPr>
              <a:t>Das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macht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zusammen</a:t>
            </a:r>
            <a:r>
              <a:rPr lang="cs-CZ" sz="3000" dirty="0" smtClean="0">
                <a:latin typeface="Comic Sans MS" pitchFamily="66" charset="0"/>
              </a:rPr>
              <a:t> 24,20 Euro.</a:t>
            </a:r>
          </a:p>
          <a:p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25 Euro,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bitte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cs-CZ" sz="3000" dirty="0" err="1" smtClean="0">
                <a:latin typeface="Comic Sans MS" pitchFamily="66" charset="0"/>
              </a:rPr>
              <a:t>Danke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schön</a:t>
            </a:r>
            <a:r>
              <a:rPr lang="cs-CZ" sz="3000" dirty="0" smtClean="0">
                <a:latin typeface="Comic Sans MS" pitchFamily="66" charset="0"/>
              </a:rPr>
              <a:t>. </a:t>
            </a:r>
            <a:r>
              <a:rPr lang="cs-CZ" sz="3000" dirty="0" err="1" smtClean="0">
                <a:latin typeface="Comic Sans MS" pitchFamily="66" charset="0"/>
              </a:rPr>
              <a:t>Auf</a:t>
            </a: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3000" dirty="0" err="1" smtClean="0">
                <a:latin typeface="Comic Sans MS" pitchFamily="66" charset="0"/>
              </a:rPr>
              <a:t>Wiedersehen</a:t>
            </a:r>
            <a:r>
              <a:rPr lang="cs-CZ" sz="3000" dirty="0" smtClean="0">
                <a:latin typeface="Comic Sans MS" pitchFamily="66" charset="0"/>
              </a:rPr>
              <a:t>!</a:t>
            </a:r>
          </a:p>
          <a:p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Auf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  <a:latin typeface="Comic Sans MS" pitchFamily="66" charset="0"/>
              </a:rPr>
              <a:t>wiedersehen</a:t>
            </a:r>
            <a:r>
              <a:rPr lang="cs-CZ" sz="3000" dirty="0" smtClean="0">
                <a:solidFill>
                  <a:srgbClr val="0070C0"/>
                </a:solidFill>
                <a:latin typeface="Comic Sans MS" pitchFamily="66" charset="0"/>
              </a:rPr>
              <a:t>!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910</Words>
  <Application>Microsoft Office PowerPoint</Application>
  <PresentationFormat>Předvádění na obrazovce (4:3)</PresentationFormat>
  <Paragraphs>139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DUM - Digitální Učební Materiál</vt:lpstr>
      <vt:lpstr>Snímek 2</vt:lpstr>
      <vt:lpstr>Im Restaurant</vt:lpstr>
      <vt:lpstr>Lokale</vt:lpstr>
      <vt:lpstr>1.Dialog im Restaurant (zwei Kolleginnen, Kellner)</vt:lpstr>
      <vt:lpstr>Snímek 6</vt:lpstr>
      <vt:lpstr>Fragen zum Dialog 1.</vt:lpstr>
      <vt:lpstr>2.Dialog im Restaurant (Familie Schmitz geht ins Restaurant-Herr Schmitz, Frau Schmitz)</vt:lpstr>
      <vt:lpstr>Snímek 9</vt:lpstr>
      <vt:lpstr>Fragen zum Dialog 2.</vt:lpstr>
      <vt:lpstr>Kalte Gerichte, Suppen, Hauptgerichte, Dessert und Kuchen, Getränke </vt:lpstr>
      <vt:lpstr>Erkläre diese Begriffe:</vt:lpstr>
      <vt:lpstr>Antworte die Fragen zum Bild:      1. Wann kann man hier Getränke zu einem ermäβigten Preis bekommen? 2. Was bedeutet „Happy Hour“ in diesem Restaurant? 3. Was kann man hier trinken? </vt:lpstr>
      <vt:lpstr>Speisekarte (Bilde ein Gespräch im Restaurant)</vt:lpstr>
      <vt:lpstr>Snímek 15</vt:lpstr>
      <vt:lpstr>Citace 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Restaurant</dc:title>
  <dc:creator>Admin</dc:creator>
  <cp:lastModifiedBy>Admin</cp:lastModifiedBy>
  <cp:revision>35</cp:revision>
  <dcterms:created xsi:type="dcterms:W3CDTF">2012-08-07T08:28:04Z</dcterms:created>
  <dcterms:modified xsi:type="dcterms:W3CDTF">2013-02-06T16:16:46Z</dcterms:modified>
</cp:coreProperties>
</file>