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8" r:id="rId3"/>
    <p:sldId id="262" r:id="rId4"/>
    <p:sldId id="263" r:id="rId5"/>
    <p:sldId id="274" r:id="rId6"/>
    <p:sldId id="266" r:id="rId7"/>
    <p:sldId id="265" r:id="rId8"/>
    <p:sldId id="270" r:id="rId9"/>
    <p:sldId id="271" r:id="rId10"/>
    <p:sldId id="273" r:id="rId11"/>
    <p:sldId id="275" r:id="rId12"/>
    <p:sldId id="272"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217AC87-9FEB-4977-9940-5E392D1712E0}" type="datetimeFigureOut">
              <a:rPr lang="cs-CZ" smtClean="0"/>
              <a:pPr/>
              <a:t>4.2.2013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17AC87-9FEB-4977-9940-5E392D1712E0}" type="datetimeFigureOut">
              <a:rPr lang="cs-CZ" smtClean="0"/>
              <a:pPr/>
              <a:t>4.2.2013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17AC87-9FEB-4977-9940-5E392D1712E0}" type="datetimeFigureOut">
              <a:rPr lang="cs-CZ" smtClean="0"/>
              <a:pPr/>
              <a:t>4.2.2013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17AC87-9FEB-4977-9940-5E392D1712E0}" type="datetimeFigureOut">
              <a:rPr lang="cs-CZ" smtClean="0"/>
              <a:pPr/>
              <a:t>4.2.2013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217AC87-9FEB-4977-9940-5E392D1712E0}" type="datetimeFigureOut">
              <a:rPr lang="cs-CZ" smtClean="0"/>
              <a:pPr/>
              <a:t>4.2.2013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217AC87-9FEB-4977-9940-5E392D1712E0}" type="datetimeFigureOut">
              <a:rPr lang="cs-CZ" smtClean="0"/>
              <a:pPr/>
              <a:t>4.2.2013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217AC87-9FEB-4977-9940-5E392D1712E0}" type="datetimeFigureOut">
              <a:rPr lang="cs-CZ" smtClean="0"/>
              <a:pPr/>
              <a:t>4.2.2013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217AC87-9FEB-4977-9940-5E392D1712E0}" type="datetimeFigureOut">
              <a:rPr lang="cs-CZ" smtClean="0"/>
              <a:pPr/>
              <a:t>4.2.2013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217AC87-9FEB-4977-9940-5E392D1712E0}" type="datetimeFigureOut">
              <a:rPr lang="cs-CZ" smtClean="0"/>
              <a:pPr/>
              <a:t>4.2.2013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217AC87-9FEB-4977-9940-5E392D1712E0}" type="datetimeFigureOut">
              <a:rPr lang="cs-CZ" smtClean="0"/>
              <a:pPr/>
              <a:t>4.2.2013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217AC87-9FEB-4977-9940-5E392D1712E0}" type="datetimeFigureOut">
              <a:rPr lang="cs-CZ" smtClean="0"/>
              <a:pPr/>
              <a:t>4.2.2013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ECA6242-80A4-42FD-9AA6-18D3B5E91DC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7AC87-9FEB-4977-9940-5E392D1712E0}" type="datetimeFigureOut">
              <a:rPr lang="cs-CZ" smtClean="0"/>
              <a:pPr/>
              <a:t>4.2.2013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A6242-80A4-42FD-9AA6-18D3B5E91DC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U:\_Granty\OPVK Šablony\Zakladni_logolink_OPVK (ESF, EU, MSMT, OP VK)\01_Zakladni_logolink_horizontalni_cz\OPVK_hor_zakladni_logolink_RGB_cz.jpg"/>
          <p:cNvPicPr>
            <a:picLocks noChangeAspect="1" noChangeArrowheads="1"/>
          </p:cNvPicPr>
          <p:nvPr/>
        </p:nvPicPr>
        <p:blipFill>
          <a:blip r:embed="rId2"/>
          <a:srcRect/>
          <a:stretch>
            <a:fillRect/>
          </a:stretch>
        </p:blipFill>
        <p:spPr bwMode="auto">
          <a:xfrm>
            <a:off x="500063" y="357188"/>
            <a:ext cx="8172450" cy="1785937"/>
          </a:xfrm>
          <a:prstGeom prst="rect">
            <a:avLst/>
          </a:prstGeom>
          <a:noFill/>
          <a:ln w="9525">
            <a:noFill/>
            <a:miter lim="800000"/>
            <a:headEnd/>
            <a:tailEnd/>
          </a:ln>
        </p:spPr>
      </p:pic>
      <p:sp>
        <p:nvSpPr>
          <p:cNvPr id="3" name="Podnadpis 2"/>
          <p:cNvSpPr txBox="1">
            <a:spLocks/>
          </p:cNvSpPr>
          <p:nvPr/>
        </p:nvSpPr>
        <p:spPr>
          <a:xfrm>
            <a:off x="500062" y="2428875"/>
            <a:ext cx="2714615" cy="3895725"/>
          </a:xfrm>
          <a:prstGeom prst="rect">
            <a:avLst/>
          </a:prstGeom>
        </p:spPr>
        <p:txBody>
          <a:bodyPr anchor="t"/>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Název školy: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Autor: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Název:</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Číslo projektu:</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Název projektu:</a:t>
            </a:r>
          </a:p>
        </p:txBody>
      </p:sp>
      <p:sp>
        <p:nvSpPr>
          <p:cNvPr id="4" name="Podnadpis 2"/>
          <p:cNvSpPr txBox="1">
            <a:spLocks/>
          </p:cNvSpPr>
          <p:nvPr/>
        </p:nvSpPr>
        <p:spPr bwMode="auto">
          <a:xfrm>
            <a:off x="3500430" y="2428875"/>
            <a:ext cx="5072070" cy="3895725"/>
          </a:xfrm>
          <a:prstGeom prst="rect">
            <a:avLst/>
          </a:prstGeom>
          <a:noFill/>
          <a:ln w="9525">
            <a:noFill/>
            <a:miter lim="800000"/>
            <a:headEnd/>
            <a:tailEnd/>
          </a:ln>
        </p:spPr>
        <p:txBody>
          <a:bodyPr tIns="0" rIns="45720" bIns="0">
            <a:normAutofit/>
          </a:bodyPr>
          <a:lstStyle/>
          <a:p>
            <a:pPr>
              <a:spcBef>
                <a:spcPct val="20000"/>
              </a:spcBef>
              <a:buClr>
                <a:schemeClr val="accent1"/>
              </a:buClr>
              <a:buSzPct val="80000"/>
              <a:buFont typeface="Wingdings 2" pitchFamily="18" charset="2"/>
              <a:buNone/>
              <a:defRPr/>
            </a:pPr>
            <a:r>
              <a:rPr lang="cs-CZ" sz="2000" dirty="0">
                <a:latin typeface="Arial" pitchFamily="34" charset="0"/>
                <a:cs typeface="Arial" pitchFamily="34" charset="0"/>
              </a:rPr>
              <a:t>SŠ spojů a informatiky Tábor</a:t>
            </a:r>
          </a:p>
          <a:p>
            <a:pPr>
              <a:spcBef>
                <a:spcPct val="20000"/>
              </a:spcBef>
              <a:buClr>
                <a:schemeClr val="accent1"/>
              </a:buClr>
              <a:buSzPct val="80000"/>
              <a:buFont typeface="Wingdings 2" pitchFamily="18" charset="2"/>
              <a:buNone/>
              <a:defRPr/>
            </a:pPr>
            <a:endParaRPr lang="cs-CZ" sz="2000" dirty="0">
              <a:latin typeface="Arial" pitchFamily="34" charset="0"/>
              <a:cs typeface="Arial" pitchFamily="34" charset="0"/>
            </a:endParaRPr>
          </a:p>
          <a:p>
            <a:pPr>
              <a:spcBef>
                <a:spcPct val="20000"/>
              </a:spcBef>
              <a:buClr>
                <a:schemeClr val="accent1"/>
              </a:buClr>
              <a:buSzPct val="80000"/>
              <a:buFont typeface="Wingdings 2" pitchFamily="18" charset="2"/>
              <a:buNone/>
              <a:defRPr/>
            </a:pPr>
            <a:r>
              <a:rPr lang="cs-CZ" sz="2000" dirty="0">
                <a:latin typeface="Arial" pitchFamily="34" charset="0"/>
                <a:cs typeface="Arial" pitchFamily="34" charset="0"/>
              </a:rPr>
              <a:t>Petr Vlach</a:t>
            </a:r>
            <a:endParaRPr lang="cs-CZ" sz="2000" dirty="0">
              <a:latin typeface="Arial" pitchFamily="34" charset="0"/>
              <a:cs typeface="Arial" pitchFamily="34" charset="0"/>
            </a:endParaRPr>
          </a:p>
          <a:p>
            <a:pPr>
              <a:spcBef>
                <a:spcPct val="20000"/>
              </a:spcBef>
              <a:buClr>
                <a:schemeClr val="accent1"/>
              </a:buClr>
              <a:buSzPct val="80000"/>
              <a:buFont typeface="Wingdings 2" pitchFamily="18" charset="2"/>
              <a:buNone/>
              <a:defRPr/>
            </a:pPr>
            <a:endParaRPr lang="cs-CZ" sz="2000" dirty="0">
              <a:latin typeface="Arial" pitchFamily="34" charset="0"/>
              <a:cs typeface="Arial" pitchFamily="34" charset="0"/>
            </a:endParaRPr>
          </a:p>
          <a:p>
            <a:pPr>
              <a:spcBef>
                <a:spcPct val="20000"/>
              </a:spcBef>
              <a:buClr>
                <a:schemeClr val="accent1"/>
              </a:buClr>
              <a:buSzPct val="80000"/>
              <a:buFont typeface="Wingdings 2" pitchFamily="18" charset="2"/>
              <a:buNone/>
              <a:defRPr/>
            </a:pPr>
            <a:r>
              <a:rPr lang="cs-CZ" sz="2000" dirty="0" smtClean="0">
                <a:latin typeface="Arial" pitchFamily="34" charset="0"/>
                <a:cs typeface="Arial" pitchFamily="34" charset="0"/>
              </a:rPr>
              <a:t>VY_32_INOVACE_OS_6</a:t>
            </a:r>
            <a:endParaRPr lang="cs-CZ" sz="2000" dirty="0">
              <a:latin typeface="Arial" pitchFamily="34" charset="0"/>
              <a:cs typeface="Arial" pitchFamily="34" charset="0"/>
            </a:endParaRPr>
          </a:p>
          <a:p>
            <a:pPr>
              <a:spcBef>
                <a:spcPct val="20000"/>
              </a:spcBef>
              <a:buClr>
                <a:schemeClr val="accent1"/>
              </a:buClr>
              <a:buSzPct val="80000"/>
              <a:buFont typeface="Wingdings 2" pitchFamily="18" charset="2"/>
              <a:buNone/>
              <a:defRPr/>
            </a:pPr>
            <a:endParaRPr lang="cs-CZ" sz="2000" dirty="0">
              <a:latin typeface="Arial" pitchFamily="34" charset="0"/>
              <a:cs typeface="Arial" pitchFamily="34" charset="0"/>
            </a:endParaRPr>
          </a:p>
          <a:p>
            <a:pPr>
              <a:spcBef>
                <a:spcPct val="20000"/>
              </a:spcBef>
              <a:buClr>
                <a:schemeClr val="accent1"/>
              </a:buClr>
              <a:buSzPct val="80000"/>
              <a:buFont typeface="Wingdings 2" pitchFamily="18" charset="2"/>
              <a:buNone/>
              <a:defRPr/>
            </a:pPr>
            <a:r>
              <a:rPr lang="cs-CZ" sz="2000" dirty="0">
                <a:latin typeface="Arial" pitchFamily="34" charset="0"/>
                <a:cs typeface="Arial" pitchFamily="34" charset="0"/>
              </a:rPr>
              <a:t>CZ.1.07/1.5.00/34.1021</a:t>
            </a:r>
          </a:p>
          <a:p>
            <a:pPr>
              <a:spcBef>
                <a:spcPct val="20000"/>
              </a:spcBef>
              <a:buClr>
                <a:schemeClr val="accent1"/>
              </a:buClr>
              <a:buSzPct val="80000"/>
              <a:buFont typeface="Wingdings 2" pitchFamily="18" charset="2"/>
              <a:buNone/>
              <a:defRPr/>
            </a:pPr>
            <a:endParaRPr lang="cs-CZ" sz="2000" dirty="0">
              <a:latin typeface="Arial" pitchFamily="34" charset="0"/>
              <a:cs typeface="Arial" pitchFamily="34" charset="0"/>
            </a:endParaRPr>
          </a:p>
          <a:p>
            <a:pPr>
              <a:spcBef>
                <a:spcPct val="20000"/>
              </a:spcBef>
              <a:buClr>
                <a:schemeClr val="accent1"/>
              </a:buClr>
              <a:buSzPct val="80000"/>
              <a:defRPr/>
            </a:pPr>
            <a:r>
              <a:rPr lang="cs-CZ" sz="2000" dirty="0">
                <a:latin typeface="Arial" pitchFamily="34" charset="0"/>
                <a:cs typeface="Arial" pitchFamily="34" charset="0"/>
              </a:rPr>
              <a:t>Moderní škola – inovace výuky na SŠSI Tábor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57166"/>
            <a:ext cx="778671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77863" algn="l"/>
              </a:tabLst>
            </a:pPr>
            <a:r>
              <a:rPr kumimoji="0" lang="cs-C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Vytváření souborových systémů (Formátování)</a:t>
            </a:r>
          </a:p>
          <a:p>
            <a:pPr marL="0" marR="0" lvl="0" indent="0" algn="just" defTabSz="914400" rtl="0" eaLnBrk="1" fontAlgn="base" latinLnBrk="0" hangingPunct="1">
              <a:lnSpc>
                <a:spcPct val="100000"/>
              </a:lnSpc>
              <a:spcBef>
                <a:spcPct val="0"/>
              </a:spcBef>
              <a:spcAft>
                <a:spcPct val="0"/>
              </a:spcAft>
              <a:buClrTx/>
              <a:buSzTx/>
              <a:buFontTx/>
              <a:buNone/>
              <a:tabLst>
                <a:tab pos="677863" algn="l"/>
              </a:tabLst>
            </a:pPr>
            <a:endParaRPr kumimoji="0" lang="cs-CZ" sz="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pomocí Diskového nástroje</a:t>
            </a: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lang="cs-CZ" sz="1200" b="1" dirty="0" smtClean="0">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lang="cs-CZ" sz="1200" b="1" dirty="0" smtClean="0">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lang="cs-CZ" sz="1200" b="1" dirty="0" smtClean="0">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lang="cs-CZ" sz="1200" b="1" dirty="0" smtClean="0">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lang="cs-CZ" sz="1200" b="1" dirty="0" smtClean="0">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lang="cs-CZ" sz="1200" b="1" dirty="0" smtClean="0">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lang="cs-CZ" sz="1200" b="1" dirty="0" smtClean="0">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lang="cs-CZ" sz="1200" b="1" dirty="0" smtClean="0">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endParaRPr lang="cs-CZ" sz="1200" b="1" dirty="0" smtClean="0">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a:tabLst>
                <a:tab pos="677863" algn="l"/>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Pomocí příkazů</a:t>
            </a:r>
          </a:p>
          <a:p>
            <a:pPr marL="228600" marR="0" lvl="0" indent="-228600" algn="just" defTabSz="914400" rtl="0" eaLnBrk="0" fontAlgn="base" latinLnBrk="0" hangingPunct="0">
              <a:lnSpc>
                <a:spcPct val="100000"/>
              </a:lnSpc>
              <a:spcBef>
                <a:spcPct val="0"/>
              </a:spcBef>
              <a:spcAft>
                <a:spcPct val="0"/>
              </a:spcAft>
              <a:buClrTx/>
              <a:buSzTx/>
              <a:tabLst>
                <a:tab pos="677863" algn="l"/>
              </a:tabLst>
            </a:pPr>
            <a:endPar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r>
              <a:rPr lang="cs-CZ" sz="1200" b="1" dirty="0" smtClean="0"/>
              <a:t>                   </a:t>
            </a:r>
            <a:r>
              <a:rPr lang="cs-CZ" sz="1400" b="1" dirty="0" smtClean="0">
                <a:latin typeface="Times New Roman" pitchFamily="18" charset="0"/>
                <a:cs typeface="Times New Roman" pitchFamily="18" charset="0"/>
              </a:rPr>
              <a:t>mke2fs  </a:t>
            </a:r>
            <a:r>
              <a:rPr lang="cs-CZ" sz="1400" dirty="0" smtClean="0">
                <a:latin typeface="Times New Roman" pitchFamily="18" charset="0"/>
                <a:cs typeface="Times New Roman" pitchFamily="18" charset="0"/>
              </a:rPr>
              <a:t>slouží k vytvoření souborového systému</a:t>
            </a:r>
            <a:r>
              <a:rPr lang="cs-CZ" sz="1400" b="1" dirty="0" smtClean="0">
                <a:latin typeface="Times New Roman" pitchFamily="18" charset="0"/>
                <a:cs typeface="Times New Roman" pitchFamily="18" charset="0"/>
              </a:rPr>
              <a:t> ext2, ext3, ext4</a:t>
            </a:r>
          </a:p>
          <a:p>
            <a:r>
              <a:rPr lang="cs-CZ" sz="1400" b="1" dirty="0" smtClean="0">
                <a:latin typeface="Times New Roman" pitchFamily="18" charset="0"/>
                <a:cs typeface="Times New Roman" pitchFamily="18" charset="0"/>
              </a:rPr>
              <a:t>	</a:t>
            </a:r>
            <a:endParaRPr lang="cs-CZ" sz="1400" dirty="0" smtClean="0">
              <a:latin typeface="Times New Roman" pitchFamily="18" charset="0"/>
              <a:cs typeface="Times New Roman" pitchFamily="18" charset="0"/>
            </a:endParaRPr>
          </a:p>
          <a:p>
            <a:r>
              <a:rPr lang="cs-CZ" sz="1400" b="1" dirty="0" smtClean="0">
                <a:latin typeface="Times New Roman" pitchFamily="18" charset="0"/>
                <a:cs typeface="Times New Roman" pitchFamily="18" charset="0"/>
              </a:rPr>
              <a:t>               </a:t>
            </a:r>
            <a:r>
              <a:rPr lang="cs-CZ" sz="1400" b="1" dirty="0" err="1" smtClean="0">
                <a:latin typeface="Times New Roman" pitchFamily="18" charset="0"/>
                <a:cs typeface="Times New Roman" pitchFamily="18" charset="0"/>
              </a:rPr>
              <a:t>mkswap</a:t>
            </a:r>
            <a:r>
              <a:rPr lang="cs-CZ" sz="1400" b="1" dirty="0" smtClean="0">
                <a:latin typeface="Times New Roman" pitchFamily="18" charset="0"/>
                <a:cs typeface="Times New Roman" pitchFamily="18" charset="0"/>
              </a:rPr>
              <a:t> </a:t>
            </a:r>
            <a:r>
              <a:rPr lang="cs-CZ" sz="1400" dirty="0" smtClean="0">
                <a:latin typeface="Times New Roman" pitchFamily="18" charset="0"/>
                <a:cs typeface="Times New Roman" pitchFamily="18" charset="0"/>
              </a:rPr>
              <a:t>slouží k vytvoření souborového systému</a:t>
            </a:r>
            <a:r>
              <a:rPr lang="cs-CZ" sz="1400" b="1" dirty="0" smtClean="0">
                <a:latin typeface="Times New Roman" pitchFamily="18" charset="0"/>
                <a:cs typeface="Times New Roman" pitchFamily="18" charset="0"/>
              </a:rPr>
              <a:t> swap	</a:t>
            </a:r>
            <a:endParaRPr lang="cs-CZ" sz="1400" dirty="0" smtClean="0">
              <a:latin typeface="Times New Roman" pitchFamily="18" charset="0"/>
              <a:cs typeface="Times New Roman" pitchFamily="18" charset="0"/>
            </a:endParaRPr>
          </a:p>
          <a:p>
            <a:r>
              <a:rPr lang="cs-CZ" sz="1400" dirty="0" smtClean="0">
                <a:latin typeface="Times New Roman" pitchFamily="18" charset="0"/>
                <a:cs typeface="Times New Roman" pitchFamily="18" charset="0"/>
              </a:rPr>
              <a:t>               Zapne se příkazem</a:t>
            </a:r>
            <a:r>
              <a:rPr lang="cs-CZ" sz="1400" b="1" dirty="0" smtClean="0">
                <a:latin typeface="Times New Roman" pitchFamily="18" charset="0"/>
                <a:cs typeface="Times New Roman" pitchFamily="18" charset="0"/>
              </a:rPr>
              <a:t> </a:t>
            </a:r>
            <a:r>
              <a:rPr lang="cs-CZ" sz="1400" b="1" dirty="0" err="1" smtClean="0">
                <a:latin typeface="Times New Roman" pitchFamily="18" charset="0"/>
                <a:cs typeface="Times New Roman" pitchFamily="18" charset="0"/>
              </a:rPr>
              <a:t>swapon</a:t>
            </a:r>
            <a:r>
              <a:rPr lang="cs-CZ" sz="1400" b="1" dirty="0" smtClean="0">
                <a:latin typeface="Times New Roman" pitchFamily="18" charset="0"/>
                <a:cs typeface="Times New Roman" pitchFamily="18" charset="0"/>
              </a:rPr>
              <a:t>.</a:t>
            </a:r>
            <a:endPar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AutoNum type="arabicPeriod"/>
              <a:tabLst>
                <a:tab pos="677863" algn="l"/>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2"/>
          <a:srcRect/>
          <a:stretch>
            <a:fillRect/>
          </a:stretch>
        </p:blipFill>
        <p:spPr bwMode="auto">
          <a:xfrm>
            <a:off x="142844" y="1071546"/>
            <a:ext cx="4875213" cy="2705100"/>
          </a:xfrm>
          <a:prstGeom prst="rect">
            <a:avLst/>
          </a:prstGeom>
          <a:solidFill>
            <a:srgbClr val="FFFFFF"/>
          </a:solid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Diskový nástroj</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V prostředí Linuxu se spustí:</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Aplikace</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systémové nástroje</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diskový nástroj</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3554" name="Picture 2"/>
          <p:cNvPicPr>
            <a:picLocks noChangeAspect="1" noChangeArrowheads="1"/>
          </p:cNvPicPr>
          <p:nvPr/>
        </p:nvPicPr>
        <p:blipFill>
          <a:blip r:embed="rId2"/>
          <a:srcRect/>
          <a:stretch>
            <a:fillRect/>
          </a:stretch>
        </p:blipFill>
        <p:spPr bwMode="auto">
          <a:xfrm>
            <a:off x="0" y="1399338"/>
            <a:ext cx="9144000" cy="5289299"/>
          </a:xfrm>
          <a:prstGeom prst="rect">
            <a:avLst/>
          </a:prstGeom>
          <a:solidFill>
            <a:srgbClr val="FFFFFF"/>
          </a:solid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357166"/>
            <a:ext cx="8715436" cy="3416320"/>
          </a:xfrm>
          <a:prstGeom prst="rect">
            <a:avLst/>
          </a:prstGeom>
        </p:spPr>
        <p:txBody>
          <a:bodyPr wrap="square">
            <a:spAutoFit/>
          </a:bodyPr>
          <a:lstStyle/>
          <a:p>
            <a:pPr lvl="0"/>
            <a:r>
              <a:rPr lang="cs-CZ" b="1" dirty="0" smtClean="0">
                <a:latin typeface="Times New Roman" pitchFamily="18" charset="0"/>
                <a:cs typeface="Times New Roman" pitchFamily="18" charset="0"/>
              </a:rPr>
              <a:t>Literatura:</a:t>
            </a:r>
          </a:p>
          <a:p>
            <a:pPr lvl="0"/>
            <a:endParaRPr lang="cs-CZ" dirty="0" smtClean="0">
              <a:latin typeface="Times New Roman" pitchFamily="18" charset="0"/>
              <a:cs typeface="Times New Roman" pitchFamily="18" charset="0"/>
            </a:endParaRPr>
          </a:p>
          <a:p>
            <a:pPr lvl="0"/>
            <a:r>
              <a:rPr lang="cs-CZ" b="1" dirty="0" smtClean="0">
                <a:latin typeface="Times New Roman" pitchFamily="18" charset="0"/>
                <a:cs typeface="Times New Roman" pitchFamily="18" charset="0"/>
              </a:rPr>
              <a:t>[1]</a:t>
            </a:r>
            <a:r>
              <a:rPr lang="cs-CZ" dirty="0" smtClean="0">
                <a:latin typeface="Times New Roman" pitchFamily="18" charset="0"/>
                <a:cs typeface="Times New Roman" pitchFamily="18" charset="0"/>
              </a:rPr>
              <a:t> NEMETH, E., SNYDER, G.,  HEIN, T. </a:t>
            </a:r>
            <a:r>
              <a:rPr lang="cs-CZ" i="1" dirty="0" smtClean="0">
                <a:latin typeface="Times New Roman" pitchFamily="18" charset="0"/>
                <a:cs typeface="Times New Roman" pitchFamily="18" charset="0"/>
              </a:rPr>
              <a:t>LINUX  - Kompletní příručka administrátora. </a:t>
            </a:r>
            <a:r>
              <a:rPr lang="cs-CZ" dirty="0" smtClean="0">
                <a:latin typeface="Times New Roman" pitchFamily="18" charset="0"/>
                <a:cs typeface="Times New Roman" pitchFamily="18" charset="0"/>
              </a:rPr>
              <a:t>2.vyd. Brno: </a:t>
            </a:r>
            <a:r>
              <a:rPr lang="cs-CZ" dirty="0" err="1" smtClean="0">
                <a:latin typeface="Times New Roman" pitchFamily="18" charset="0"/>
                <a:cs typeface="Times New Roman" pitchFamily="18" charset="0"/>
              </a:rPr>
              <a:t>Computer</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Press</a:t>
            </a:r>
            <a:r>
              <a:rPr lang="cs-CZ" dirty="0" smtClean="0">
                <a:latin typeface="Times New Roman" pitchFamily="18" charset="0"/>
                <a:cs typeface="Times New Roman" pitchFamily="18" charset="0"/>
              </a:rPr>
              <a:t>, 2008. ISBN 978-80-251-2410-9</a:t>
            </a:r>
          </a:p>
          <a:p>
            <a:pPr lvl="0"/>
            <a:endParaRPr lang="cs-CZ" dirty="0" smtClean="0">
              <a:latin typeface="Times New Roman" pitchFamily="18" charset="0"/>
              <a:cs typeface="Times New Roman" pitchFamily="18" charset="0"/>
            </a:endParaRPr>
          </a:p>
          <a:p>
            <a:pPr lvl="0"/>
            <a:r>
              <a:rPr lang="cs-CZ" b="1" dirty="0" smtClean="0">
                <a:latin typeface="Times New Roman" pitchFamily="18" charset="0"/>
                <a:cs typeface="Times New Roman" pitchFamily="18" charset="0"/>
              </a:rPr>
              <a:t>[2]</a:t>
            </a:r>
            <a:r>
              <a:rPr lang="cs-CZ" dirty="0" smtClean="0">
                <a:latin typeface="Times New Roman" pitchFamily="18" charset="0"/>
                <a:cs typeface="Times New Roman" pitchFamily="18" charset="0"/>
              </a:rPr>
              <a:t> GRAHAM, S., SHAH, S. </a:t>
            </a:r>
            <a:r>
              <a:rPr lang="cs-CZ" i="1" dirty="0" smtClean="0">
                <a:latin typeface="Times New Roman" pitchFamily="18" charset="0"/>
                <a:cs typeface="Times New Roman" pitchFamily="18" charset="0"/>
              </a:rPr>
              <a:t>LINUX – Administrace systému. </a:t>
            </a:r>
            <a:r>
              <a:rPr lang="cs-CZ" dirty="0" smtClean="0">
                <a:latin typeface="Times New Roman" pitchFamily="18" charset="0"/>
                <a:cs typeface="Times New Roman" pitchFamily="18" charset="0"/>
              </a:rPr>
              <a:t>2.vyd. Praha: </a:t>
            </a:r>
            <a:r>
              <a:rPr lang="cs-CZ" dirty="0" err="1" smtClean="0">
                <a:latin typeface="Times New Roman" pitchFamily="18" charset="0"/>
                <a:cs typeface="Times New Roman" pitchFamily="18" charset="0"/>
              </a:rPr>
              <a:t>Grada</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Publishing</a:t>
            </a:r>
            <a:r>
              <a:rPr lang="cs-CZ" dirty="0" smtClean="0">
                <a:latin typeface="Times New Roman" pitchFamily="18" charset="0"/>
                <a:cs typeface="Times New Roman" pitchFamily="18" charset="0"/>
              </a:rPr>
              <a:t>, 2003. ISBN 80-247-0641-5</a:t>
            </a:r>
          </a:p>
          <a:p>
            <a:pPr lvl="0"/>
            <a:endParaRPr lang="cs-CZ" dirty="0" smtClean="0">
              <a:latin typeface="Times New Roman" pitchFamily="18" charset="0"/>
              <a:cs typeface="Times New Roman" pitchFamily="18" charset="0"/>
            </a:endParaRPr>
          </a:p>
          <a:p>
            <a:pPr lvl="0"/>
            <a:r>
              <a:rPr lang="cs-CZ" b="1" dirty="0" smtClean="0">
                <a:latin typeface="Times New Roman" pitchFamily="18" charset="0"/>
                <a:cs typeface="Times New Roman" pitchFamily="18" charset="0"/>
              </a:rPr>
              <a:t>[3]</a:t>
            </a:r>
            <a:r>
              <a:rPr lang="cs-CZ" dirty="0" smtClean="0">
                <a:latin typeface="Times New Roman" pitchFamily="18" charset="0"/>
                <a:cs typeface="Times New Roman" pitchFamily="18" charset="0"/>
              </a:rPr>
              <a:t> SHAH, S., SOYINKA, W.  </a:t>
            </a:r>
            <a:r>
              <a:rPr lang="cs-CZ" i="1" dirty="0" smtClean="0">
                <a:latin typeface="Times New Roman" pitchFamily="18" charset="0"/>
                <a:cs typeface="Times New Roman" pitchFamily="18" charset="0"/>
              </a:rPr>
              <a:t>LINUX – Administrace systému. </a:t>
            </a:r>
            <a:r>
              <a:rPr lang="cs-CZ" dirty="0" smtClean="0">
                <a:latin typeface="Times New Roman" pitchFamily="18" charset="0"/>
                <a:cs typeface="Times New Roman" pitchFamily="18" charset="0"/>
              </a:rPr>
              <a:t>4.vyd. Praha: </a:t>
            </a:r>
            <a:r>
              <a:rPr lang="cs-CZ" dirty="0" err="1" smtClean="0">
                <a:latin typeface="Times New Roman" pitchFamily="18" charset="0"/>
                <a:cs typeface="Times New Roman" pitchFamily="18" charset="0"/>
              </a:rPr>
              <a:t>Grada</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Publishing</a:t>
            </a:r>
            <a:r>
              <a:rPr lang="cs-CZ" dirty="0" smtClean="0">
                <a:latin typeface="Times New Roman" pitchFamily="18" charset="0"/>
                <a:cs typeface="Times New Roman" pitchFamily="18" charset="0"/>
              </a:rPr>
              <a:t>, 2007. ISBN 978-80-247-1694-7</a:t>
            </a:r>
          </a:p>
          <a:p>
            <a:pPr lvl="0"/>
            <a:endParaRPr lang="cs-CZ" dirty="0" smtClean="0">
              <a:latin typeface="Times New Roman" pitchFamily="18" charset="0"/>
              <a:cs typeface="Times New Roman" pitchFamily="18" charset="0"/>
            </a:endParaRPr>
          </a:p>
          <a:p>
            <a:pPr lvl="0"/>
            <a:r>
              <a:rPr lang="cs-CZ" b="1" dirty="0" smtClean="0">
                <a:latin typeface="Times New Roman" pitchFamily="18" charset="0"/>
                <a:cs typeface="Times New Roman" pitchFamily="18" charset="0"/>
              </a:rPr>
              <a:t>[4]</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Ing.Petr</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Draxler</a:t>
            </a:r>
            <a:r>
              <a:rPr lang="cs-CZ" dirty="0" smtClean="0">
                <a:latin typeface="Times New Roman" pitchFamily="18" charset="0"/>
                <a:cs typeface="Times New Roman" pitchFamily="18" charset="0"/>
              </a:rPr>
              <a:t> : </a:t>
            </a:r>
            <a:r>
              <a:rPr lang="cs-CZ" i="1" dirty="0" smtClean="0">
                <a:latin typeface="Times New Roman" pitchFamily="18" charset="0"/>
                <a:cs typeface="Times New Roman" pitchFamily="18" charset="0"/>
              </a:rPr>
              <a:t>Datové sítě. </a:t>
            </a:r>
            <a:r>
              <a:rPr lang="cs-CZ" dirty="0" smtClean="0">
                <a:latin typeface="Times New Roman" pitchFamily="18" charset="0"/>
                <a:cs typeface="Times New Roman" pitchFamily="18" charset="0"/>
              </a:rPr>
              <a:t>Skriptum  Střední školy spojů a informatiky Tábor</a:t>
            </a:r>
            <a:endParaRPr lang="cs-CZ"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428992" y="2857496"/>
            <a:ext cx="1785950" cy="400110"/>
          </a:xfrm>
          <a:prstGeom prst="rect">
            <a:avLst/>
          </a:prstGeom>
        </p:spPr>
        <p:txBody>
          <a:bodyPr wrap="square">
            <a:spAutoFit/>
          </a:bodyPr>
          <a:lstStyle/>
          <a:p>
            <a:pPr lvl="0" fontAlgn="base">
              <a:spcBef>
                <a:spcPct val="0"/>
              </a:spcBef>
              <a:spcAft>
                <a:spcPct val="0"/>
              </a:spcAft>
            </a:pPr>
            <a:r>
              <a:rPr lang="cs-CZ" sz="2000" b="1" dirty="0">
                <a:solidFill>
                  <a:prstClr val="black"/>
                </a:solidFill>
                <a:latin typeface="Times New Roman" pitchFamily="18" charset="0"/>
                <a:ea typeface="Calibri" pitchFamily="34" charset="0"/>
                <a:cs typeface="Times New Roman" pitchFamily="18" charset="0"/>
              </a:rPr>
              <a:t>Linux </a:t>
            </a:r>
            <a:r>
              <a:rPr lang="cs-CZ" sz="2000" b="1" dirty="0" smtClean="0">
                <a:solidFill>
                  <a:prstClr val="black"/>
                </a:solidFill>
                <a:latin typeface="Times New Roman" pitchFamily="18" charset="0"/>
                <a:ea typeface="Calibri" pitchFamily="34" charset="0"/>
                <a:cs typeface="Times New Roman" pitchFamily="18" charset="0"/>
              </a:rPr>
              <a:t>Desktop   </a:t>
            </a:r>
            <a:endParaRPr lang="cs-CZ" sz="2000" dirty="0">
              <a:solidFill>
                <a:prstClr val="black"/>
              </a:solidFill>
              <a:latin typeface="Arial" pitchFamily="34" charset="0"/>
              <a:cs typeface="Arial" pitchFamily="34" charset="0"/>
            </a:endParaRPr>
          </a:p>
        </p:txBody>
      </p:sp>
      <p:sp>
        <p:nvSpPr>
          <p:cNvPr id="5" name="Rectangle 1"/>
          <p:cNvSpPr>
            <a:spLocks noChangeArrowheads="1"/>
          </p:cNvSpPr>
          <p:nvPr/>
        </p:nvSpPr>
        <p:spPr bwMode="auto">
          <a:xfrm>
            <a:off x="1643042" y="3429000"/>
            <a:ext cx="5715008"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cs-C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cs-C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Souborový syst</a:t>
            </a:r>
            <a:r>
              <a:rPr kumimoji="0" lang="cs-CZ"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cs-C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 opr</a:t>
            </a:r>
            <a:r>
              <a:rPr kumimoji="0" lang="cs-CZ" sz="2000" b="1"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cs-C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vněn</a:t>
            </a:r>
            <a:r>
              <a:rPr kumimoji="0" lang="cs-CZ" sz="2000" b="1"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cs-C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souborů a složek </a:t>
            </a:r>
            <a:endParaRPr lang="cs-CZ" sz="20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cs-C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cs-CZ"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Soubory a adresáře (souborový systém)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Hlavním  smyslem  souborového sytému je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organizování ukládací kapacity systému do</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jmenného prostoru [1, s. 107]</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 sjednocení  přístupu pro všechny objekty ( procesy, diskové oddíly, porty,...)  v systému  Linux jsou v mapovány všechny objekty do tohoto  jmenného systému.</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Souborový systém je tvořen</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sjednocenou hierarchií (liší se od  hierarchie Windows,  kde přetrvává  koncepce samostatných jmenných prostorů pro každý disk, v Linuxu nenalezneme  tedy ani symbolické označení oddílů písmeny a: c: atd..)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Sjednocená  hierarchie začíná v</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kořenovém adresáři označeném /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pokračuje směrem dolů do neomezeného počtu  adresářů.</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Cesta:</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je seznam adresářů , které je třeba projít, abyste se dostali ke konkrétnímu  souboru.Cesta  může být a</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bsolutní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tmp</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kanka</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která začíná od  kořene nebo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relativní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(kniha4/knihy),  které začínají od pracovního (aktuálního ) adresáře.</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Žádná část názvu  cesty nesmí překročit 255 znaků  a celá cesta  nesmí obsahovat  více znaků  než  4095.Jména  nesmí obsahovat  lomítko.Mezery jsou  povoleny.</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Jméno souboru může obsahovat  libovolné  znaky kromě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(lomítka). Rozlišují se velká a malá písmena! Stejně jako v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DOSu</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můžeme používat:</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Zastupuje libovolnou  kombinaci  libovolných  znaků.</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Zastupuje jeden libovolný znak.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Připojování a odpojování souborových systémů</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Souborový strom: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je celkové rozložení souborového systému</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Souborový systém: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je část  připojená k souborovému stromu (většinou diskové oddíly)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Souborové systémy se připojují ke stromu  příkazem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mount</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který mapuje adresář ve stromě (nazývaný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přípojný bod</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na kořen nově  připojeného  souborového systému.</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Příklad: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mount</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/hda4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uzivatele</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připojí souborový systém  na diskovém oddílu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/hda4</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do cesty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uzivatele</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(který již existuje ve stromě).Obsah souborového  systému  byste pak mohli zobrazit  pomocí příkazu</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ls</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uzivatele</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Souborové systémy se odpojují pomocí  příkazu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umount</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214290"/>
            <a:ext cx="9144000"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Linux definuje 7 typů souborů:</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typ souboru je zakódován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 prvního znaku</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příkazu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ls</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(typ můžeme zjistit použitím  příkazu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ls</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ld</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Typ souboru                                   první znak</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běžný soubor                                         -</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adresář                                                   d</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  pro znakové zařízení                 c</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  pro blokové zařízení                  b</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Symbol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ický</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odkaz                                 l</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doménové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sokety</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pojmenovaná  roura                               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Soubory pro znaková a bloková zařízení</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tyto soubory umožňují  komunikaci mezi programy a hardwarovými  periferiemi systému.</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Soubory zařízení:</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jsou  to uzly použité pro komunikaci  s  řadiči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periferíí</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(nejsou  to ovladače).</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Jsou charakterizovány  2  čísly: hlavní a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vedleší</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číslo.</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Hlavní číslo [2, s. 154]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oznamuje jádru OS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ovladač</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periferie,  který má použít</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Vedlejší </a:t>
            </a:r>
            <a:r>
              <a:rPr lang="cs-CZ" sz="1400" b="1" dirty="0" smtClean="0">
                <a:latin typeface="Times New Roman" pitchFamily="18" charset="0"/>
                <a:ea typeface="Times New Roman" pitchFamily="18" charset="0"/>
                <a:cs typeface="Times New Roman" pitchFamily="18" charset="0"/>
              </a:rPr>
              <a:t>číslo [2, s. 154]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oznamuje  jádru OS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fyzickou jednotku</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kterou má adresovat</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Příklad: paralelní port (soubor zařízení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/lp0 ) má má hlavní číslo 6 a vedlejší číslo 0</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Soubory zařízení se vytváří  příkazem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mknod</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mažou  se příkazem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rm</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.Málokdy</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je potřeba vytvářet soubory zařízení ručně – vytváří  je  jádro při  rozpoznávání  hardware.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Lokální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sokety</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jsou soubory pro komunikaci  mezi  procesy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na síti</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Pojmenované  roury:</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jsou  soubory pro komunikaci  mezi  procesy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 stejném systému</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214290"/>
            <a:ext cx="9144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Soubory zařízení</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Každý soubor zařízení má v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adresáři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přidělené hlavní a vedlejší číslo zařízení.Tato čísla používá jádro operačního systému.Hlavní číslo zařízení určuje ovladač, jenž je se souborem asociován.Vedlejší číslo je číslem jednotky.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Hlavní a vedlejší číslo je vidět ve výpisu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ls</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ls</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sda</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brw</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rw</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root</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disk 8, 0 Jan 5 2005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sda</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hlavní číslo =8, vedlejší číslo = 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Automatické připojování souborového systému</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Operační systém je většinou nakonfigurován tak, aby se lokální systémové soubory připojovaly automaticky při spuštění systému.Seznam souborových systémů je umístěn v souboru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etc</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fstab</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výpis obsahu: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cat</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etc</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fstab</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 každém řádku je 6 polí oddělených mezerami:</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první pole obsahuje název zařízení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/hda3)</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druhé pole definuje přípojný bod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usr</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třetí pole : typ souborového systému</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čtvrté pole obsahuje přepínače dle příkazu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mount</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fstab</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čtou příkazy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mount</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umount</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swapon</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fsck</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provádějí své akce na základě dat v tomto souboru.</a:t>
            </a:r>
          </a:p>
          <a:p>
            <a:pPr marL="0" marR="0" lvl="0" indent="0" algn="l" defTabSz="914400" rtl="0" eaLnBrk="0" fontAlgn="base" latinLnBrk="0" hangingPunct="0">
              <a:lnSpc>
                <a:spcPct val="100000"/>
              </a:lnSpc>
              <a:spcBef>
                <a:spcPct val="0"/>
              </a:spcBef>
              <a:spcAft>
                <a:spcPct val="0"/>
              </a:spcAft>
              <a:buClrTx/>
              <a:buSzTx/>
              <a:buFontTx/>
              <a:buNone/>
              <a:tabLst/>
            </a:pPr>
            <a:endParaRPr lang="cs-CZ" sz="14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530" name="Rectangle 2"/>
          <p:cNvSpPr>
            <a:spLocks noChangeArrowheads="1"/>
          </p:cNvSpPr>
          <p:nvPr/>
        </p:nvSpPr>
        <p:spPr bwMode="auto">
          <a:xfrm>
            <a:off x="0" y="5072074"/>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b="1" dirty="0" smtClean="0">
                <a:latin typeface="Times New Roman" pitchFamily="18" charset="0"/>
                <a:ea typeface="Times New Roman" pitchFamily="18" charset="0"/>
                <a:cs typeface="Times New Roman" pitchFamily="18" charset="0"/>
              </a:rPr>
              <a:t>Příkazy pro práci s diskem:</a:t>
            </a:r>
          </a:p>
          <a:p>
            <a:pPr marL="0" marR="0" lvl="0" indent="0" algn="l" defTabSz="914400" rtl="0" eaLnBrk="1" fontAlgn="base" latinLnBrk="0" hangingPunct="1">
              <a:lnSpc>
                <a:spcPct val="100000"/>
              </a:lnSpc>
              <a:spcBef>
                <a:spcPct val="0"/>
              </a:spcBef>
              <a:spcAft>
                <a:spcPct val="0"/>
              </a:spcAft>
              <a:buClrTx/>
              <a:buSzTx/>
              <a:buFontTx/>
              <a:buNone/>
              <a:tabLst/>
            </a:pPr>
            <a:endParaRPr lang="cs-CZ" sz="1400" b="1" dirty="0" smtClean="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fdisk</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slouží k manipulaci s diskovými oddíly. Voláme jej s označením disku, který chceme upravovat, např. </a:t>
            </a:r>
          </a:p>
          <a:p>
            <a:pPr marL="0" marR="0" lvl="0" indent="0" algn="l" defTabSz="914400" rtl="0" eaLnBrk="1" fontAlgn="base" latinLnBrk="0" hangingPunct="1">
              <a:lnSpc>
                <a:spcPct val="100000"/>
              </a:lnSpc>
              <a:spcBef>
                <a:spcPct val="0"/>
              </a:spcBef>
              <a:spcAft>
                <a:spcPct val="0"/>
              </a:spcAft>
              <a:buClrTx/>
              <a:buSzTx/>
              <a:buFontTx/>
              <a:buNone/>
              <a:tabLst/>
            </a:pPr>
            <a:r>
              <a:rPr lang="cs-CZ" sz="1400" dirty="0" smtClean="0">
                <a:latin typeface="Times New Roman" pitchFamily="18" charset="0"/>
                <a:ea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fdisk</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hda</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lang="cs-CZ" sz="1400" b="1" dirty="0" smtClean="0">
                <a:latin typeface="Times New Roman" pitchFamily="18" charset="0"/>
                <a:ea typeface="Times New Roman" pitchFamily="18" charset="0"/>
                <a:cs typeface="Times New Roman" pitchFamily="18" charset="0"/>
              </a:rPr>
              <a:t>e</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2fsck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slouží ke kontrole souborového systému</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ext2, ext3, ext4 (pozor na jeho používání je potřeba opatrnosti-</a:t>
            </a:r>
          </a:p>
          <a:p>
            <a:pPr lvl="0" eaLnBrk="0" fontAlgn="base" hangingPunct="0">
              <a:spcBef>
                <a:spcPct val="0"/>
              </a:spcBef>
              <a:spcAft>
                <a:spcPct val="0"/>
              </a:spcAft>
            </a:pPr>
            <a:r>
              <a:rPr lang="cs-CZ" sz="1400" b="1" dirty="0" smtClean="0">
                <a:latin typeface="Times New Roman" pitchFamily="18" charset="0"/>
                <a:ea typeface="Times New Roman" pitchFamily="18" charset="0"/>
                <a:cs typeface="Times New Roman" pitchFamily="18" charset="0"/>
              </a:rPr>
              <a:t>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může </a:t>
            </a:r>
            <a:r>
              <a:rPr lang="cs-CZ" sz="1400" b="1" dirty="0" smtClean="0">
                <a:latin typeface="Times New Roman" pitchFamily="18" charset="0"/>
                <a:ea typeface="Times New Roman" pitchFamily="18" charset="0"/>
                <a:cs typeface="Times New Roman" pitchFamily="18" charset="0"/>
              </a:rPr>
              <a:t>dojít k poškození souborového systému) </a:t>
            </a:r>
            <a:endPar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cs-CZ" sz="1400" b="1" dirty="0" smtClean="0">
                <a:latin typeface="Times New Roman" pitchFamily="18" charset="0"/>
                <a:ea typeface="Times New Roman" pitchFamily="18" charset="0"/>
                <a:cs typeface="Times New Roman" pitchFamily="18" charset="0"/>
              </a:rPr>
              <a:t>                     </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Oprávnění souborů a složek</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Linux nedovoluje nastavit oprávnění pro každého uživatele zvlášť.</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Každý soubor náleží určitému uživateli a zároveň je asociovaný se skupinou, do které uživatel patří.Uživatel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root</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má přístup ke všem souborům v počítači.</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Oprávnění je možné nastavit pro tři kategorie uživatelů:</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Vlastník-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uživatel, který soubor nebo složku vytvořil</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Skupina-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skupina</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uživatelů, do které patří vlastník</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Ostatní-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všichni ostatní uživatelé</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 každou kategorii uživatelů mohou být zvolena jiná nastavení.Jejich chování je přitom odlišné pro soubory a pro složky.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Čtení: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soubory je možné otevřít a číst, obsah složky lze zobrazit</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Zápis: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soubory je možné upravovat a odstraňovat, obsah adresáře je možné měnit</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Spustit: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spustitelné soubory lze spustit jako program, je možné otevřít adresáře (nebo do něj vstoupit v případě vyhodnocování názvu cesty), ale nedovoluje vypsat obsah adresáře.</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 případě adresáře kombinace r+x dovoluje vypsat obsah adresáře, kombinace w+x dovoluje tvorbu, odstraňování a přejmenování v rámci adresáře.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 každou kategorii uživatelů existuje tedy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sada obsahující čtení, zápis spuštění.</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Každý uživatel patří jen do jedné sady oprávnění</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.Použijí se ta nejméně obecná oprávnění.Například pro vlastníka se přístup definuje vždy podle oprávnění vlastníka, nikdy podle oprávnění skupiny.</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Atributy souborů</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Každý soubor má sadu 9 oprávnění , 3 bity jsou pro čtení, pro zápis pro spouštění.</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Popisují se buďto v osmičkových číslech nebo v příkazu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ls</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písmeny r,w,</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lang="cs-CZ" sz="1400" dirty="0">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Osmičková čísla: </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nejvýznamnější bit je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čtení</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prostřední pro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zápis</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nejméně významný bit pro</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spouštění</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Tabulka 2"/>
          <p:cNvGraphicFramePr>
            <a:graphicFrameLocks noGrp="1"/>
          </p:cNvGraphicFramePr>
          <p:nvPr/>
        </p:nvGraphicFramePr>
        <p:xfrm>
          <a:off x="214282" y="1500174"/>
          <a:ext cx="4214844" cy="357190"/>
        </p:xfrm>
        <a:graphic>
          <a:graphicData uri="http://schemas.openxmlformats.org/drawingml/2006/table">
            <a:tbl>
              <a:tblPr/>
              <a:tblGrid>
                <a:gridCol w="468316"/>
                <a:gridCol w="468316"/>
                <a:gridCol w="468316"/>
                <a:gridCol w="468316"/>
                <a:gridCol w="468316"/>
                <a:gridCol w="468316"/>
                <a:gridCol w="468316"/>
                <a:gridCol w="468316"/>
                <a:gridCol w="468316"/>
              </a:tblGrid>
              <a:tr h="173491">
                <a:tc gridSpan="3">
                  <a:txBody>
                    <a:bodyPr/>
                    <a:lstStyle/>
                    <a:p>
                      <a:pPr algn="ctr">
                        <a:spcAft>
                          <a:spcPts val="0"/>
                        </a:spcAft>
                      </a:pPr>
                      <a:r>
                        <a:rPr lang="cs-CZ" sz="1000" dirty="0">
                          <a:latin typeface="Arial"/>
                          <a:ea typeface="Times New Roman"/>
                          <a:cs typeface="Times New Roman"/>
                        </a:rPr>
                        <a:t>vlastník</a:t>
                      </a:r>
                      <a:endParaRPr lang="cs-CZ" sz="10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gridSpan="3">
                  <a:txBody>
                    <a:bodyPr/>
                    <a:lstStyle/>
                    <a:p>
                      <a:pPr algn="ctr">
                        <a:spcAft>
                          <a:spcPts val="0"/>
                        </a:spcAft>
                      </a:pPr>
                      <a:r>
                        <a:rPr lang="cs-CZ" sz="1000" dirty="0">
                          <a:latin typeface="Arial"/>
                          <a:ea typeface="Times New Roman"/>
                          <a:cs typeface="Times New Roman"/>
                        </a:rPr>
                        <a:t>skupina</a:t>
                      </a:r>
                      <a:endParaRPr lang="cs-CZ" sz="10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gridSpan="3">
                  <a:txBody>
                    <a:bodyPr/>
                    <a:lstStyle/>
                    <a:p>
                      <a:pPr algn="ctr">
                        <a:spcAft>
                          <a:spcPts val="0"/>
                        </a:spcAft>
                      </a:pPr>
                      <a:r>
                        <a:rPr lang="cs-CZ" sz="1000">
                          <a:latin typeface="Arial"/>
                          <a:ea typeface="Times New Roman"/>
                          <a:cs typeface="Times New Roman"/>
                        </a:rPr>
                        <a:t>ostatní</a:t>
                      </a:r>
                      <a:endParaRPr lang="cs-CZ" sz="10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r>
              <a:tr h="183699">
                <a:tc>
                  <a:txBody>
                    <a:bodyPr/>
                    <a:lstStyle/>
                    <a:p>
                      <a:pPr algn="ctr">
                        <a:spcAft>
                          <a:spcPts val="0"/>
                        </a:spcAft>
                      </a:pPr>
                      <a:r>
                        <a:rPr lang="cs-CZ" sz="1000" dirty="0">
                          <a:latin typeface="Arial"/>
                          <a:ea typeface="Times New Roman"/>
                          <a:cs typeface="Times New Roman"/>
                        </a:rPr>
                        <a:t>1</a:t>
                      </a:r>
                      <a:endParaRPr lang="cs-CZ" sz="10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latin typeface="Arial"/>
                          <a:ea typeface="Times New Roman"/>
                          <a:cs typeface="Times New Roman"/>
                        </a:rPr>
                        <a:t>0</a:t>
                      </a:r>
                      <a:endParaRPr lang="cs-CZ" sz="1000">
                        <a:latin typeface="Times New Roman"/>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latin typeface="Arial"/>
                          <a:ea typeface="Times New Roman"/>
                          <a:cs typeface="Times New Roman"/>
                        </a:rPr>
                        <a:t>1</a:t>
                      </a:r>
                      <a:endParaRPr lang="cs-CZ" sz="1000">
                        <a:latin typeface="Times New Roman"/>
                        <a:ea typeface="Times New Roman"/>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latin typeface="Arial"/>
                          <a:ea typeface="Times New Roman"/>
                          <a:cs typeface="Times New Roman"/>
                        </a:rPr>
                        <a:t>1</a:t>
                      </a:r>
                      <a:endParaRPr lang="cs-CZ" sz="10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latin typeface="Arial"/>
                          <a:ea typeface="Times New Roman"/>
                          <a:cs typeface="Times New Roman"/>
                        </a:rPr>
                        <a:t>1</a:t>
                      </a:r>
                      <a:endParaRPr lang="cs-CZ" sz="1000">
                        <a:latin typeface="Times New Roman"/>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latin typeface="Arial"/>
                          <a:ea typeface="Times New Roman"/>
                          <a:cs typeface="Times New Roman"/>
                        </a:rPr>
                        <a:t>0</a:t>
                      </a:r>
                      <a:endParaRPr lang="cs-CZ" sz="1000">
                        <a:latin typeface="Times New Roman"/>
                        <a:ea typeface="Times New Roman"/>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latin typeface="Arial"/>
                          <a:ea typeface="Times New Roman"/>
                          <a:cs typeface="Times New Roman"/>
                        </a:rPr>
                        <a:t>0</a:t>
                      </a:r>
                      <a:endParaRPr lang="cs-CZ" sz="10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latin typeface="Arial"/>
                          <a:ea typeface="Times New Roman"/>
                          <a:cs typeface="Times New Roman"/>
                        </a:rPr>
                        <a:t>0</a:t>
                      </a:r>
                      <a:endParaRPr lang="cs-CZ" sz="1000">
                        <a:latin typeface="Times New Roman"/>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dirty="0">
                          <a:latin typeface="Arial"/>
                          <a:ea typeface="Times New Roman"/>
                          <a:cs typeface="Times New Roman"/>
                        </a:rPr>
                        <a:t>0</a:t>
                      </a:r>
                      <a:endParaRPr lang="cs-CZ" sz="1000" dirty="0">
                        <a:latin typeface="Times New Roman"/>
                        <a:ea typeface="Times New Roman"/>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579" name="Rectangle 27"/>
          <p:cNvSpPr>
            <a:spLocks noChangeArrowheads="1"/>
          </p:cNvSpPr>
          <p:nvPr/>
        </p:nvSpPr>
        <p:spPr bwMode="auto">
          <a:xfrm>
            <a:off x="0" y="1857364"/>
            <a:ext cx="9144000"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Lst>
            </a:pPr>
            <a:r>
              <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Písmena: r=čtení, w=zápis, x=spouštění</a:t>
            </a:r>
            <a:endParaRPr kumimoji="0" lang="cs-CZ"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Příklad: </a:t>
            </a:r>
            <a:r>
              <a:rPr kumimoji="0" lang="cs-CZ"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rwxrw</a:t>
            </a: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     odpovídá 764</a:t>
            </a: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endParaRPr kumimoji="0" lang="cs-CZ"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cs-CZ"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ls</a:t>
            </a:r>
            <a:r>
              <a:rPr kumimoji="0" lang="cs-CZ"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	</a:t>
            </a: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Podrobný výpis ve tvaru:</a:t>
            </a:r>
            <a:endParaRPr kumimoji="0" lang="cs-CZ"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d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rwxr</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xr</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-x	5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root</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root</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1024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Dec</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12 15:25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GNUstep</a:t>
            </a:r>
            <a:endParaRPr kumimoji="0" lang="cs-CZ"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rw</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-r—r--	1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root</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root</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331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Mar</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25 10:25	Xrootenv0</a:t>
            </a:r>
            <a:endParaRPr kumimoji="0" lang="cs-CZ"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89" name="Rectangle 37"/>
          <p:cNvSpPr>
            <a:spLocks noChangeArrowheads="1"/>
          </p:cNvSpPr>
          <p:nvPr/>
        </p:nvSpPr>
        <p:spPr bwMode="auto">
          <a:xfrm>
            <a:off x="0" y="2928934"/>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69875" algn="l"/>
              </a:tabLst>
            </a:pP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d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rwxrwxrwx</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3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root</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root</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1024	Jun 20 11:31	</a:t>
            </a:r>
            <a:r>
              <a:rPr kumimoji="0" lang="cs-CZ" sz="12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scan</a:t>
            </a:r>
            <a:r>
              <a:rPr kumimoji="0" lang="cs-CZ" sz="12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2" name="Tabulka 41"/>
          <p:cNvGraphicFramePr>
            <a:graphicFrameLocks noGrp="1"/>
          </p:cNvGraphicFramePr>
          <p:nvPr/>
        </p:nvGraphicFramePr>
        <p:xfrm>
          <a:off x="142843" y="3286124"/>
          <a:ext cx="9001157" cy="365760"/>
        </p:xfrm>
        <a:graphic>
          <a:graphicData uri="http://schemas.openxmlformats.org/drawingml/2006/table">
            <a:tbl>
              <a:tblPr/>
              <a:tblGrid>
                <a:gridCol w="448098"/>
                <a:gridCol w="1474235"/>
                <a:gridCol w="1032069"/>
                <a:gridCol w="1327539"/>
                <a:gridCol w="1032069"/>
                <a:gridCol w="2065177"/>
                <a:gridCol w="1621970"/>
              </a:tblGrid>
              <a:tr h="45720">
                <a:tc>
                  <a:txBody>
                    <a:bodyPr/>
                    <a:lstStyle/>
                    <a:p>
                      <a:pPr>
                        <a:spcAft>
                          <a:spcPts val="0"/>
                        </a:spcAft>
                      </a:pPr>
                      <a:r>
                        <a:rPr lang="cs-CZ" sz="1000" dirty="0" smtClean="0">
                          <a:latin typeface="Times New Roman"/>
                          <a:ea typeface="Times New Roman"/>
                          <a:cs typeface="Times New Roman"/>
                        </a:rPr>
                        <a:t>T</a:t>
                      </a:r>
                      <a:r>
                        <a:rPr lang="cs-CZ" sz="1200" dirty="0" smtClean="0">
                          <a:latin typeface="Times New Roman"/>
                          <a:ea typeface="Times New Roman"/>
                          <a:cs typeface="Times New Roman"/>
                        </a:rPr>
                        <a:t>yp    </a:t>
                      </a:r>
                      <a:endParaRPr lang="cs-CZ" sz="1000" dirty="0">
                        <a:latin typeface="Times New Roman"/>
                        <a:ea typeface="Times New Roman"/>
                        <a:cs typeface="Times New Roman"/>
                      </a:endParaRPr>
                    </a:p>
                  </a:txBody>
                  <a:tcPr marL="44450" marR="44450" marT="0" marB="0">
                    <a:lnL>
                      <a:noFill/>
                    </a:lnL>
                    <a:lnR>
                      <a:noFill/>
                    </a:lnR>
                    <a:lnT>
                      <a:noFill/>
                    </a:lnT>
                    <a:lnB>
                      <a:noFill/>
                    </a:lnB>
                  </a:tcPr>
                </a:tc>
                <a:tc>
                  <a:txBody>
                    <a:bodyPr/>
                    <a:lstStyle/>
                    <a:p>
                      <a:pPr algn="just">
                        <a:spcAft>
                          <a:spcPts val="600"/>
                        </a:spcAft>
                        <a:tabLst>
                          <a:tab pos="270510" algn="l"/>
                        </a:tabLst>
                      </a:pPr>
                      <a:r>
                        <a:rPr lang="cs-CZ" sz="1200" dirty="0">
                          <a:latin typeface="Times New Roman"/>
                          <a:ea typeface="Times New Roman"/>
                          <a:cs typeface="Times New Roman"/>
                        </a:rPr>
                        <a:t>Přístupová </a:t>
                      </a:r>
                      <a:r>
                        <a:rPr lang="cs-CZ" sz="1200" dirty="0" smtClean="0">
                          <a:latin typeface="Times New Roman"/>
                          <a:ea typeface="Times New Roman"/>
                          <a:cs typeface="Times New Roman"/>
                        </a:rPr>
                        <a:t>práva              </a:t>
                      </a:r>
                      <a:endParaRPr lang="cs-CZ" sz="1200" dirty="0">
                        <a:latin typeface="Times New Roman"/>
                        <a:ea typeface="Times New Roman"/>
                        <a:cs typeface="Times New Roman"/>
                      </a:endParaRPr>
                    </a:p>
                  </a:txBody>
                  <a:tcPr marL="44450" marR="44450" marT="0" marB="0">
                    <a:lnL>
                      <a:noFill/>
                    </a:lnL>
                    <a:lnR>
                      <a:noFill/>
                    </a:lnR>
                    <a:lnT>
                      <a:noFill/>
                    </a:lnT>
                    <a:lnB>
                      <a:noFill/>
                    </a:lnB>
                  </a:tcPr>
                </a:tc>
                <a:tc>
                  <a:txBody>
                    <a:bodyPr/>
                    <a:lstStyle/>
                    <a:p>
                      <a:pPr algn="just">
                        <a:spcAft>
                          <a:spcPts val="600"/>
                        </a:spcAft>
                        <a:tabLst>
                          <a:tab pos="270510" algn="l"/>
                        </a:tabLst>
                      </a:pPr>
                      <a:r>
                        <a:rPr lang="cs-CZ" sz="1200" dirty="0">
                          <a:latin typeface="Times New Roman"/>
                          <a:ea typeface="Times New Roman"/>
                          <a:cs typeface="Times New Roman"/>
                        </a:rPr>
                        <a:t>Počet odkazů</a:t>
                      </a:r>
                    </a:p>
                  </a:txBody>
                  <a:tcPr marL="44450" marR="44450" marT="0" marB="0">
                    <a:lnL>
                      <a:noFill/>
                    </a:lnL>
                    <a:lnR>
                      <a:noFill/>
                    </a:lnR>
                    <a:lnT>
                      <a:noFill/>
                    </a:lnT>
                    <a:lnB>
                      <a:noFill/>
                    </a:lnB>
                  </a:tcPr>
                </a:tc>
                <a:tc>
                  <a:txBody>
                    <a:bodyPr/>
                    <a:lstStyle/>
                    <a:p>
                      <a:pPr algn="just">
                        <a:spcAft>
                          <a:spcPts val="600"/>
                        </a:spcAft>
                        <a:tabLst>
                          <a:tab pos="270510" algn="l"/>
                        </a:tabLst>
                      </a:pPr>
                      <a:r>
                        <a:rPr lang="cs-CZ" sz="1200" dirty="0">
                          <a:latin typeface="Times New Roman"/>
                          <a:ea typeface="Times New Roman"/>
                          <a:cs typeface="Times New Roman"/>
                        </a:rPr>
                        <a:t>Vlastník  a skupina</a:t>
                      </a:r>
                    </a:p>
                  </a:txBody>
                  <a:tcPr marL="44450" marR="44450" marT="0" marB="0">
                    <a:lnL>
                      <a:noFill/>
                    </a:lnL>
                    <a:lnR>
                      <a:noFill/>
                    </a:lnR>
                    <a:lnT>
                      <a:noFill/>
                    </a:lnT>
                    <a:lnB>
                      <a:noFill/>
                    </a:lnB>
                  </a:tcPr>
                </a:tc>
                <a:tc>
                  <a:txBody>
                    <a:bodyPr/>
                    <a:lstStyle/>
                    <a:p>
                      <a:pPr algn="just">
                        <a:spcAft>
                          <a:spcPts val="600"/>
                        </a:spcAft>
                        <a:tabLst>
                          <a:tab pos="270510" algn="l"/>
                        </a:tabLst>
                      </a:pPr>
                      <a:r>
                        <a:rPr lang="cs-CZ" sz="1200">
                          <a:latin typeface="Times New Roman"/>
                          <a:ea typeface="Times New Roman"/>
                          <a:cs typeface="Times New Roman"/>
                        </a:rPr>
                        <a:t>Velikost</a:t>
                      </a:r>
                    </a:p>
                  </a:txBody>
                  <a:tcPr marL="44450" marR="44450" marT="0" marB="0">
                    <a:lnL>
                      <a:noFill/>
                    </a:lnL>
                    <a:lnR>
                      <a:noFill/>
                    </a:lnR>
                    <a:lnT>
                      <a:noFill/>
                    </a:lnT>
                    <a:lnB>
                      <a:noFill/>
                    </a:lnB>
                  </a:tcPr>
                </a:tc>
                <a:tc>
                  <a:txBody>
                    <a:bodyPr/>
                    <a:lstStyle/>
                    <a:p>
                      <a:pPr>
                        <a:spcAft>
                          <a:spcPts val="0"/>
                        </a:spcAft>
                      </a:pPr>
                      <a:r>
                        <a:rPr lang="cs-CZ" sz="1200">
                          <a:latin typeface="Times New Roman"/>
                          <a:ea typeface="Times New Roman"/>
                          <a:cs typeface="Times New Roman"/>
                        </a:rPr>
                        <a:t>datum a čas </a:t>
                      </a:r>
                      <a:endParaRPr lang="cs-CZ" sz="1000">
                        <a:latin typeface="Times New Roman"/>
                        <a:ea typeface="Times New Roman"/>
                        <a:cs typeface="Times New Roman"/>
                      </a:endParaRPr>
                    </a:p>
                    <a:p>
                      <a:pPr algn="just">
                        <a:spcAft>
                          <a:spcPts val="600"/>
                        </a:spcAft>
                        <a:tabLst>
                          <a:tab pos="270510" algn="l"/>
                        </a:tabLst>
                      </a:pPr>
                      <a:r>
                        <a:rPr lang="cs-CZ" sz="1200">
                          <a:latin typeface="Times New Roman"/>
                          <a:ea typeface="Times New Roman"/>
                          <a:cs typeface="Times New Roman"/>
                        </a:rPr>
                        <a:t>modifikace</a:t>
                      </a:r>
                    </a:p>
                  </a:txBody>
                  <a:tcPr marL="44450" marR="44450" marT="0" marB="0">
                    <a:lnL>
                      <a:noFill/>
                    </a:lnL>
                    <a:lnR>
                      <a:noFill/>
                    </a:lnR>
                    <a:lnT>
                      <a:noFill/>
                    </a:lnT>
                    <a:lnB>
                      <a:noFill/>
                    </a:lnB>
                  </a:tcPr>
                </a:tc>
                <a:tc>
                  <a:txBody>
                    <a:bodyPr/>
                    <a:lstStyle/>
                    <a:p>
                      <a:pPr algn="just">
                        <a:spcAft>
                          <a:spcPts val="600"/>
                        </a:spcAft>
                        <a:tabLst>
                          <a:tab pos="270510" algn="l"/>
                        </a:tabLst>
                      </a:pPr>
                      <a:r>
                        <a:rPr lang="cs-CZ" sz="1200" dirty="0">
                          <a:latin typeface="Times New Roman"/>
                          <a:ea typeface="Times New Roman"/>
                          <a:cs typeface="Times New Roman"/>
                        </a:rPr>
                        <a:t>název</a:t>
                      </a:r>
                    </a:p>
                  </a:txBody>
                  <a:tcPr marL="44450" marR="44450" marT="0" marB="0">
                    <a:lnL>
                      <a:noFill/>
                    </a:lnL>
                    <a:lnR>
                      <a:noFill/>
                    </a:lnR>
                    <a:lnT>
                      <a:noFill/>
                    </a:lnT>
                    <a:lnB>
                      <a:noFill/>
                    </a:lnB>
                  </a:tcPr>
                </a:tc>
              </a:tr>
            </a:tbl>
          </a:graphicData>
        </a:graphic>
      </p:graphicFrame>
      <p:sp>
        <p:nvSpPr>
          <p:cNvPr id="23590" name="Rectangle 38"/>
          <p:cNvSpPr>
            <a:spLocks noChangeArrowheads="1"/>
          </p:cNvSpPr>
          <p:nvPr/>
        </p:nvSpPr>
        <p:spPr bwMode="auto">
          <a:xfrm>
            <a:off x="0" y="3929066"/>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Poznámka: datum a čas modifikace není čas poslední modifikace obsahu souboru ale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modifikace změny atributů.</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Změna oprávnění -příkaz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chmod</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[ 3, s. 120]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u=vlastník, g=skupina, o=ostatní, a=všichni</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:přidat  =: přiřadit -:odebrat   viz : man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chmod</a:t>
            </a:r>
            <a:endPar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Příklad: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chmod</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ug</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rwx</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pokus.</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odt</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přiřadí vlastníkovi a skupině práva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 w x</a:t>
            </a:r>
            <a:endParaRPr kumimoji="0" lang="cs-CZ"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chmod</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g-x   pokus.</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odt</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odebere skupině spuštění</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500042"/>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cs-CZ" b="1" dirty="0" smtClean="0">
                <a:latin typeface="Times New Roman" pitchFamily="18" charset="0"/>
                <a:ea typeface="Times New Roman" pitchFamily="18" charset="0"/>
                <a:cs typeface="Times New Roman" pitchFamily="18" charset="0"/>
              </a:rPr>
              <a:t>F</a:t>
            </a:r>
            <a:r>
              <a:rPr kumimoji="0" lang="cs-C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ormátování</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Linux dokáže pracovat téměř se všemi známými souborovými systémy. Sám používá svůj nativní souborový systém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ext3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(podporuje starší ext2).</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disky se pracuje jako se speciálními soubory, které najdeme v adresáři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devices</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zařízení).Při práci s vyměnitelnými médii (disketa, CD ROM) je třeba po vložení média danou jednotku  připojit příkazem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mount</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lang="cs-CZ" sz="1400" dirty="0" smtClean="0">
              <a:latin typeface="Times New Roman" pitchFamily="18" charset="0"/>
              <a:ea typeface="Times New Roman" pitchFamily="18" charset="0"/>
              <a:cs typeface="Times New Roman" pitchFamily="18" charset="0"/>
            </a:endParaRPr>
          </a:p>
          <a:p>
            <a:r>
              <a:rPr lang="cs-CZ" sz="1400" b="1" dirty="0" smtClean="0">
                <a:latin typeface="Times New Roman" pitchFamily="18" charset="0"/>
                <a:cs typeface="Times New Roman" pitchFamily="18" charset="0"/>
              </a:rPr>
              <a:t>Souborový systém Swap:</a:t>
            </a:r>
          </a:p>
          <a:p>
            <a:endParaRPr lang="cs-CZ" sz="1400" b="1" dirty="0" smtClean="0">
              <a:latin typeface="Times New Roman" pitchFamily="18" charset="0"/>
              <a:cs typeface="Times New Roman" pitchFamily="18" charset="0"/>
            </a:endParaRPr>
          </a:p>
          <a:p>
            <a:r>
              <a:rPr lang="cs-CZ" sz="1400" dirty="0" smtClean="0">
                <a:latin typeface="Times New Roman" pitchFamily="18" charset="0"/>
                <a:cs typeface="Times New Roman" pitchFamily="18" charset="0"/>
              </a:rPr>
              <a:t> je to virtuální paměť, která se používá pro zvýšení výkonu systému.Do této odkládací oblasti se ukládají paměťové stránky, když pro ně není dostatek fyzické paměti.Linux se snaží udržovat systémovou paměť tak, aby stránky paměti, ke kterým bylo nedávno přistupováno zůstávaly v paměti a méně aktivní stránky jsou přeneseny na disk do odkládacího oddílu.</a:t>
            </a:r>
          </a:p>
          <a:p>
            <a:endParaRPr lang="cs-CZ" sz="1400" dirty="0" smtClean="0">
              <a:latin typeface="Times New Roman" pitchFamily="18" charset="0"/>
              <a:cs typeface="Times New Roman" pitchFamily="18" charset="0"/>
            </a:endParaRPr>
          </a:p>
          <a:p>
            <a:r>
              <a:rPr lang="cs-CZ" sz="1400" dirty="0" smtClean="0">
                <a:latin typeface="Times New Roman" pitchFamily="18" charset="0"/>
                <a:cs typeface="Times New Roman" pitchFamily="18" charset="0"/>
              </a:rPr>
              <a:t>Souborové systémy ext3 a ext4 mají takzvané </a:t>
            </a:r>
            <a:r>
              <a:rPr lang="cs-CZ" sz="1400" b="1" dirty="0" smtClean="0">
                <a:latin typeface="Times New Roman" pitchFamily="18" charset="0"/>
                <a:cs typeface="Times New Roman" pitchFamily="18" charset="0"/>
              </a:rPr>
              <a:t>"</a:t>
            </a:r>
            <a:r>
              <a:rPr lang="cs-CZ" sz="1400" b="1" dirty="0" err="1" smtClean="0">
                <a:latin typeface="Times New Roman" pitchFamily="18" charset="0"/>
                <a:cs typeface="Times New Roman" pitchFamily="18" charset="0"/>
              </a:rPr>
              <a:t>žurnální</a:t>
            </a:r>
            <a:r>
              <a:rPr lang="cs-CZ" sz="1400" b="1" dirty="0" smtClean="0">
                <a:latin typeface="Times New Roman" pitchFamily="18" charset="0"/>
                <a:cs typeface="Times New Roman" pitchFamily="18" charset="0"/>
              </a:rPr>
              <a:t> " funkce</a:t>
            </a:r>
            <a:r>
              <a:rPr lang="cs-CZ" sz="1400" dirty="0" smtClean="0">
                <a:latin typeface="Times New Roman" pitchFamily="18" charset="0"/>
                <a:cs typeface="Times New Roman" pitchFamily="18" charset="0"/>
              </a:rPr>
              <a:t>.Vyhrazují část disku pro žurnálový soubor.Když se objeví požadavek  na operaci se souborovým systémem, požadované úpravy se nejdříve zapíší do žurnálu.Když je dokončena aktualizace žurnálu, pak se modifikuje normální souborový systém.Kdyby došlo k havárii, může se žurnál použít k rekonstrukci normálního souborového systému.</a:t>
            </a:r>
          </a:p>
          <a:p>
            <a:r>
              <a:rPr lang="cs-CZ" sz="1400" dirty="0" smtClean="0"/>
              <a:t> </a:t>
            </a:r>
          </a:p>
          <a:p>
            <a:r>
              <a:rPr lang="cs-CZ" sz="1400" b="1" dirty="0" err="1" smtClean="0"/>
              <a:t>ReiserFS</a:t>
            </a:r>
            <a:r>
              <a:rPr lang="cs-CZ" sz="1400" dirty="0" smtClean="0"/>
              <a:t> : je další </a:t>
            </a:r>
            <a:r>
              <a:rPr lang="cs-CZ" sz="1400" dirty="0" err="1" smtClean="0"/>
              <a:t>linuxový</a:t>
            </a:r>
            <a:r>
              <a:rPr lang="cs-CZ" sz="1400" dirty="0" smtClean="0"/>
              <a:t>  souborový systém- hlavní v distribuci SUSE.</a:t>
            </a:r>
          </a:p>
          <a:p>
            <a:r>
              <a:rPr lang="cs-CZ" sz="1400" b="1" dirty="0" smtClean="0"/>
              <a:t>XFS : </a:t>
            </a:r>
            <a:r>
              <a:rPr lang="cs-CZ" sz="1400" dirty="0" smtClean="0"/>
              <a:t>od firmy SGI</a:t>
            </a:r>
          </a:p>
          <a:p>
            <a:r>
              <a:rPr lang="cs-CZ" sz="1400" b="1" dirty="0" smtClean="0"/>
              <a:t>JFS :</a:t>
            </a:r>
            <a:r>
              <a:rPr lang="cs-CZ" sz="1400" dirty="0" smtClean="0"/>
              <a:t> od firmy IBM</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9001156" cy="4308872"/>
          </a:xfrm>
          <a:prstGeom prst="rect">
            <a:avLst/>
          </a:prstGeom>
        </p:spPr>
        <p:txBody>
          <a:bodyPr wrap="square">
            <a:spAutoFit/>
          </a:bodyPr>
          <a:lstStyle/>
          <a:p>
            <a:pPr lvl="0" algn="just" eaLnBrk="0" fontAlgn="base" hangingPunct="0">
              <a:spcBef>
                <a:spcPct val="0"/>
              </a:spcBef>
              <a:spcAft>
                <a:spcPct val="0"/>
              </a:spcAft>
            </a:pPr>
            <a:r>
              <a:rPr lang="cs-CZ" b="1" dirty="0" smtClean="0">
                <a:latin typeface="Times New Roman" pitchFamily="18" charset="0"/>
                <a:ea typeface="Times New Roman" pitchFamily="18" charset="0"/>
                <a:cs typeface="Times New Roman" pitchFamily="18" charset="0"/>
              </a:rPr>
              <a:t>Označení diskových jednotek [4, s. 87]:</a:t>
            </a:r>
          </a:p>
          <a:p>
            <a:pPr lvl="0" algn="just" eaLnBrk="0" fontAlgn="base" hangingPunct="0">
              <a:spcBef>
                <a:spcPct val="0"/>
              </a:spcBef>
              <a:spcAft>
                <a:spcPct val="0"/>
              </a:spcAft>
            </a:pPr>
            <a:endParaRPr lang="cs-CZ"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b="1" dirty="0" smtClean="0">
                <a:latin typeface="Times New Roman" pitchFamily="18" charset="0"/>
                <a:ea typeface="Times New Roman" pitchFamily="18" charset="0"/>
                <a:cs typeface="Times New Roman" pitchFamily="18" charset="0"/>
              </a:rPr>
              <a:t>fd0, fd1		</a:t>
            </a:r>
            <a:r>
              <a:rPr lang="cs-CZ" sz="1400" dirty="0" smtClean="0">
                <a:latin typeface="Times New Roman" pitchFamily="18" charset="0"/>
                <a:ea typeface="Times New Roman" pitchFamily="18" charset="0"/>
                <a:cs typeface="Times New Roman" pitchFamily="18" charset="0"/>
              </a:rPr>
              <a:t>První a druhá disketová jednotka.</a:t>
            </a: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b="1" dirty="0" err="1" smtClean="0">
                <a:latin typeface="Times New Roman" pitchFamily="18" charset="0"/>
                <a:ea typeface="Times New Roman" pitchFamily="18" charset="0"/>
                <a:cs typeface="Times New Roman" pitchFamily="18" charset="0"/>
              </a:rPr>
              <a:t>hda</a:t>
            </a:r>
            <a:r>
              <a:rPr lang="cs-CZ" sz="1400" b="1" dirty="0" smtClean="0">
                <a:latin typeface="Times New Roman" pitchFamily="18" charset="0"/>
                <a:ea typeface="Times New Roman" pitchFamily="18" charset="0"/>
                <a:cs typeface="Times New Roman" pitchFamily="18" charset="0"/>
              </a:rPr>
              <a:t>	                     </a:t>
            </a:r>
            <a:r>
              <a:rPr lang="cs-CZ" sz="1400" dirty="0" smtClean="0">
                <a:latin typeface="Times New Roman" pitchFamily="18" charset="0"/>
                <a:ea typeface="Times New Roman" pitchFamily="18" charset="0"/>
                <a:cs typeface="Times New Roman" pitchFamily="18" charset="0"/>
              </a:rPr>
              <a:t>První disk na prvním rozhraní IDE (master, v </a:t>
            </a:r>
            <a:r>
              <a:rPr lang="cs-CZ" sz="1400" dirty="0" err="1" smtClean="0">
                <a:latin typeface="Times New Roman" pitchFamily="18" charset="0"/>
                <a:ea typeface="Times New Roman" pitchFamily="18" charset="0"/>
                <a:cs typeface="Times New Roman" pitchFamily="18" charset="0"/>
              </a:rPr>
              <a:t>DOSu</a:t>
            </a:r>
            <a:r>
              <a:rPr lang="cs-CZ" sz="1400" dirty="0" smtClean="0">
                <a:latin typeface="Times New Roman" pitchFamily="18" charset="0"/>
                <a:ea typeface="Times New Roman" pitchFamily="18" charset="0"/>
                <a:cs typeface="Times New Roman" pitchFamily="18" charset="0"/>
              </a:rPr>
              <a:t> označovaný C:). Jeho diskové oddíly se </a:t>
            </a:r>
          </a:p>
          <a:p>
            <a:pPr lvl="0" algn="just" eaLnBrk="0" fontAlgn="base" hangingPunct="0">
              <a:spcBef>
                <a:spcPct val="0"/>
              </a:spcBef>
              <a:spcAft>
                <a:spcPct val="0"/>
              </a:spcAft>
            </a:pPr>
            <a:r>
              <a:rPr lang="cs-CZ" sz="1400" dirty="0" smtClean="0">
                <a:latin typeface="Times New Roman" pitchFamily="18" charset="0"/>
                <a:ea typeface="Times New Roman" pitchFamily="18" charset="0"/>
                <a:cs typeface="Times New Roman" pitchFamily="18" charset="0"/>
              </a:rPr>
              <a:t>                                          označují hda1, hda2, hda3 atd. </a:t>
            </a: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b="1" dirty="0" err="1" smtClean="0">
                <a:latin typeface="Times New Roman" pitchFamily="18" charset="0"/>
                <a:ea typeface="Times New Roman" pitchFamily="18" charset="0"/>
                <a:cs typeface="Times New Roman" pitchFamily="18" charset="0"/>
              </a:rPr>
              <a:t>hdb</a:t>
            </a:r>
            <a:r>
              <a:rPr lang="cs-CZ" sz="1400" b="1" dirty="0" smtClean="0">
                <a:latin typeface="Times New Roman" pitchFamily="18" charset="0"/>
                <a:ea typeface="Times New Roman" pitchFamily="18" charset="0"/>
                <a:cs typeface="Times New Roman" pitchFamily="18" charset="0"/>
              </a:rPr>
              <a:t>                                   </a:t>
            </a:r>
            <a:r>
              <a:rPr lang="cs-CZ" sz="1400" dirty="0" smtClean="0">
                <a:latin typeface="Times New Roman" pitchFamily="18" charset="0"/>
                <a:ea typeface="Times New Roman" pitchFamily="18" charset="0"/>
                <a:cs typeface="Times New Roman" pitchFamily="18" charset="0"/>
              </a:rPr>
              <a:t>Druhý disk na prvním rozhraní IDE (</a:t>
            </a:r>
            <a:r>
              <a:rPr lang="cs-CZ" sz="1400" dirty="0" err="1" smtClean="0">
                <a:latin typeface="Times New Roman" pitchFamily="18" charset="0"/>
                <a:ea typeface="Times New Roman" pitchFamily="18" charset="0"/>
                <a:cs typeface="Times New Roman" pitchFamily="18" charset="0"/>
              </a:rPr>
              <a:t>slave</a:t>
            </a:r>
            <a:r>
              <a:rPr lang="cs-CZ" sz="1400" dirty="0" smtClean="0">
                <a:latin typeface="Times New Roman" pitchFamily="18" charset="0"/>
                <a:ea typeface="Times New Roman" pitchFamily="18" charset="0"/>
                <a:cs typeface="Times New Roman" pitchFamily="18" charset="0"/>
              </a:rPr>
              <a:t>).</a:t>
            </a: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b="1" dirty="0" err="1" smtClean="0">
                <a:latin typeface="Times New Roman" pitchFamily="18" charset="0"/>
                <a:ea typeface="Times New Roman" pitchFamily="18" charset="0"/>
                <a:cs typeface="Times New Roman" pitchFamily="18" charset="0"/>
              </a:rPr>
              <a:t>hdc</a:t>
            </a:r>
            <a:r>
              <a:rPr lang="cs-CZ" sz="1400" b="1" dirty="0" smtClean="0">
                <a:latin typeface="Times New Roman" pitchFamily="18" charset="0"/>
                <a:ea typeface="Times New Roman" pitchFamily="18" charset="0"/>
                <a:cs typeface="Times New Roman" pitchFamily="18" charset="0"/>
              </a:rPr>
              <a:t>		</a:t>
            </a:r>
            <a:r>
              <a:rPr lang="cs-CZ" sz="1400" dirty="0" smtClean="0">
                <a:latin typeface="Times New Roman" pitchFamily="18" charset="0"/>
                <a:ea typeface="Times New Roman" pitchFamily="18" charset="0"/>
                <a:cs typeface="Times New Roman" pitchFamily="18" charset="0"/>
              </a:rPr>
              <a:t>První disk na druhém rozhraní IDE (obvykle CD ROM) atd.</a:t>
            </a: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b="1" dirty="0" err="1" smtClean="0">
                <a:latin typeface="Times New Roman" pitchFamily="18" charset="0"/>
                <a:ea typeface="Times New Roman" pitchFamily="18" charset="0"/>
                <a:cs typeface="Times New Roman" pitchFamily="18" charset="0"/>
              </a:rPr>
              <a:t>sda</a:t>
            </a:r>
            <a:r>
              <a:rPr lang="cs-CZ" sz="1400" b="1" dirty="0" smtClean="0">
                <a:latin typeface="Times New Roman" pitchFamily="18" charset="0"/>
                <a:ea typeface="Times New Roman" pitchFamily="18" charset="0"/>
                <a:cs typeface="Times New Roman" pitchFamily="18" charset="0"/>
              </a:rPr>
              <a:t>		</a:t>
            </a:r>
            <a:r>
              <a:rPr lang="cs-CZ" sz="1400" dirty="0" smtClean="0">
                <a:latin typeface="Times New Roman" pitchFamily="18" charset="0"/>
                <a:ea typeface="Times New Roman" pitchFamily="18" charset="0"/>
                <a:cs typeface="Times New Roman" pitchFamily="18" charset="0"/>
              </a:rPr>
              <a:t>SCSI  nebo SATA  pevný disk</a:t>
            </a: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b="1" dirty="0" err="1" smtClean="0">
                <a:latin typeface="Times New Roman" pitchFamily="18" charset="0"/>
                <a:ea typeface="Times New Roman" pitchFamily="18" charset="0"/>
                <a:cs typeface="Times New Roman" pitchFamily="18" charset="0"/>
              </a:rPr>
              <a:t>scd</a:t>
            </a:r>
            <a:r>
              <a:rPr lang="cs-CZ" sz="1400" b="1" dirty="0" smtClean="0">
                <a:latin typeface="Times New Roman" pitchFamily="18" charset="0"/>
                <a:ea typeface="Times New Roman" pitchFamily="18" charset="0"/>
                <a:cs typeface="Times New Roman" pitchFamily="18" charset="0"/>
              </a:rPr>
              <a:t>		</a:t>
            </a:r>
            <a:r>
              <a:rPr lang="cs-CZ" sz="1400" dirty="0" smtClean="0">
                <a:latin typeface="Times New Roman" pitchFamily="18" charset="0"/>
                <a:ea typeface="Times New Roman" pitchFamily="18" charset="0"/>
                <a:cs typeface="Times New Roman" pitchFamily="18" charset="0"/>
              </a:rPr>
              <a:t>SCSI CD ROM</a:t>
            </a:r>
          </a:p>
          <a:p>
            <a:pPr lvl="0" algn="just" eaLnBrk="0" fontAlgn="base" hangingPunct="0">
              <a:spcBef>
                <a:spcPct val="0"/>
              </a:spcBef>
              <a:spcAft>
                <a:spcPct val="0"/>
              </a:spcAft>
            </a:pP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b="1" dirty="0" smtClean="0">
                <a:latin typeface="Times New Roman" pitchFamily="18" charset="0"/>
                <a:ea typeface="Times New Roman" pitchFamily="18" charset="0"/>
                <a:cs typeface="Times New Roman" pitchFamily="18" charset="0"/>
              </a:rPr>
              <a:t>	</a:t>
            </a: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dirty="0" smtClean="0">
                <a:latin typeface="Times New Roman" pitchFamily="18" charset="0"/>
                <a:ea typeface="Times New Roman" pitchFamily="18" charset="0"/>
                <a:cs typeface="Times New Roman" pitchFamily="18" charset="0"/>
              </a:rPr>
              <a:t>Připojení CD ROM, obsah bude k dispozici v adresáři  /</a:t>
            </a:r>
            <a:r>
              <a:rPr lang="cs-CZ" sz="1400" dirty="0" err="1" smtClean="0">
                <a:latin typeface="Times New Roman" pitchFamily="18" charset="0"/>
                <a:ea typeface="Times New Roman" pitchFamily="18" charset="0"/>
                <a:cs typeface="Times New Roman" pitchFamily="18" charset="0"/>
              </a:rPr>
              <a:t>mnt</a:t>
            </a:r>
            <a:r>
              <a:rPr lang="cs-CZ" sz="1400" dirty="0" smtClean="0">
                <a:latin typeface="Times New Roman" pitchFamily="18" charset="0"/>
                <a:ea typeface="Times New Roman" pitchFamily="18" charset="0"/>
                <a:cs typeface="Times New Roman" pitchFamily="18" charset="0"/>
              </a:rPr>
              <a:t>/</a:t>
            </a:r>
            <a:r>
              <a:rPr lang="cs-CZ" sz="1400" dirty="0" err="1" smtClean="0">
                <a:latin typeface="Times New Roman" pitchFamily="18" charset="0"/>
                <a:ea typeface="Times New Roman" pitchFamily="18" charset="0"/>
                <a:cs typeface="Times New Roman" pitchFamily="18" charset="0"/>
              </a:rPr>
              <a:t>cdrom</a:t>
            </a:r>
            <a:r>
              <a:rPr lang="cs-CZ" sz="1400" dirty="0" smtClean="0">
                <a:latin typeface="Times New Roman" pitchFamily="18" charset="0"/>
                <a:ea typeface="Times New Roman" pitchFamily="18" charset="0"/>
                <a:cs typeface="Times New Roman" pitchFamily="18" charset="0"/>
              </a:rPr>
              <a:t> .</a:t>
            </a: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b="1" dirty="0" err="1" smtClean="0">
                <a:latin typeface="Times New Roman" pitchFamily="18" charset="0"/>
                <a:ea typeface="Times New Roman" pitchFamily="18" charset="0"/>
                <a:cs typeface="Times New Roman" pitchFamily="18" charset="0"/>
              </a:rPr>
              <a:t>mount</a:t>
            </a:r>
            <a:r>
              <a:rPr lang="cs-CZ" sz="1400" b="1" dirty="0" smtClean="0">
                <a:latin typeface="Times New Roman" pitchFamily="18" charset="0"/>
                <a:ea typeface="Times New Roman" pitchFamily="18" charset="0"/>
                <a:cs typeface="Times New Roman" pitchFamily="18" charset="0"/>
              </a:rPr>
              <a:t> /</a:t>
            </a:r>
            <a:r>
              <a:rPr lang="cs-CZ" sz="1400" b="1" dirty="0" err="1" smtClean="0">
                <a:latin typeface="Times New Roman" pitchFamily="18" charset="0"/>
                <a:ea typeface="Times New Roman" pitchFamily="18" charset="0"/>
                <a:cs typeface="Times New Roman" pitchFamily="18" charset="0"/>
              </a:rPr>
              <a:t>dev</a:t>
            </a:r>
            <a:r>
              <a:rPr lang="cs-CZ" sz="1400" b="1" dirty="0" smtClean="0">
                <a:latin typeface="Times New Roman" pitchFamily="18" charset="0"/>
                <a:ea typeface="Times New Roman" pitchFamily="18" charset="0"/>
                <a:cs typeface="Times New Roman" pitchFamily="18" charset="0"/>
              </a:rPr>
              <a:t>/</a:t>
            </a:r>
            <a:r>
              <a:rPr lang="cs-CZ" sz="1400" b="1" dirty="0" err="1" smtClean="0">
                <a:latin typeface="Times New Roman" pitchFamily="18" charset="0"/>
                <a:ea typeface="Times New Roman" pitchFamily="18" charset="0"/>
                <a:cs typeface="Times New Roman" pitchFamily="18" charset="0"/>
              </a:rPr>
              <a:t>cdrom</a:t>
            </a:r>
            <a:r>
              <a:rPr lang="cs-CZ" sz="1400" b="1" dirty="0" smtClean="0">
                <a:latin typeface="Times New Roman" pitchFamily="18" charset="0"/>
                <a:ea typeface="Times New Roman" pitchFamily="18" charset="0"/>
                <a:cs typeface="Times New Roman" pitchFamily="18" charset="0"/>
              </a:rPr>
              <a:t> /</a:t>
            </a:r>
            <a:r>
              <a:rPr lang="cs-CZ" sz="1400" b="1" dirty="0" err="1" smtClean="0">
                <a:latin typeface="Times New Roman" pitchFamily="18" charset="0"/>
                <a:ea typeface="Times New Roman" pitchFamily="18" charset="0"/>
                <a:cs typeface="Times New Roman" pitchFamily="18" charset="0"/>
              </a:rPr>
              <a:t>mnt</a:t>
            </a:r>
            <a:r>
              <a:rPr lang="cs-CZ" sz="1400" b="1" dirty="0" smtClean="0">
                <a:latin typeface="Times New Roman" pitchFamily="18" charset="0"/>
                <a:ea typeface="Times New Roman" pitchFamily="18" charset="0"/>
                <a:cs typeface="Times New Roman" pitchFamily="18" charset="0"/>
              </a:rPr>
              <a:t>/</a:t>
            </a:r>
            <a:r>
              <a:rPr lang="cs-CZ" sz="1400" b="1" dirty="0" err="1" smtClean="0">
                <a:latin typeface="Times New Roman" pitchFamily="18" charset="0"/>
                <a:ea typeface="Times New Roman" pitchFamily="18" charset="0"/>
                <a:cs typeface="Times New Roman" pitchFamily="18" charset="0"/>
              </a:rPr>
              <a:t>cdrom</a:t>
            </a: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dirty="0" smtClean="0">
                <a:latin typeface="Times New Roman" pitchFamily="18" charset="0"/>
                <a:ea typeface="Times New Roman" pitchFamily="18" charset="0"/>
                <a:cs typeface="Times New Roman" pitchFamily="18" charset="0"/>
              </a:rPr>
              <a:t>Odpojení  CD ROM.</a:t>
            </a: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b="1" dirty="0" err="1" smtClean="0">
                <a:latin typeface="Times New Roman" pitchFamily="18" charset="0"/>
                <a:ea typeface="Times New Roman" pitchFamily="18" charset="0"/>
                <a:cs typeface="Times New Roman" pitchFamily="18" charset="0"/>
              </a:rPr>
              <a:t>umount</a:t>
            </a:r>
            <a:r>
              <a:rPr lang="cs-CZ" sz="1400" b="1" dirty="0" smtClean="0">
                <a:latin typeface="Times New Roman" pitchFamily="18" charset="0"/>
                <a:ea typeface="Times New Roman" pitchFamily="18" charset="0"/>
                <a:cs typeface="Times New Roman" pitchFamily="18" charset="0"/>
              </a:rPr>
              <a:t> /</a:t>
            </a:r>
            <a:r>
              <a:rPr lang="cs-CZ" sz="1400" b="1" dirty="0" err="1" smtClean="0">
                <a:latin typeface="Times New Roman" pitchFamily="18" charset="0"/>
                <a:ea typeface="Times New Roman" pitchFamily="18" charset="0"/>
                <a:cs typeface="Times New Roman" pitchFamily="18" charset="0"/>
              </a:rPr>
              <a:t>dev</a:t>
            </a:r>
            <a:r>
              <a:rPr lang="cs-CZ" sz="1400" b="1" dirty="0" smtClean="0">
                <a:latin typeface="Times New Roman" pitchFamily="18" charset="0"/>
                <a:ea typeface="Times New Roman" pitchFamily="18" charset="0"/>
                <a:cs typeface="Times New Roman" pitchFamily="18" charset="0"/>
              </a:rPr>
              <a:t>/</a:t>
            </a:r>
            <a:r>
              <a:rPr lang="cs-CZ" sz="1400" b="1" dirty="0" err="1" smtClean="0">
                <a:latin typeface="Times New Roman" pitchFamily="18" charset="0"/>
                <a:ea typeface="Times New Roman" pitchFamily="18" charset="0"/>
                <a:cs typeface="Times New Roman" pitchFamily="18" charset="0"/>
              </a:rPr>
              <a:t>cdrom</a:t>
            </a:r>
            <a:endParaRPr lang="cs-CZ" sz="1400" b="1"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endParaRPr lang="cs-CZ" sz="1400" dirty="0" smtClean="0">
              <a:latin typeface="Times New Roman" pitchFamily="18" charset="0"/>
              <a:cs typeface="Times New Roman" pitchFamily="18" charset="0"/>
            </a:endParaRPr>
          </a:p>
          <a:p>
            <a:pPr lvl="0" algn="just" eaLnBrk="0" fontAlgn="base" hangingPunct="0">
              <a:spcBef>
                <a:spcPct val="0"/>
              </a:spcBef>
              <a:spcAft>
                <a:spcPct val="0"/>
              </a:spcAft>
            </a:pPr>
            <a:r>
              <a:rPr lang="cs-CZ" sz="1400" dirty="0" smtClean="0">
                <a:latin typeface="Times New Roman" pitchFamily="18" charset="0"/>
                <a:ea typeface="Times New Roman" pitchFamily="18" charset="0"/>
                <a:cs typeface="Times New Roman" pitchFamily="18" charset="0"/>
              </a:rPr>
              <a:t>Všechny příkazy umožňují použít řadu voleb a parametrů, jejichž popis je v manuálových stránkách. Připojování a odpojování může provést pouze </a:t>
            </a:r>
            <a:r>
              <a:rPr lang="cs-CZ" sz="1400" dirty="0" err="1" smtClean="0">
                <a:latin typeface="Times New Roman" pitchFamily="18" charset="0"/>
                <a:ea typeface="Times New Roman" pitchFamily="18" charset="0"/>
                <a:cs typeface="Times New Roman" pitchFamily="18" charset="0"/>
              </a:rPr>
              <a:t>root</a:t>
            </a:r>
            <a:r>
              <a:rPr lang="cs-CZ" sz="1400" dirty="0" smtClean="0">
                <a:latin typeface="Times New Roman" pitchFamily="18" charset="0"/>
                <a:ea typeface="Times New Roman" pitchFamily="18" charset="0"/>
                <a:cs typeface="Times New Roman" pitchFamily="18" charset="0"/>
              </a:rPr>
              <a:t>.</a:t>
            </a:r>
          </a:p>
          <a:p>
            <a:pPr lvl="0" algn="just" eaLnBrk="0" fontAlgn="base" hangingPunct="0">
              <a:spcBef>
                <a:spcPct val="0"/>
              </a:spcBef>
              <a:spcAft>
                <a:spcPct val="0"/>
              </a:spcAft>
            </a:pPr>
            <a:endParaRPr lang="cs-CZ" sz="1400" dirty="0" smtClean="0">
              <a:latin typeface="Times New Roman" pitchFamily="18" charset="0"/>
              <a:cs typeface="Times New Roman" pitchFamily="18" charset="0"/>
            </a:endParaRPr>
          </a:p>
        </p:txBody>
      </p:sp>
      <p:sp>
        <p:nvSpPr>
          <p:cNvPr id="3073" name="Rectangle 1"/>
          <p:cNvSpPr>
            <a:spLocks noChangeArrowheads="1"/>
          </p:cNvSpPr>
          <p:nvPr/>
        </p:nvSpPr>
        <p:spPr bwMode="auto">
          <a:xfrm>
            <a:off x="0" y="4286256"/>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Před připojováním zařízení je potřeba se přesvědčit, že zařízení je rozpoznáno operačním systémem a jaký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soubor zařízení mu odpovídá.</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Zprávy jádra operačního systému jsou zaznamenány pomocí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funkce </a:t>
            </a:r>
            <a:r>
              <a:rPr kumimoji="0" lang="cs-CZ"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syslog</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lze je nalézt:</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Aplikace</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systémové nástroje</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prohlížeč souborů protokolů</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dmesg</a:t>
            </a:r>
            <a:endPar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Dělení disku</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Disk lze rozdělit na</a:t>
            </a:r>
            <a:r>
              <a:rPr kumimoji="0" lang="cs-CZ" sz="1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čtyři primární oddíly.</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Alternativně se může vytvořit</a:t>
            </a:r>
            <a:r>
              <a:rPr kumimoji="0" lang="cs-C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rozšířený oddíl, </a:t>
            </a:r>
            <a:r>
              <a:rPr kumimoji="0" lang="cs-C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což je primární oddíl, který lze rozdělit na další 4 oddíly.Pokud potřebujete jenom omezený počet oddílů , je jednodušší používat jenom  primární oddíly.</a:t>
            </a:r>
            <a:endParaRPr kumimoji="0" lang="cs-C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1414</Words>
  <Application>Microsoft Office PowerPoint</Application>
  <PresentationFormat>Předvádění na obrazovce (4:3)</PresentationFormat>
  <Paragraphs>232</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sady Office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Petr Vlach</dc:creator>
  <cp:lastModifiedBy>Petr Vlach</cp:lastModifiedBy>
  <cp:revision>76</cp:revision>
  <dcterms:created xsi:type="dcterms:W3CDTF">2012-12-02T16:43:59Z</dcterms:created>
  <dcterms:modified xsi:type="dcterms:W3CDTF">2013-02-04T08:28:49Z</dcterms:modified>
</cp:coreProperties>
</file>