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5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4314E-A47E-4EF1-9D01-ECC9DA46FA4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86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D46A3-4F7D-483B-8FDF-14EF6E0A4B8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03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105D1-9022-4D20-8D55-571366D2943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44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19696-76F6-463D-9E98-D9E070C1C57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82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4A620-9E3D-430D-9E86-B264C24F694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88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C59C5-3613-4E00-B45D-F41E8BED2BE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06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218EC-92DA-4DFE-B1E5-E66F9601BB2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23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8CF2F-E2D9-485F-9F3E-9C721E92753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703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FD391-42CB-4FD0-85F4-EF20C0C030A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17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BA8B7-78A6-4B40-8C30-EFA211635E6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59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07066-4CD5-43B0-A7AD-7D3063078FF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3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33"/>
            </a:gs>
            <a:gs pos="100000">
              <a:srgbClr val="CC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68FEFE-C58B-4215-BEDE-CA029764E515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98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369" y="869950"/>
            <a:ext cx="5153025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646907" y="3022600"/>
            <a:ext cx="7777162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 VM vytvořen: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červen 2012</a:t>
            </a: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výukový materiál určen pro: 5. ročník,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Textový editor  MS Office Word,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Kontrola pravopisu</a:t>
            </a:r>
            <a:endParaRPr lang="cs-CZ" b="1" dirty="0">
              <a:solidFill>
                <a:srgbClr val="7F7F7F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DUM: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32_211_Informatika </a:t>
            </a: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 komunikační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technologie_19</a:t>
            </a:r>
            <a:endParaRPr lang="cs-CZ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504032" y="5618162"/>
            <a:ext cx="8135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i="1" dirty="0">
                <a:solidFill>
                  <a:srgbClr val="000000"/>
                </a:solidFill>
              </a:rPr>
              <a:t>Autorem materiálu a všech jeho částí, není-li uvedeno jinak, je Jana Jiroušová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42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1857375"/>
            <a:ext cx="3929063" cy="261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11188" y="260350"/>
            <a:ext cx="813752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Označené slovo je </a:t>
            </a:r>
            <a:r>
              <a:rPr lang="cs-CZ" sz="2800" b="1" dirty="0">
                <a:solidFill>
                  <a:srgbClr val="000000"/>
                </a:solidFill>
              </a:rPr>
              <a:t>chybné</a:t>
            </a:r>
            <a:r>
              <a:rPr lang="cs-CZ" sz="2400" dirty="0">
                <a:solidFill>
                  <a:srgbClr val="000000"/>
                </a:solidFill>
              </a:rPr>
              <a:t> a je možné jej nahradit jednou z nabízených možností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5800" y="1412875"/>
            <a:ext cx="8207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Klepněte na slovo nabízené v seznamu, kterým chcete slovo nahradit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258888" y="4292600"/>
            <a:ext cx="302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Zaměnit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651500" y="4868863"/>
            <a:ext cx="316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Zaměňovat</a:t>
            </a:r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060575"/>
            <a:ext cx="2212975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50825" y="5084763"/>
            <a:ext cx="26654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000" dirty="0">
                <a:solidFill>
                  <a:srgbClr val="000000"/>
                </a:solidFill>
              </a:rPr>
              <a:t>MS Word slovo opraví, pokud znovu na toto slovo narazí, opět je označí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148263" y="5445125"/>
            <a:ext cx="36004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000" dirty="0">
                <a:solidFill>
                  <a:srgbClr val="000000"/>
                </a:solidFill>
              </a:rPr>
              <a:t>MS Word opraví, pokud znovu na toto slovo narazí, opraví je a pokračuje v prohledávání dokumentu</a:t>
            </a: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6443663" y="3357563"/>
            <a:ext cx="1843087" cy="13668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1857375" y="3143250"/>
            <a:ext cx="6357938" cy="12287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5" name="Šipka doprava 14"/>
          <p:cNvSpPr/>
          <p:nvPr/>
        </p:nvSpPr>
        <p:spPr>
          <a:xfrm rot="2824849">
            <a:off x="4496594" y="2277269"/>
            <a:ext cx="1739900" cy="357188"/>
          </a:xfrm>
          <a:prstGeom prst="rightArrow">
            <a:avLst>
              <a:gd name="adj1" fmla="val 5935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92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/>
      <p:bldP spid="8199" grpId="0"/>
      <p:bldP spid="8201" grpId="0"/>
      <p:bldP spid="8202" grpId="0"/>
      <p:bldP spid="8204" grpId="0" animBg="1"/>
      <p:bldP spid="8205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6944295" cy="3384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/>
          <p:nvPr/>
        </p:nvSpPr>
        <p:spPr>
          <a:xfrm>
            <a:off x="467544" y="116632"/>
            <a:ext cx="66992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b="1" dirty="0" smtClean="0"/>
              <a:t>Úkoly pro samostatnou práci:</a:t>
            </a:r>
            <a:endParaRPr lang="cs-CZ" sz="3600" dirty="0">
              <a:effectLst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7544" y="701407"/>
            <a:ext cx="18694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/>
              <a:t>Úkol č. 1</a:t>
            </a:r>
            <a:endParaRPr lang="cs-CZ" sz="3200" dirty="0">
              <a:effectLst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268760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SzPts val="2800"/>
              <a:buFont typeface="Arial"/>
              <a:buChar char="•"/>
            </a:pPr>
            <a:r>
              <a:rPr lang="cs-CZ" sz="2800" dirty="0" smtClean="0">
                <a:solidFill>
                  <a:srgbClr val="000000"/>
                </a:solidFill>
              </a:rPr>
              <a:t>Otevřete dokument Včely a proveďte kontrolu pravopisu.</a:t>
            </a:r>
            <a:endParaRPr lang="cs-CZ" sz="2800" dirty="0">
              <a:effectLst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292080" y="3389454"/>
            <a:ext cx="1296144" cy="5040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826" y="2492896"/>
            <a:ext cx="4642123" cy="3825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délník 7"/>
          <p:cNvSpPr/>
          <p:nvPr/>
        </p:nvSpPr>
        <p:spPr>
          <a:xfrm>
            <a:off x="6876256" y="2348880"/>
            <a:ext cx="1008112" cy="5040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292080" y="4364190"/>
            <a:ext cx="1008112" cy="5040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40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60648"/>
            <a:ext cx="84969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Anotace: </a:t>
            </a:r>
            <a:endParaRPr lang="cs-CZ" dirty="0"/>
          </a:p>
          <a:p>
            <a:r>
              <a:rPr lang="cs-CZ" dirty="0" smtClean="0"/>
              <a:t>Práce s dokumentem MS Word – práce s textem – kontrola pravopisu.</a:t>
            </a:r>
          </a:p>
          <a:p>
            <a:r>
              <a:rPr lang="cs-CZ" b="1" dirty="0" smtClean="0"/>
              <a:t>Očekávaný výstup</a:t>
            </a:r>
            <a:r>
              <a:rPr lang="cs-CZ" dirty="0" smtClean="0"/>
              <a:t>: Žáci si </a:t>
            </a:r>
            <a:r>
              <a:rPr lang="cs-CZ" dirty="0"/>
              <a:t>osvojí základní pojmy, seznámí se s možností Wordu - automatické opravy, pochopí a využívá kontroly pravopisu a gramatiky v dokumentu, chápe výhody kontroly.</a:t>
            </a:r>
          </a:p>
          <a:p>
            <a:r>
              <a:rPr lang="cs-CZ" b="1" dirty="0"/>
              <a:t>Osvojení pojmů</a:t>
            </a:r>
            <a:r>
              <a:rPr lang="cs-CZ" dirty="0"/>
              <a:t>: rozliší pojmy vyhledávání a nahrazování, přeskočit a přeskakovat v textu, zaměnit a zaměňovat v textu.</a:t>
            </a:r>
          </a:p>
          <a:p>
            <a:r>
              <a:rPr lang="cs-CZ" b="1" dirty="0" smtClean="0"/>
              <a:t>Frontální prezentace:</a:t>
            </a:r>
            <a:r>
              <a:rPr lang="cs-CZ" dirty="0" smtClean="0"/>
              <a:t> </a:t>
            </a:r>
          </a:p>
          <a:p>
            <a:r>
              <a:rPr lang="cs-CZ" dirty="0" smtClean="0"/>
              <a:t>Během frontální prezentace, která je průvodcem novými pojmy si žáci nové </a:t>
            </a:r>
            <a:r>
              <a:rPr lang="cs-CZ" dirty="0"/>
              <a:t>poznatky zkoušejí </a:t>
            </a:r>
            <a:r>
              <a:rPr lang="cs-CZ" dirty="0" smtClean="0"/>
              <a:t>v otevřeném dokumentu Word, na cvičeních a získávají </a:t>
            </a:r>
            <a:r>
              <a:rPr lang="cs-CZ" dirty="0"/>
              <a:t>potřebné </a:t>
            </a:r>
            <a:r>
              <a:rPr lang="cs-CZ" dirty="0" smtClean="0"/>
              <a:t>dovednosti</a:t>
            </a:r>
            <a:r>
              <a:rPr lang="cs-CZ" dirty="0"/>
              <a:t>. </a:t>
            </a:r>
          </a:p>
          <a:p>
            <a:r>
              <a:rPr lang="cs-CZ" dirty="0" smtClean="0"/>
              <a:t>Snímek č. 3 - 4 : </a:t>
            </a:r>
            <a:r>
              <a:rPr lang="cs-CZ" dirty="0" smtClean="0">
                <a:solidFill>
                  <a:srgbClr val="000000"/>
                </a:solidFill>
              </a:rPr>
              <a:t>Průběžná </a:t>
            </a:r>
            <a:r>
              <a:rPr lang="cs-CZ" dirty="0">
                <a:solidFill>
                  <a:srgbClr val="000000"/>
                </a:solidFill>
              </a:rPr>
              <a:t>kontrola pravopisu a oprava </a:t>
            </a:r>
            <a:r>
              <a:rPr lang="cs-CZ" dirty="0" smtClean="0">
                <a:solidFill>
                  <a:srgbClr val="000000"/>
                </a:solidFill>
              </a:rPr>
              <a:t>překlepů, které Word nabízí již při psaní.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Snímek 5 - 6: Možnosti kontroly pravopisu na vyžádání – ikona kontroly ve stavovém řádku.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dirty="0" smtClean="0"/>
              <a:t>Snímek č. 7: Kontrola pravopisu na vyžádání pomocí karty Revize a </a:t>
            </a:r>
            <a:r>
              <a:rPr lang="cs-CZ" dirty="0"/>
              <a:t>tlačítka </a:t>
            </a:r>
            <a:r>
              <a:rPr lang="cs-CZ" dirty="0" smtClean="0"/>
              <a:t>Pravopis.</a:t>
            </a:r>
          </a:p>
          <a:p>
            <a:r>
              <a:rPr lang="cs-CZ" dirty="0" smtClean="0"/>
              <a:t>Snímek č. 8 - 10: Dialogové okno pravopis a gramatika a postup práce s tímto oknem.</a:t>
            </a:r>
          </a:p>
          <a:p>
            <a:r>
              <a:rPr lang="cs-CZ" b="1" dirty="0" smtClean="0"/>
              <a:t>Fixace: </a:t>
            </a:r>
            <a:r>
              <a:rPr lang="cs-CZ" dirty="0"/>
              <a:t>: Na cvičení procvičit </a:t>
            </a:r>
            <a:r>
              <a:rPr lang="cs-CZ" dirty="0" smtClean="0"/>
              <a:t>porozumění kontroly a následné opravy pravopisu.</a:t>
            </a:r>
            <a:endParaRPr lang="cs-CZ" dirty="0"/>
          </a:p>
          <a:p>
            <a:r>
              <a:rPr lang="cs-CZ" dirty="0" smtClean="0"/>
              <a:t>Snímek č. 11: Procvičení kontroly pravopisu.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8952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166843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Zdroje: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NAVRÁTIL, Pavel. </a:t>
            </a:r>
            <a:r>
              <a:rPr lang="cs-CZ" i="1" dirty="0"/>
              <a:t>S počítačem na základní škole</a:t>
            </a:r>
            <a:r>
              <a:rPr lang="cs-CZ" dirty="0"/>
              <a:t>. Kralice na Hané: </a:t>
            </a:r>
            <a:r>
              <a:rPr lang="cs-CZ" dirty="0" err="1"/>
              <a:t>Computer</a:t>
            </a:r>
            <a:r>
              <a:rPr lang="cs-CZ" dirty="0"/>
              <a:t> Media s.r.o., 2005, ISBN 80-86686-49-3.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KOVÁŘOVÁ, Libuše. </a:t>
            </a:r>
            <a:r>
              <a:rPr lang="cs-CZ" i="1" dirty="0"/>
              <a:t>Informatika pro základní školy</a:t>
            </a:r>
            <a:r>
              <a:rPr lang="cs-CZ" dirty="0"/>
              <a:t>. Kralice na Hané: </a:t>
            </a:r>
            <a:r>
              <a:rPr lang="cs-CZ" dirty="0" err="1"/>
              <a:t>Computer</a:t>
            </a:r>
            <a:r>
              <a:rPr lang="cs-CZ" dirty="0"/>
              <a:t> Media s.r.o., 2004, ISBN 80-86686-22-1. 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VANÍČEK, Jiří; ŘEZNÍČEK, Petr. </a:t>
            </a:r>
            <a:r>
              <a:rPr lang="cs-CZ" i="1" dirty="0"/>
              <a:t>Informatika pro základní školy</a:t>
            </a:r>
            <a:r>
              <a:rPr lang="cs-CZ" dirty="0"/>
              <a:t>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a.s., 2004, ISBN 80-251-0196-7.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MS </a:t>
            </a:r>
            <a:r>
              <a:rPr lang="cs-CZ" dirty="0"/>
              <a:t>Office </a:t>
            </a:r>
            <a:r>
              <a:rPr lang="cs-CZ" dirty="0" smtClean="0"/>
              <a:t>Klipart</a:t>
            </a:r>
          </a:p>
        </p:txBody>
      </p:sp>
    </p:spTree>
    <p:extLst>
      <p:ext uri="{BB962C8B-B14F-4D97-AF65-F5344CB8AC3E}">
        <p14:creationId xmlns:p14="http://schemas.microsoft.com/office/powerpoint/2010/main" val="165232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124075" y="1557338"/>
            <a:ext cx="5184775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8000" b="1" dirty="0">
                <a:solidFill>
                  <a:srgbClr val="000000"/>
                </a:solidFill>
              </a:rPr>
              <a:t>Kontrola pravopisu</a:t>
            </a:r>
          </a:p>
        </p:txBody>
      </p:sp>
    </p:spTree>
    <p:extLst>
      <p:ext uri="{BB962C8B-B14F-4D97-AF65-F5344CB8AC3E}">
        <p14:creationId xmlns:p14="http://schemas.microsoft.com/office/powerpoint/2010/main" val="315130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4463" y="404813"/>
            <a:ext cx="3132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MS Word nabízí </a:t>
            </a:r>
            <a:endParaRPr lang="cs-CZ" sz="2800" b="1" dirty="0">
              <a:solidFill>
                <a:srgbClr val="000000"/>
              </a:solidFill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44462" y="1539823"/>
            <a:ext cx="8604001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742950" indent="-7429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cs-CZ" sz="4400" b="1" dirty="0" smtClean="0">
                <a:solidFill>
                  <a:srgbClr val="000000"/>
                </a:solidFill>
              </a:rPr>
              <a:t>automatickou kontrolu                        pravopisu</a:t>
            </a:r>
            <a:r>
              <a:rPr lang="cs-CZ" sz="4400" dirty="0" smtClean="0">
                <a:solidFill>
                  <a:srgbClr val="000000"/>
                </a:solidFill>
              </a:rPr>
              <a:t> </a:t>
            </a:r>
            <a:r>
              <a:rPr lang="cs-CZ" sz="4400" b="1" dirty="0">
                <a:solidFill>
                  <a:srgbClr val="000000"/>
                </a:solidFill>
              </a:rPr>
              <a:t>a </a:t>
            </a:r>
            <a:r>
              <a:rPr lang="cs-CZ" sz="4400" b="1" dirty="0" smtClean="0">
                <a:solidFill>
                  <a:srgbClr val="000000"/>
                </a:solidFill>
              </a:rPr>
              <a:t>opravy  </a:t>
            </a:r>
            <a:endParaRPr lang="cs-CZ" sz="4400" b="1" dirty="0">
              <a:solidFill>
                <a:srgbClr val="000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042988" y="4509120"/>
            <a:ext cx="74882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Průběžná kontrola pravopisu a oprava překlepů již při psaní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258888" y="3294682"/>
            <a:ext cx="7029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Některé chyby může MS Word opravit automaticky</a:t>
            </a:r>
          </a:p>
        </p:txBody>
      </p:sp>
    </p:spTree>
    <p:extLst>
      <p:ext uri="{BB962C8B-B14F-4D97-AF65-F5344CB8AC3E}">
        <p14:creationId xmlns:p14="http://schemas.microsoft.com/office/powerpoint/2010/main" val="248112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82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42988" y="404664"/>
            <a:ext cx="64817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5400" dirty="0">
                <a:solidFill>
                  <a:srgbClr val="000000"/>
                </a:solidFill>
              </a:rPr>
              <a:t>Automatické opravy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85750" y="5749925"/>
            <a:ext cx="34559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Možnosti automatických oprav…</a:t>
            </a:r>
          </a:p>
        </p:txBody>
      </p:sp>
      <p:pic>
        <p:nvPicPr>
          <p:cNvPr id="410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3502025"/>
            <a:ext cx="4140200" cy="33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43" y="1276278"/>
            <a:ext cx="4010574" cy="33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2"/>
          <p:cNvSpPr txBox="1">
            <a:spLocks noChangeArrowheads="1"/>
          </p:cNvSpPr>
          <p:nvPr/>
        </p:nvSpPr>
        <p:spPr bwMode="auto">
          <a:xfrm>
            <a:off x="4478022" y="1522619"/>
            <a:ext cx="3786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Tlačítko OFFICE</a:t>
            </a:r>
          </a:p>
        </p:txBody>
      </p:sp>
      <p:sp>
        <p:nvSpPr>
          <p:cNvPr id="4105" name="TextovéPole 13"/>
          <p:cNvSpPr txBox="1">
            <a:spLocks noChangeArrowheads="1"/>
          </p:cNvSpPr>
          <p:nvPr/>
        </p:nvSpPr>
        <p:spPr bwMode="auto">
          <a:xfrm>
            <a:off x="4501460" y="2197893"/>
            <a:ext cx="3500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Možnosti aplikace Word</a:t>
            </a:r>
          </a:p>
        </p:txBody>
      </p:sp>
      <p:sp>
        <p:nvSpPr>
          <p:cNvPr id="4106" name="TextovéPole 14"/>
          <p:cNvSpPr txBox="1">
            <a:spLocks noChangeArrowheads="1"/>
          </p:cNvSpPr>
          <p:nvPr/>
        </p:nvSpPr>
        <p:spPr bwMode="auto">
          <a:xfrm>
            <a:off x="4572000" y="3000375"/>
            <a:ext cx="4500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Kontrola pravopisu a mluvnice</a:t>
            </a:r>
          </a:p>
        </p:txBody>
      </p:sp>
      <p:sp>
        <p:nvSpPr>
          <p:cNvPr id="3" name="Šipka dolů 2"/>
          <p:cNvSpPr/>
          <p:nvPr/>
        </p:nvSpPr>
        <p:spPr>
          <a:xfrm rot="2475019">
            <a:off x="3554008" y="2351278"/>
            <a:ext cx="418979" cy="232392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907704" y="4273351"/>
            <a:ext cx="1295400" cy="5032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248313" y="3770114"/>
            <a:ext cx="1295400" cy="5032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968809" y="3861048"/>
            <a:ext cx="1295400" cy="5032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12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7" grpId="0"/>
      <p:bldP spid="2" grpId="0"/>
      <p:bldP spid="4105" grpId="0"/>
      <p:bldP spid="4106" grpId="0"/>
      <p:bldP spid="3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940050" y="2424983"/>
            <a:ext cx="532765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Slova, která </a:t>
            </a:r>
            <a:r>
              <a:rPr lang="cs-CZ" sz="2800" b="1" dirty="0">
                <a:solidFill>
                  <a:srgbClr val="000000"/>
                </a:solidFill>
              </a:rPr>
              <a:t>mohou</a:t>
            </a:r>
            <a:r>
              <a:rPr lang="cs-CZ" sz="2800" dirty="0">
                <a:solidFill>
                  <a:srgbClr val="000000"/>
                </a:solidFill>
              </a:rPr>
              <a:t> být chybná jsou podtržena červenou vlnovkou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4956175" y="2424983"/>
            <a:ext cx="1295400" cy="5032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251521" y="476672"/>
            <a:ext cx="812413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4400" dirty="0" smtClean="0">
                <a:solidFill>
                  <a:srgbClr val="000000"/>
                </a:solidFill>
              </a:rPr>
              <a:t>2. 	možnost </a:t>
            </a:r>
            <a:r>
              <a:rPr lang="cs-CZ" sz="4400" b="1" dirty="0">
                <a:solidFill>
                  <a:srgbClr val="000000"/>
                </a:solidFill>
              </a:rPr>
              <a:t>kontroly </a:t>
            </a:r>
            <a:r>
              <a:rPr lang="cs-CZ" sz="4400" b="1" dirty="0" smtClean="0">
                <a:solidFill>
                  <a:srgbClr val="000000"/>
                </a:solidFill>
              </a:rPr>
              <a:t>	pravopisu na </a:t>
            </a:r>
            <a:r>
              <a:rPr lang="cs-CZ" sz="4400" b="1" dirty="0">
                <a:solidFill>
                  <a:srgbClr val="000000"/>
                </a:solidFill>
              </a:rPr>
              <a:t>vyžádání</a:t>
            </a: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2285283"/>
            <a:ext cx="2828891" cy="927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152" y="4293096"/>
            <a:ext cx="7125543" cy="1775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211960" y="4929360"/>
            <a:ext cx="3960440" cy="5032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9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13176"/>
            <a:ext cx="643658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34050"/>
            <a:ext cx="4129542" cy="1762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34040"/>
            <a:ext cx="1929343" cy="3989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735284" y="2708920"/>
            <a:ext cx="52292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Možnost okamžité kontroly a následné opravy pomocí ikony ve stavovém řádku.</a:t>
            </a:r>
            <a:endParaRPr lang="cs-CZ" sz="2800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611560" y="152678"/>
            <a:ext cx="1440161" cy="124447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508173" y="5213873"/>
            <a:ext cx="1783907" cy="5032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67544" y="5734075"/>
            <a:ext cx="6436586" cy="5032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4716017" y="4093915"/>
            <a:ext cx="1008111" cy="111995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30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28" y="2631993"/>
            <a:ext cx="8786813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23529" y="332656"/>
            <a:ext cx="882047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4400" dirty="0" smtClean="0">
                <a:solidFill>
                  <a:srgbClr val="000000"/>
                </a:solidFill>
              </a:rPr>
              <a:t> </a:t>
            </a:r>
            <a:r>
              <a:rPr lang="cs-CZ" sz="4400" b="1" dirty="0">
                <a:solidFill>
                  <a:srgbClr val="000000"/>
                </a:solidFill>
              </a:rPr>
              <a:t>kontrola pravopisu na </a:t>
            </a:r>
            <a:r>
              <a:rPr lang="cs-CZ" sz="4400" b="1" dirty="0" smtClean="0">
                <a:solidFill>
                  <a:srgbClr val="000000"/>
                </a:solidFill>
              </a:rPr>
              <a:t>vyžádání</a:t>
            </a:r>
            <a:endParaRPr lang="cs-CZ" sz="4400" b="1" dirty="0">
              <a:solidFill>
                <a:srgbClr val="000000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4161631"/>
            <a:ext cx="5535613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307480" y="1916832"/>
            <a:ext cx="57610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Karta Revize</a:t>
            </a:r>
          </a:p>
        </p:txBody>
      </p:sp>
      <p:sp>
        <p:nvSpPr>
          <p:cNvPr id="7" name="Šipka doprava 6"/>
          <p:cNvSpPr/>
          <p:nvPr/>
        </p:nvSpPr>
        <p:spPr>
          <a:xfrm rot="18505991">
            <a:off x="81930" y="5738211"/>
            <a:ext cx="1357313" cy="5000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308298" y="1311151"/>
            <a:ext cx="70801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Možnost kontroly, kdy to uznáte za vhodné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59781" y="4167879"/>
            <a:ext cx="1295400" cy="128704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0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713" y="1857375"/>
            <a:ext cx="6454775" cy="472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456332"/>
            <a:ext cx="514350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428625"/>
            <a:ext cx="4248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Kontrola pravopisu</a:t>
            </a:r>
          </a:p>
        </p:txBody>
      </p:sp>
      <p:sp>
        <p:nvSpPr>
          <p:cNvPr id="7" name="Obdélník 6"/>
          <p:cNvSpPr/>
          <p:nvPr/>
        </p:nvSpPr>
        <p:spPr>
          <a:xfrm>
            <a:off x="323528" y="3429000"/>
            <a:ext cx="2736304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dirty="0">
                <a:solidFill>
                  <a:srgbClr val="000000"/>
                </a:solidFill>
              </a:rPr>
              <a:t>Podezřelé slovo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3528" y="4572000"/>
            <a:ext cx="2676847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dirty="0">
                <a:solidFill>
                  <a:srgbClr val="000000"/>
                </a:solidFill>
              </a:rPr>
              <a:t>Návrh na záměnu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9" name="Šipka doprava 8"/>
          <p:cNvSpPr/>
          <p:nvPr/>
        </p:nvSpPr>
        <p:spPr>
          <a:xfrm>
            <a:off x="2928939" y="3600196"/>
            <a:ext cx="922982" cy="5000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10" name="Šipka doprava 9"/>
          <p:cNvSpPr/>
          <p:nvPr/>
        </p:nvSpPr>
        <p:spPr>
          <a:xfrm>
            <a:off x="2915816" y="4572000"/>
            <a:ext cx="922982" cy="5000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45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3" y="4621213"/>
            <a:ext cx="3362325" cy="223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4213" y="333375"/>
            <a:ext cx="7991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Označené slovo je </a:t>
            </a:r>
            <a:r>
              <a:rPr lang="cs-CZ" sz="2800" b="1" dirty="0">
                <a:solidFill>
                  <a:srgbClr val="000000"/>
                </a:solidFill>
              </a:rPr>
              <a:t>správné</a:t>
            </a:r>
            <a:r>
              <a:rPr lang="cs-CZ" sz="2400" dirty="0">
                <a:solidFill>
                  <a:srgbClr val="000000"/>
                </a:solidFill>
              </a:rPr>
              <a:t>, a chcete jej ponechat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403350" y="1341438"/>
            <a:ext cx="439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Přeskočit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332208" y="1891680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Přeskakovat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23850" y="3141663"/>
            <a:ext cx="24479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MS Word slovo ponechá, pokud znovu na toto slovo narazí, opět je označí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867400" y="3141663"/>
            <a:ext cx="3097213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MS Word slovo ponechá, pokud znovu na toto slovo narazí, přeskočí je a pokračuje v prohledávání dokumentu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2627313" y="908050"/>
            <a:ext cx="9366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4356101" y="908050"/>
            <a:ext cx="1224012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6300788" y="23495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1979613" y="1919288"/>
            <a:ext cx="0" cy="1077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196975"/>
            <a:ext cx="1947863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4" name="AutoShape 16"/>
          <p:cNvSpPr>
            <a:spLocks noChangeArrowheads="1"/>
          </p:cNvSpPr>
          <p:nvPr/>
        </p:nvSpPr>
        <p:spPr bwMode="auto">
          <a:xfrm flipH="1">
            <a:off x="4140200" y="4868863"/>
            <a:ext cx="863600" cy="503237"/>
          </a:xfrm>
          <a:custGeom>
            <a:avLst/>
            <a:gdLst>
              <a:gd name="T0" fmla="*/ 997269247 w 21600"/>
              <a:gd name="T1" fmla="*/ 0 h 21600"/>
              <a:gd name="T2" fmla="*/ 614057920 w 21600"/>
              <a:gd name="T3" fmla="*/ 91052059 h 21600"/>
              <a:gd name="T4" fmla="*/ 0 w 21600"/>
              <a:gd name="T5" fmla="*/ 230221991 h 21600"/>
              <a:gd name="T6" fmla="*/ 591626078 w 21600"/>
              <a:gd name="T7" fmla="*/ 273155547 h 21600"/>
              <a:gd name="T8" fmla="*/ 1183250237 w 21600"/>
              <a:gd name="T9" fmla="*/ 189691251 h 21600"/>
              <a:gd name="T10" fmla="*/ 1380480733 w 21600"/>
              <a:gd name="T11" fmla="*/ 91052059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81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604" y="0"/>
                </a:moveTo>
                <a:lnTo>
                  <a:pt x="9608" y="7200"/>
                </a:lnTo>
                <a:lnTo>
                  <a:pt x="12694" y="7200"/>
                </a:lnTo>
                <a:lnTo>
                  <a:pt x="12694" y="14810"/>
                </a:lnTo>
                <a:lnTo>
                  <a:pt x="0" y="1481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58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5" grpId="0"/>
      <p:bldP spid="7176" grpId="0"/>
      <p:bldP spid="7177" grpId="0" animBg="1"/>
      <p:bldP spid="7178" grpId="0" animBg="1"/>
      <p:bldP spid="7179" grpId="0" animBg="1"/>
      <p:bldP spid="7180" grpId="0" animBg="1"/>
      <p:bldP spid="7184" grpId="0" animBg="1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389</Words>
  <Application>Microsoft Office PowerPoint</Application>
  <PresentationFormat>Předvádění na obrazovce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jjirousova</dc:creator>
  <cp:lastModifiedBy>jjirousova</cp:lastModifiedBy>
  <cp:revision>12</cp:revision>
  <dcterms:created xsi:type="dcterms:W3CDTF">2012-06-05T18:49:46Z</dcterms:created>
  <dcterms:modified xsi:type="dcterms:W3CDTF">2013-01-27T15:30:38Z</dcterms:modified>
</cp:coreProperties>
</file>