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0" r:id="rId5"/>
    <p:sldId id="271" r:id="rId6"/>
    <p:sldId id="272" r:id="rId7"/>
    <p:sldId id="262" r:id="rId8"/>
    <p:sldId id="263" r:id="rId9"/>
    <p:sldId id="276" r:id="rId10"/>
    <p:sldId id="264" r:id="rId11"/>
    <p:sldId id="274" r:id="rId12"/>
    <p:sldId id="275" r:id="rId13"/>
    <p:sldId id="261" r:id="rId14"/>
    <p:sldId id="265" r:id="rId15"/>
    <p:sldId id="273" r:id="rId16"/>
    <p:sldId id="269" r:id="rId17"/>
    <p:sldId id="26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71" autoAdjust="0"/>
  </p:normalViewPr>
  <p:slideViewPr>
    <p:cSldViewPr>
      <p:cViewPr varScale="1">
        <p:scale>
          <a:sx n="60" d="100"/>
          <a:sy n="60" d="100"/>
        </p:scale>
        <p:origin x="-4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95690-3A31-4DC4-A87A-C33F52C9A4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27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7D06E-2200-42C3-8D2F-4F41C528C1E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3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D26E1-CB8E-492A-A385-2251873CEF6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2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364B-67D2-4BA8-92DD-DFE6C04C465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443E3-8577-47E8-BCC8-D50AFF0101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12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6BC91-DE59-402B-8DC3-0AC477DBE4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98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E2BF4-C4B1-41E9-BBF4-BCA33987006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1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1799C-B322-46DF-A408-D129EF6F373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81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DEF3-714A-43A7-B163-31F032F6FE7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4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BC943-AE86-4219-B5FF-3AFF8CA6950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5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090CF-A262-4EC6-A1D2-BA8F9AB7C69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4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E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2AEED5-3A81-4D97-9C7F-564BC20ACA85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9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69" y="869950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46907" y="3022600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květen 2012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Další formát tabulek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technologie_17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504032" y="5618162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04888"/>
            <a:ext cx="6084888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572000" y="836613"/>
            <a:ext cx="2305050" cy="576262"/>
          </a:xfrm>
          <a:prstGeom prst="roundRect">
            <a:avLst>
              <a:gd name="adj" fmla="val 16667"/>
            </a:avLst>
          </a:prstGeom>
          <a:solidFill>
            <a:srgbClr val="F9F93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Stínování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284663" y="4581525"/>
            <a:ext cx="3600450" cy="2016125"/>
          </a:xfrm>
          <a:prstGeom prst="upArrowCallout">
            <a:avLst>
              <a:gd name="adj1" fmla="val 44646"/>
              <a:gd name="adj2" fmla="val 44646"/>
              <a:gd name="adj3" fmla="val 16667"/>
              <a:gd name="adj4" fmla="val 66667"/>
            </a:avLst>
          </a:prstGeom>
          <a:solidFill>
            <a:srgbClr val="F9F93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Vždy překontrolovat,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 zda je označeno správně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 na co stínování použít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331640" y="1628800"/>
            <a:ext cx="2304256" cy="5035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149774" y="3284984"/>
            <a:ext cx="1638250" cy="5035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300389" y="3717032"/>
            <a:ext cx="1777377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8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1869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Úkol č. </a:t>
            </a:r>
            <a:r>
              <a:rPr lang="cs-CZ" sz="3200" b="1" dirty="0" smtClean="0"/>
              <a:t>2</a:t>
            </a:r>
            <a:endParaRPr lang="cs-CZ" sz="3200" dirty="0">
              <a:effectLst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" r="2677"/>
          <a:stretch/>
        </p:blipFill>
        <p:spPr bwMode="auto">
          <a:xfrm>
            <a:off x="107504" y="4522212"/>
            <a:ext cx="8994371" cy="17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59024" y="1015281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SzPts val="2800"/>
              <a:buFont typeface="Arial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U předchozí tabulky změňte </a:t>
            </a:r>
            <a:r>
              <a:rPr lang="cs-CZ" sz="2800" dirty="0" smtClean="0"/>
              <a:t>typ a barvu vnitřní čáry podle předlohy </a:t>
            </a:r>
            <a:r>
              <a:rPr lang="cs-CZ" sz="2800" dirty="0"/>
              <a:t>- </a:t>
            </a:r>
            <a:r>
              <a:rPr lang="cs-CZ" sz="2800" dirty="0" smtClean="0"/>
              <a:t>styl </a:t>
            </a:r>
            <a:r>
              <a:rPr lang="cs-CZ" sz="2800" dirty="0"/>
              <a:t>dvojitá čára, </a:t>
            </a:r>
            <a:r>
              <a:rPr lang="cs-CZ" sz="2800" dirty="0" smtClean="0"/>
              <a:t>barva červená</a:t>
            </a:r>
            <a:endParaRPr lang="cs-CZ" sz="2400" dirty="0" smtClean="0"/>
          </a:p>
          <a:p>
            <a:pPr marL="457200" indent="-457200">
              <a:buSzPts val="2800"/>
              <a:buFont typeface="Arial"/>
              <a:buChar char="•"/>
            </a:pPr>
            <a:endParaRPr lang="cs-CZ" sz="2800" dirty="0"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108521" y="2132856"/>
            <a:ext cx="92103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Změnu proveďte pomocí </a:t>
            </a:r>
            <a:r>
              <a:rPr lang="cs-CZ" sz="2800" dirty="0">
                <a:solidFill>
                  <a:srgbClr val="000000"/>
                </a:solidFill>
              </a:rPr>
              <a:t>nástroje Navrhnout tabulku v kontextové kartě </a:t>
            </a:r>
            <a:r>
              <a:rPr lang="cs-CZ" sz="2800" b="1" dirty="0">
                <a:solidFill>
                  <a:srgbClr val="000000"/>
                </a:solidFill>
              </a:rPr>
              <a:t>Nástroje tabulky</a:t>
            </a:r>
            <a:r>
              <a:rPr lang="cs-CZ" sz="2800" dirty="0">
                <a:solidFill>
                  <a:srgbClr val="000000"/>
                </a:solidFill>
              </a:rPr>
              <a:t>, pásu karet </a:t>
            </a:r>
            <a:r>
              <a:rPr lang="cs-CZ" sz="2800" b="1" dirty="0">
                <a:solidFill>
                  <a:srgbClr val="000000"/>
                </a:solidFill>
              </a:rPr>
              <a:t>Návrh</a:t>
            </a:r>
            <a:r>
              <a:rPr lang="cs-CZ" sz="2800" dirty="0">
                <a:solidFill>
                  <a:srgbClr val="000000"/>
                </a:solidFill>
              </a:rPr>
              <a:t>, skupině </a:t>
            </a:r>
            <a:r>
              <a:rPr lang="cs-CZ" sz="2800" b="1" dirty="0">
                <a:solidFill>
                  <a:srgbClr val="000000"/>
                </a:solidFill>
              </a:rPr>
              <a:t>Nakreslit ohraničení</a:t>
            </a:r>
            <a:r>
              <a:rPr lang="cs-CZ" sz="2800" dirty="0">
                <a:solidFill>
                  <a:srgbClr val="000000"/>
                </a:solidFill>
              </a:rPr>
              <a:t>. </a:t>
            </a:r>
            <a:r>
              <a:rPr lang="cs-CZ" sz="2800" dirty="0">
                <a:solidFill>
                  <a:srgbClr val="000000"/>
                </a:solidFill>
              </a:rPr>
              <a:t>Pomocí tohoto nástroje ručně </a:t>
            </a:r>
            <a:r>
              <a:rPr lang="cs-CZ" sz="2800" dirty="0" smtClean="0">
                <a:solidFill>
                  <a:srgbClr val="000000"/>
                </a:solidFill>
              </a:rPr>
              <a:t>dokreslete  </a:t>
            </a:r>
            <a:r>
              <a:rPr lang="cs-CZ" sz="2800" dirty="0">
                <a:solidFill>
                  <a:srgbClr val="000000"/>
                </a:solidFill>
              </a:rPr>
              <a:t>k jednotlivým buňkám červenou dvojitou čáru. </a:t>
            </a:r>
          </a:p>
        </p:txBody>
      </p:sp>
    </p:spTree>
    <p:extLst>
      <p:ext uri="{BB962C8B-B14F-4D97-AF65-F5344CB8AC3E}">
        <p14:creationId xmlns:p14="http://schemas.microsoft.com/office/powerpoint/2010/main" val="122184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1869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Úkol č. </a:t>
            </a:r>
            <a:r>
              <a:rPr lang="cs-CZ" sz="3200" b="1" dirty="0"/>
              <a:t>3</a:t>
            </a:r>
            <a:endParaRPr lang="cs-CZ" sz="3200" dirty="0"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r="1165"/>
          <a:stretch/>
        </p:blipFill>
        <p:spPr bwMode="auto">
          <a:xfrm>
            <a:off x="0" y="5346290"/>
            <a:ext cx="9144000" cy="1611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79512" y="1124744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000000"/>
                </a:solidFill>
              </a:rPr>
              <a:t>U předchozí tabulky změňte barvu pozadí jednotlivých buněk řádků a sloupců podle předlohy: 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5536" y="2204864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Označte postupně jednotlivé skupiny buněk podle předlohy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7" name="Obdélník 6"/>
          <p:cNvSpPr/>
          <p:nvPr/>
        </p:nvSpPr>
        <p:spPr>
          <a:xfrm>
            <a:off x="359024" y="3284984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/>
              <a:t>V kontextové kartě Nástroje tabulky, pásu karet </a:t>
            </a:r>
            <a:r>
              <a:rPr lang="cs-CZ" sz="2800" b="1" dirty="0"/>
              <a:t>Návrh</a:t>
            </a:r>
            <a:r>
              <a:rPr lang="cs-CZ" sz="2800" dirty="0"/>
              <a:t> ve skupině </a:t>
            </a:r>
            <a:r>
              <a:rPr lang="cs-CZ" sz="2800" b="1" dirty="0"/>
              <a:t>Styly</a:t>
            </a:r>
            <a:r>
              <a:rPr lang="cs-CZ" sz="2800" dirty="0"/>
              <a:t> </a:t>
            </a:r>
            <a:r>
              <a:rPr lang="cs-CZ" sz="2800" b="1" dirty="0"/>
              <a:t>tabulky</a:t>
            </a:r>
            <a:r>
              <a:rPr lang="cs-CZ" sz="2800" dirty="0"/>
              <a:t> klepněte na ikonu </a:t>
            </a:r>
            <a:r>
              <a:rPr lang="cs-CZ" sz="2800" b="1" dirty="0"/>
              <a:t>Stínování</a:t>
            </a:r>
            <a:r>
              <a:rPr lang="cs-CZ" sz="2800" dirty="0"/>
              <a:t>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19378" y="4669979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Zde vyberte barvu </a:t>
            </a:r>
            <a:r>
              <a:rPr lang="cs-CZ" sz="2800" dirty="0" smtClean="0"/>
              <a:t>pozadí.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325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570038"/>
            <a:ext cx="5019675" cy="524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635375" y="884238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Klikněte do tabulky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250825" y="693738"/>
            <a:ext cx="3025775" cy="719137"/>
          </a:xfrm>
          <a:prstGeom prst="rightArrowCallout">
            <a:avLst>
              <a:gd name="adj1" fmla="val 25000"/>
              <a:gd name="adj2" fmla="val 25000"/>
              <a:gd name="adj3" fmla="val 70125"/>
              <a:gd name="adj4" fmla="val 66667"/>
            </a:avLst>
          </a:prstGeom>
          <a:solidFill>
            <a:srgbClr val="FF2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Nezapomeňte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411413" y="115888"/>
            <a:ext cx="4392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Vlastnosti tabulky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859338" y="4292600"/>
            <a:ext cx="4105275" cy="1152525"/>
          </a:xfrm>
          <a:prstGeom prst="rect">
            <a:avLst/>
          </a:prstGeom>
          <a:solidFill>
            <a:srgbClr val="F9F93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Zvolit zarovnání – obtékání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 (umístění) tabulky v textu</a:t>
            </a:r>
          </a:p>
        </p:txBody>
      </p:sp>
    </p:spTree>
    <p:extLst>
      <p:ext uri="{BB962C8B-B14F-4D97-AF65-F5344CB8AC3E}">
        <p14:creationId xmlns:p14="http://schemas.microsoft.com/office/powerpoint/2010/main" val="6456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2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 animBg="1"/>
      <p:bldP spid="16397" grpId="0"/>
      <p:bldP spid="163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052638" y="333375"/>
            <a:ext cx="4751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Editace obsahu buňky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792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Pokud zapisujeme text do buňky, je možné jej formátovat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1700213"/>
            <a:ext cx="476726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6156325" y="1700213"/>
            <a:ext cx="2087563" cy="936625"/>
          </a:xfrm>
          <a:prstGeom prst="leftArrow">
            <a:avLst>
              <a:gd name="adj1" fmla="val 50000"/>
              <a:gd name="adj2" fmla="val 55720"/>
            </a:avLst>
          </a:prstGeom>
          <a:solidFill>
            <a:srgbClr val="F9F93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Buňka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22263" y="4941168"/>
            <a:ext cx="2736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Zvolit zarovnání textu uvnitř buňky</a:t>
            </a:r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2916238" y="46529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555776" y="4149724"/>
            <a:ext cx="3240187" cy="79144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2555776" y="4149724"/>
            <a:ext cx="2376587" cy="79144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2555776" y="4149724"/>
            <a:ext cx="1511399" cy="79144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1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3" grpId="0" animBg="1"/>
      <p:bldP spid="14344" grpId="0"/>
      <p:bldP spid="14346" grpId="0" animBg="1"/>
      <p:bldP spid="14347" grpId="0" animBg="1"/>
      <p:bldP spid="143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916832"/>
            <a:ext cx="732274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51520" y="404664"/>
            <a:ext cx="889248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 smtClean="0">
                <a:solidFill>
                  <a:srgbClr val="000000"/>
                </a:solidFill>
              </a:rPr>
              <a:t>Zarovnání </a:t>
            </a:r>
            <a:r>
              <a:rPr lang="cs-CZ" sz="2800" dirty="0">
                <a:solidFill>
                  <a:srgbClr val="000000"/>
                </a:solidFill>
              </a:rPr>
              <a:t>textu uvnitř </a:t>
            </a:r>
            <a:r>
              <a:rPr lang="cs-CZ" sz="2800" dirty="0" smtClean="0">
                <a:solidFill>
                  <a:srgbClr val="000000"/>
                </a:solidFill>
              </a:rPr>
              <a:t>buňky můžeme i v kartě </a:t>
            </a:r>
            <a:r>
              <a:rPr lang="cs-CZ" sz="2800" b="1" dirty="0" smtClean="0">
                <a:solidFill>
                  <a:srgbClr val="000000"/>
                </a:solidFill>
              </a:rPr>
              <a:t>Rozložení</a:t>
            </a:r>
            <a:r>
              <a:rPr lang="cs-CZ" sz="2800" dirty="0" smtClean="0">
                <a:solidFill>
                  <a:srgbClr val="000000"/>
                </a:solidFill>
              </a:rPr>
              <a:t> na pásu karet </a:t>
            </a:r>
            <a:r>
              <a:rPr lang="cs-CZ" sz="2800" b="1" dirty="0" smtClean="0">
                <a:solidFill>
                  <a:srgbClr val="000000"/>
                </a:solidFill>
              </a:rPr>
              <a:t>Nástroje</a:t>
            </a:r>
            <a:r>
              <a:rPr lang="cs-CZ" sz="2800" dirty="0" smtClean="0">
                <a:solidFill>
                  <a:srgbClr val="000000"/>
                </a:solidFill>
              </a:rPr>
              <a:t> </a:t>
            </a:r>
            <a:r>
              <a:rPr lang="cs-CZ" sz="2800" b="1" dirty="0" smtClean="0">
                <a:solidFill>
                  <a:srgbClr val="000000"/>
                </a:solidFill>
              </a:rPr>
              <a:t>tabulky</a:t>
            </a:r>
            <a:r>
              <a:rPr lang="cs-CZ" sz="2800" dirty="0" smtClean="0">
                <a:solidFill>
                  <a:srgbClr val="000000"/>
                </a:solidFill>
              </a:rPr>
              <a:t> ve skupině </a:t>
            </a:r>
            <a:r>
              <a:rPr lang="cs-CZ" sz="2800" b="1" dirty="0" smtClean="0">
                <a:solidFill>
                  <a:srgbClr val="000000"/>
                </a:solidFill>
              </a:rPr>
              <a:t>Zarovnání</a:t>
            </a:r>
            <a:endParaRPr lang="cs-CZ" sz="2800" b="1" dirty="0">
              <a:solidFill>
                <a:srgbClr val="000000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4010399" y="4077071"/>
            <a:ext cx="1353689" cy="14401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4932040" y="2861928"/>
            <a:ext cx="1296144" cy="12151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58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</a:t>
            </a:r>
            <a:r>
              <a:rPr lang="cs-CZ" dirty="0" smtClean="0"/>
              <a:t> </a:t>
            </a:r>
            <a:r>
              <a:rPr lang="cs-CZ" dirty="0" smtClean="0"/>
              <a:t>– další formát tabulek.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</a:t>
            </a:r>
            <a:r>
              <a:rPr lang="cs-CZ" dirty="0"/>
              <a:t>si osvojí základní pojmy. </a:t>
            </a:r>
            <a:r>
              <a:rPr lang="cs-CZ" dirty="0" smtClean="0"/>
              <a:t>Zvládnou upravit </a:t>
            </a:r>
            <a:r>
              <a:rPr lang="cs-CZ" dirty="0"/>
              <a:t>vzhled </a:t>
            </a:r>
            <a:r>
              <a:rPr lang="cs-CZ" dirty="0" smtClean="0"/>
              <a:t>tabulky, využívat </a:t>
            </a:r>
            <a:r>
              <a:rPr lang="cs-CZ" dirty="0"/>
              <a:t>stylů k této </a:t>
            </a:r>
            <a:r>
              <a:rPr lang="cs-CZ" dirty="0" smtClean="0"/>
              <a:t>úpravě, využívat k tomu vhodné nástroje z pásu karet Nástroje tabulky. </a:t>
            </a:r>
            <a:endParaRPr lang="cs-CZ" dirty="0"/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3: Formátování čar v tabulce. Možnost volby formátování před samotným kreslení tabulky nebo po vložení tabulky dodatečné formátování.</a:t>
            </a:r>
          </a:p>
          <a:p>
            <a:r>
              <a:rPr lang="cs-CZ" dirty="0" smtClean="0"/>
              <a:t>Snímek č. </a:t>
            </a:r>
            <a:r>
              <a:rPr lang="cs-CZ" dirty="0"/>
              <a:t>4</a:t>
            </a:r>
            <a:r>
              <a:rPr lang="cs-CZ" dirty="0" smtClean="0"/>
              <a:t>: Volba stylu, šířky a barvy pera před samotnou kresbou tabulky.</a:t>
            </a:r>
          </a:p>
          <a:p>
            <a:r>
              <a:rPr lang="cs-CZ" dirty="0" smtClean="0"/>
              <a:t>Snímek č. 5: Formátování již vložené tabulky pomocí tlačítka Stínování a Ohraničení.</a:t>
            </a:r>
          </a:p>
          <a:p>
            <a:r>
              <a:rPr lang="cs-CZ" dirty="0" smtClean="0"/>
              <a:t>Snímek č. 6 - </a:t>
            </a:r>
            <a:r>
              <a:rPr lang="cs-CZ" dirty="0" smtClean="0"/>
              <a:t>8: </a:t>
            </a:r>
            <a:r>
              <a:rPr lang="cs-CZ" dirty="0" smtClean="0"/>
              <a:t>Formátování barev a stylu čar v tabulce pomocí dialogového okna Ohraničení a stínování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Snímek č. 10: Stínování pozadí tabulky.</a:t>
            </a:r>
            <a:endParaRPr lang="cs-CZ" dirty="0" smtClean="0"/>
          </a:p>
          <a:p>
            <a:r>
              <a:rPr lang="cs-CZ" dirty="0" smtClean="0"/>
              <a:t>Snímek </a:t>
            </a:r>
            <a:r>
              <a:rPr lang="cs-CZ" dirty="0" smtClean="0"/>
              <a:t>13: </a:t>
            </a:r>
            <a:r>
              <a:rPr lang="cs-CZ" dirty="0"/>
              <a:t>O</a:t>
            </a:r>
            <a:r>
              <a:rPr lang="cs-CZ" dirty="0" smtClean="0"/>
              <a:t>kno </a:t>
            </a:r>
            <a:r>
              <a:rPr lang="cs-CZ" dirty="0" smtClean="0"/>
              <a:t>Vlastnosti tabulky a řešení umístění tabulky v textu.</a:t>
            </a:r>
          </a:p>
          <a:p>
            <a:r>
              <a:rPr lang="cs-CZ" dirty="0" smtClean="0"/>
              <a:t>Snímek </a:t>
            </a:r>
            <a:r>
              <a:rPr lang="cs-CZ" dirty="0" smtClean="0"/>
              <a:t>14 </a:t>
            </a:r>
            <a:r>
              <a:rPr lang="cs-CZ" dirty="0" smtClean="0"/>
              <a:t>– </a:t>
            </a:r>
            <a:r>
              <a:rPr lang="cs-CZ" dirty="0" smtClean="0"/>
              <a:t>15: Zarovnání </a:t>
            </a:r>
            <a:r>
              <a:rPr lang="cs-CZ" dirty="0" smtClean="0"/>
              <a:t>textu v buňce tabulky.</a:t>
            </a:r>
          </a:p>
          <a:p>
            <a:endParaRPr lang="cs-CZ" dirty="0" smtClean="0"/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5866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4145012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 s.r.o., 2004, ISBN 80-86686-22-1. 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VANÍČEK, Jiří; ŘEZNÍČEK, Petr. </a:t>
            </a:r>
            <a:r>
              <a:rPr lang="cs-CZ" i="1" dirty="0"/>
              <a:t>Informatika pro základní školy</a:t>
            </a:r>
            <a:r>
              <a:rPr lang="cs-CZ" dirty="0"/>
              <a:t>. Brno: Computer Press, a.s., 2004, ISBN 80-251-0196-7.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MS </a:t>
            </a:r>
            <a:r>
              <a:rPr lang="cs-CZ" dirty="0"/>
              <a:t>Office </a:t>
            </a:r>
            <a:r>
              <a:rPr lang="cs-CZ" dirty="0" smtClean="0"/>
              <a:t>Klipart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188640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Fixace: </a:t>
            </a:r>
            <a:endParaRPr lang="cs-CZ" b="1" dirty="0" smtClean="0"/>
          </a:p>
          <a:p>
            <a:r>
              <a:rPr lang="cs-CZ" dirty="0" smtClean="0"/>
              <a:t>Snímek </a:t>
            </a:r>
            <a:r>
              <a:rPr lang="cs-CZ" dirty="0"/>
              <a:t>č. </a:t>
            </a:r>
            <a:r>
              <a:rPr lang="cs-CZ" dirty="0" smtClean="0"/>
              <a:t>9, 11: </a:t>
            </a:r>
            <a:r>
              <a:rPr lang="cs-CZ" dirty="0"/>
              <a:t>Procvičení ohraničení tabulky dvěma způsoby : </a:t>
            </a:r>
          </a:p>
          <a:p>
            <a:pPr lvl="1"/>
            <a:r>
              <a:rPr lang="cs-CZ" i="1" dirty="0"/>
              <a:t>Kontextová karta Nástroje tabulky, pás karet Návrh, skupina Styly tabulky, tlačítko Ohraničení, z rozbalovací nabídky vyberte tlačítko Ohraničení a stínování.</a:t>
            </a:r>
            <a:r>
              <a:rPr lang="cs-CZ" sz="1600" dirty="0"/>
              <a:t> </a:t>
            </a:r>
            <a:r>
              <a:rPr lang="cs-CZ" i="1" dirty="0"/>
              <a:t>V otevřeném okně vyberte volbu Ohraničení a zde Nastavení mřížka, Styl dvojitá čára, Barva modrá, Šířka 1,5b</a:t>
            </a:r>
            <a:r>
              <a:rPr lang="cs-CZ" i="1" dirty="0" smtClean="0"/>
              <a:t>.</a:t>
            </a:r>
          </a:p>
          <a:p>
            <a:pPr lvl="1"/>
            <a:r>
              <a:rPr lang="cs-CZ" dirty="0" smtClean="0"/>
              <a:t>Procvičení změny formátu vnitřní čáry tabulky – druhý způsob:</a:t>
            </a:r>
          </a:p>
          <a:p>
            <a:pPr lvl="1"/>
            <a:r>
              <a:rPr lang="cs-CZ" i="1" dirty="0"/>
              <a:t>Druhá možnost, jak změnit typ čáry, je pomocí nástroje Navrhnout tabulku v kontextové kartě Nástroje tabulky, pásu karet Návrh, skupině Nakreslit ohraničení. Pomocí tohoto nástroje ručně dokreslíme k jednotlivým buňkám červenou dvojitou čáru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Snímek č. 12: Procvičení stínování pozadí tabulky.</a:t>
            </a:r>
            <a:endParaRPr lang="cs-CZ" dirty="0"/>
          </a:p>
          <a:p>
            <a:r>
              <a:rPr lang="cs-CZ" i="1" dirty="0" smtClean="0"/>
              <a:t> 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3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248996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>
                <a:solidFill>
                  <a:srgbClr val="000000"/>
                </a:solidFill>
              </a:rPr>
              <a:t>Další formát </a:t>
            </a:r>
            <a:r>
              <a:rPr lang="cs-CZ" sz="7200" b="1" dirty="0" smtClean="0">
                <a:solidFill>
                  <a:srgbClr val="000000"/>
                </a:solidFill>
              </a:rPr>
              <a:t>tabulek</a:t>
            </a:r>
            <a:endParaRPr lang="cs-CZ" sz="9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2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56" y="2348880"/>
            <a:ext cx="2274128" cy="4343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ovéPole 2"/>
          <p:cNvSpPr txBox="1">
            <a:spLocks noChangeArrowheads="1"/>
          </p:cNvSpPr>
          <p:nvPr/>
        </p:nvSpPr>
        <p:spPr bwMode="auto">
          <a:xfrm>
            <a:off x="179512" y="116632"/>
            <a:ext cx="6357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000000"/>
                </a:solidFill>
              </a:rPr>
              <a:t>Formátování čar v tabulce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651" y="0"/>
            <a:ext cx="2456829" cy="382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8" name="TextovéPole 6"/>
          <p:cNvSpPr txBox="1">
            <a:spLocks noChangeArrowheads="1"/>
          </p:cNvSpPr>
          <p:nvPr/>
        </p:nvSpPr>
        <p:spPr bwMode="auto">
          <a:xfrm>
            <a:off x="56480" y="1052736"/>
            <a:ext cx="65317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1</a:t>
            </a:r>
            <a:r>
              <a:rPr lang="cs-CZ" sz="2400" dirty="0" smtClean="0">
                <a:solidFill>
                  <a:srgbClr val="000000"/>
                </a:solidFill>
              </a:rPr>
              <a:t>. </a:t>
            </a:r>
            <a:r>
              <a:rPr lang="cs-CZ" sz="2400" dirty="0">
                <a:solidFill>
                  <a:srgbClr val="000000"/>
                </a:solidFill>
              </a:rPr>
              <a:t>Karta </a:t>
            </a:r>
            <a:r>
              <a:rPr lang="cs-CZ" sz="2400" b="1" dirty="0">
                <a:solidFill>
                  <a:srgbClr val="000000"/>
                </a:solidFill>
              </a:rPr>
              <a:t>Návrh</a:t>
            </a:r>
            <a:r>
              <a:rPr lang="cs-CZ" sz="2400" dirty="0">
                <a:solidFill>
                  <a:srgbClr val="000000"/>
                </a:solidFill>
              </a:rPr>
              <a:t> skupina </a:t>
            </a:r>
            <a:r>
              <a:rPr lang="cs-CZ" sz="2400" b="1" dirty="0">
                <a:solidFill>
                  <a:srgbClr val="000000"/>
                </a:solidFill>
              </a:rPr>
              <a:t>Nakreslit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="1" dirty="0" smtClean="0">
                <a:solidFill>
                  <a:srgbClr val="000000"/>
                </a:solidFill>
              </a:rPr>
              <a:t>ohraničení</a:t>
            </a:r>
            <a:r>
              <a:rPr lang="cs-CZ" sz="2400" dirty="0" smtClean="0">
                <a:solidFill>
                  <a:srgbClr val="000000"/>
                </a:solidFill>
              </a:rPr>
              <a:t> v případě, že volíme kreslení tabulky 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18469" name="TextovéPole 7"/>
          <p:cNvSpPr txBox="1">
            <a:spLocks noChangeArrowheads="1"/>
          </p:cNvSpPr>
          <p:nvPr/>
        </p:nvSpPr>
        <p:spPr bwMode="auto">
          <a:xfrm>
            <a:off x="2742930" y="4365104"/>
            <a:ext cx="61561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2</a:t>
            </a:r>
            <a:r>
              <a:rPr lang="cs-CZ" sz="2400" dirty="0" smtClean="0">
                <a:solidFill>
                  <a:srgbClr val="000000"/>
                </a:solidFill>
              </a:rPr>
              <a:t>. </a:t>
            </a:r>
            <a:r>
              <a:rPr lang="cs-CZ" sz="2400" dirty="0">
                <a:solidFill>
                  <a:srgbClr val="000000"/>
                </a:solidFill>
              </a:rPr>
              <a:t>Karta </a:t>
            </a:r>
            <a:r>
              <a:rPr lang="cs-CZ" sz="2400" b="1" dirty="0">
                <a:solidFill>
                  <a:srgbClr val="000000"/>
                </a:solidFill>
              </a:rPr>
              <a:t>Návrh</a:t>
            </a:r>
            <a:r>
              <a:rPr lang="cs-CZ" sz="2400" dirty="0">
                <a:solidFill>
                  <a:srgbClr val="000000"/>
                </a:solidFill>
              </a:rPr>
              <a:t>  skupina </a:t>
            </a:r>
            <a:r>
              <a:rPr lang="cs-CZ" sz="2400" b="1" dirty="0">
                <a:solidFill>
                  <a:srgbClr val="000000"/>
                </a:solidFill>
              </a:rPr>
              <a:t>Styly </a:t>
            </a:r>
            <a:r>
              <a:rPr lang="cs-CZ" sz="2400" b="1" dirty="0" smtClean="0">
                <a:solidFill>
                  <a:srgbClr val="000000"/>
                </a:solidFill>
              </a:rPr>
              <a:t>tabulky </a:t>
            </a:r>
            <a:r>
              <a:rPr lang="cs-CZ" sz="2400" dirty="0" smtClean="0">
                <a:solidFill>
                  <a:srgbClr val="000000"/>
                </a:solidFill>
              </a:rPr>
              <a:t>tlačítko  </a:t>
            </a:r>
            <a:r>
              <a:rPr lang="cs-CZ" sz="2400" b="1" dirty="0" smtClean="0">
                <a:solidFill>
                  <a:srgbClr val="000000"/>
                </a:solidFill>
              </a:rPr>
              <a:t>Ohraničení</a:t>
            </a:r>
            <a:r>
              <a:rPr lang="cs-CZ" sz="2400" dirty="0" smtClean="0">
                <a:solidFill>
                  <a:srgbClr val="000000"/>
                </a:solidFill>
              </a:rPr>
              <a:t> a </a:t>
            </a:r>
            <a:r>
              <a:rPr lang="cs-CZ" sz="2400" b="1" dirty="0" smtClean="0">
                <a:solidFill>
                  <a:srgbClr val="000000"/>
                </a:solidFill>
              </a:rPr>
              <a:t>Stínování</a:t>
            </a:r>
            <a:r>
              <a:rPr lang="cs-CZ" sz="2400" dirty="0" smtClean="0">
                <a:solidFill>
                  <a:srgbClr val="000000"/>
                </a:solidFill>
              </a:rPr>
              <a:t> v případě, že chceme upravovat již vloženou tabulku</a:t>
            </a:r>
            <a:endParaRPr lang="cs-CZ" sz="2400" dirty="0">
              <a:solidFill>
                <a:srgbClr val="000000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H="1" flipV="1">
            <a:off x="1425819" y="2564904"/>
            <a:ext cx="3362205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4932040" y="476672"/>
            <a:ext cx="1503611" cy="6318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6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68" grpId="0"/>
      <p:bldP spid="184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37035"/>
            <a:ext cx="3240360" cy="503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7504" y="243252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Pokud volíme možnost navrhnout a nakreslit tabulku</a:t>
            </a:r>
            <a:r>
              <a:rPr lang="cs-CZ" sz="2800" dirty="0" smtClean="0"/>
              <a:t>,  </a:t>
            </a:r>
            <a:r>
              <a:rPr lang="cs-CZ" sz="2800" dirty="0" smtClean="0"/>
              <a:t>zvolíme: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99992" y="1514807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</a:t>
            </a:r>
            <a:r>
              <a:rPr lang="cs-CZ" sz="2800" dirty="0" smtClean="0"/>
              <a:t>tyl pera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27984" y="2164214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š</a:t>
            </a:r>
            <a:r>
              <a:rPr lang="cs-CZ" sz="2800" dirty="0" smtClean="0"/>
              <a:t>ířka pera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19295" y="3046225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b</a:t>
            </a:r>
            <a:r>
              <a:rPr lang="cs-CZ" sz="2800" dirty="0" smtClean="0"/>
              <a:t>arva pera</a:t>
            </a:r>
            <a:endParaRPr lang="cs-CZ" sz="2800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2915817" y="1667685"/>
            <a:ext cx="1402850" cy="16860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1"/>
          </p:cNvCxnSpPr>
          <p:nvPr/>
        </p:nvCxnSpPr>
        <p:spPr>
          <a:xfrm flipH="1" flipV="1">
            <a:off x="2771800" y="2143925"/>
            <a:ext cx="1656184" cy="28189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1943708" y="2425824"/>
            <a:ext cx="2417453" cy="8820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22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16024" y="260648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 případě, že upravujeme již vloženou tabulku, volíme kartu </a:t>
            </a:r>
            <a:r>
              <a:rPr lang="cs-CZ" sz="2800" b="1" dirty="0" smtClean="0"/>
              <a:t>Návrh</a:t>
            </a:r>
            <a:r>
              <a:rPr lang="cs-CZ" sz="2800" dirty="0" smtClean="0"/>
              <a:t>, skupinu </a:t>
            </a:r>
            <a:r>
              <a:rPr lang="cs-CZ" sz="2800" b="1" dirty="0" smtClean="0"/>
              <a:t>Styly</a:t>
            </a:r>
            <a:r>
              <a:rPr lang="cs-CZ" sz="2800" dirty="0" smtClean="0"/>
              <a:t> </a:t>
            </a:r>
            <a:r>
              <a:rPr lang="cs-CZ" sz="2800" b="1" dirty="0" smtClean="0"/>
              <a:t>tabulky</a:t>
            </a:r>
            <a:r>
              <a:rPr lang="cs-CZ" sz="2800" dirty="0" smtClean="0"/>
              <a:t> a dále vybereme: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48992" y="1644260"/>
            <a:ext cx="33843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Stínování </a:t>
            </a:r>
            <a:endParaRPr lang="cs-CZ" sz="2400" dirty="0" smtClean="0"/>
          </a:p>
          <a:p>
            <a:r>
              <a:rPr lang="cs-CZ" sz="2400" dirty="0" smtClean="0"/>
              <a:t>(barvy v tabulce)</a:t>
            </a:r>
            <a:endParaRPr lang="cs-CZ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462500"/>
            <a:ext cx="2232248" cy="426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932040" y="1340768"/>
            <a:ext cx="46253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</a:t>
            </a:r>
            <a:r>
              <a:rPr lang="cs-CZ" sz="2800" dirty="0" smtClean="0"/>
              <a:t>Ohraničení </a:t>
            </a:r>
            <a:endParaRPr lang="cs-CZ" sz="2400" dirty="0" smtClean="0"/>
          </a:p>
          <a:p>
            <a:r>
              <a:rPr lang="cs-CZ" sz="2400" dirty="0" smtClean="0"/>
              <a:t>(čáry ohraničující tabulku)</a:t>
            </a:r>
            <a:endParaRPr lang="cs-CZ" sz="2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7" y="2955541"/>
            <a:ext cx="2732909" cy="349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441760" y="2940251"/>
            <a:ext cx="1569343" cy="4887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146947" y="2644565"/>
            <a:ext cx="1197361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1226431" y="2523570"/>
            <a:ext cx="648073" cy="4320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6588224" y="2212516"/>
            <a:ext cx="648073" cy="4320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2843808" y="5301208"/>
            <a:ext cx="4104457" cy="15567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FF0000"/>
                </a:solidFill>
              </a:rPr>
              <a:t>Nezapomeňte!!!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FF0000"/>
                </a:solidFill>
              </a:rPr>
              <a:t>Označit do bloku oblast </a:t>
            </a:r>
            <a:r>
              <a:rPr lang="cs-CZ" sz="2400" dirty="0" smtClean="0">
                <a:solidFill>
                  <a:srgbClr val="FF0000"/>
                </a:solidFill>
              </a:rPr>
              <a:t>buněk, u kterých upravujeme barvy nebo ohraničení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5" grpId="0" animBg="1"/>
      <p:bldP spid="16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720" y="1988840"/>
            <a:ext cx="2437432" cy="465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779912" y="6309320"/>
            <a:ext cx="1944216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2411760" y="5193196"/>
            <a:ext cx="1368152" cy="11161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39552" y="404664"/>
            <a:ext cx="8604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Pro úpravu barev a stylu ohraničení v tabulce můžeme volit </a:t>
            </a:r>
            <a:r>
              <a:rPr lang="cs-CZ" sz="2800" dirty="0">
                <a:solidFill>
                  <a:srgbClr val="000000"/>
                </a:solidFill>
              </a:rPr>
              <a:t>v rozbalené nabídce u tlačítka </a:t>
            </a:r>
            <a:r>
              <a:rPr lang="cs-CZ" sz="2800" b="1" dirty="0">
                <a:solidFill>
                  <a:srgbClr val="000000"/>
                </a:solidFill>
              </a:rPr>
              <a:t>Ohraničení</a:t>
            </a:r>
            <a:r>
              <a:rPr lang="cs-CZ" sz="2800" dirty="0">
                <a:solidFill>
                  <a:srgbClr val="000000"/>
                </a:solidFill>
              </a:rPr>
              <a:t> dialogové okno </a:t>
            </a:r>
            <a:r>
              <a:rPr lang="cs-CZ" sz="2800" b="1" dirty="0">
                <a:solidFill>
                  <a:srgbClr val="000000"/>
                </a:solidFill>
              </a:rPr>
              <a:t>Ohraničení</a:t>
            </a:r>
            <a:r>
              <a:rPr lang="cs-CZ" sz="2800" dirty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a</a:t>
            </a:r>
            <a:r>
              <a:rPr lang="cs-CZ" sz="2800" dirty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stínování</a:t>
            </a:r>
          </a:p>
          <a:p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2478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63758"/>
            <a:ext cx="7146924" cy="509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AutoShape 7"/>
          <p:cNvSpPr>
            <a:spLocks noChangeArrowheads="1"/>
          </p:cNvSpPr>
          <p:nvPr/>
        </p:nvSpPr>
        <p:spPr bwMode="auto">
          <a:xfrm rot="4904400">
            <a:off x="2014640" y="927726"/>
            <a:ext cx="433387" cy="2090483"/>
          </a:xfrm>
          <a:prstGeom prst="downArrow">
            <a:avLst>
              <a:gd name="adj1" fmla="val 50000"/>
              <a:gd name="adj2" fmla="val 54029"/>
            </a:avLst>
          </a:prstGeom>
          <a:solidFill>
            <a:srgbClr val="FF2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635375" y="908050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Klikněte do tabulky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250825" y="765175"/>
            <a:ext cx="3025775" cy="719138"/>
          </a:xfrm>
          <a:prstGeom prst="rightArrowCallout">
            <a:avLst>
              <a:gd name="adj1" fmla="val 25000"/>
              <a:gd name="adj2" fmla="val 25000"/>
              <a:gd name="adj3" fmla="val 70125"/>
              <a:gd name="adj4" fmla="val 66667"/>
            </a:avLst>
          </a:prstGeom>
          <a:solidFill>
            <a:srgbClr val="FF2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Nezapomeňte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2411760" y="188913"/>
            <a:ext cx="4410074" cy="576262"/>
          </a:xfrm>
          <a:prstGeom prst="roundRect">
            <a:avLst>
              <a:gd name="adj" fmla="val 16667"/>
            </a:avLst>
          </a:prstGeom>
          <a:solidFill>
            <a:srgbClr val="F9F93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Ohraničení a stínování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3288738" y="1638690"/>
            <a:ext cx="2016125" cy="576263"/>
          </a:xfrm>
          <a:prstGeom prst="roundRect">
            <a:avLst>
              <a:gd name="adj" fmla="val 16667"/>
            </a:avLst>
          </a:prstGeom>
          <a:solidFill>
            <a:srgbClr val="F9F93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Ohraničení</a:t>
            </a:r>
          </a:p>
        </p:txBody>
      </p:sp>
    </p:spTree>
    <p:extLst>
      <p:ext uri="{BB962C8B-B14F-4D97-AF65-F5344CB8AC3E}">
        <p14:creationId xmlns:p14="http://schemas.microsoft.com/office/powerpoint/2010/main" val="29611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/>
      <p:bldP spid="11274" grpId="0" animBg="1"/>
      <p:bldP spid="11278" grpId="0" animBg="1"/>
      <p:bldP spid="112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63758"/>
            <a:ext cx="7146924" cy="509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4"/>
          <p:cNvSpPr>
            <a:spLocks noChangeArrowheads="1"/>
          </p:cNvSpPr>
          <p:nvPr/>
        </p:nvSpPr>
        <p:spPr bwMode="auto">
          <a:xfrm>
            <a:off x="2123728" y="188912"/>
            <a:ext cx="3996085" cy="935831"/>
          </a:xfrm>
          <a:prstGeom prst="roundRect">
            <a:avLst>
              <a:gd name="adj" fmla="val 16667"/>
            </a:avLst>
          </a:prstGeom>
          <a:solidFill>
            <a:srgbClr val="F9F93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Ohraničení a stínování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3859073"/>
            <a:ext cx="1224136" cy="5035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79712" y="2348880"/>
            <a:ext cx="2304256" cy="6476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975769" y="4221088"/>
            <a:ext cx="2304256" cy="5035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975769" y="4797152"/>
            <a:ext cx="2304256" cy="6480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436368" y="5085184"/>
            <a:ext cx="2304256" cy="5035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5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66992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/>
              <a:t>Úkoly pro samostatnou práci:</a:t>
            </a:r>
            <a:endParaRPr lang="cs-CZ" sz="3600" dirty="0">
              <a:effectLst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989439"/>
            <a:ext cx="1869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Úkol č. 1</a:t>
            </a:r>
            <a:endParaRPr lang="cs-CZ" sz="3200" dirty="0"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585758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SzPts val="2800"/>
              <a:buFont typeface="Arial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Do dokumentu vložte tabulku, která bud mít 4 řádky a 6 </a:t>
            </a:r>
            <a:r>
              <a:rPr lang="cs-CZ" sz="2800" dirty="0" smtClean="0">
                <a:solidFill>
                  <a:srgbClr val="000000"/>
                </a:solidFill>
              </a:rPr>
              <a:t>sloupců.</a:t>
            </a:r>
            <a:endParaRPr lang="cs-CZ" sz="2800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" r="3107" b="16840"/>
          <a:stretch/>
        </p:blipFill>
        <p:spPr bwMode="auto">
          <a:xfrm>
            <a:off x="1" y="3968391"/>
            <a:ext cx="9036496" cy="1734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323528" y="2533306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U tabulky změňte ohraničení celé tabulky podle předlohy – dvojitá čára, modré barvy, šířky 1,5b.</a:t>
            </a:r>
          </a:p>
        </p:txBody>
      </p:sp>
    </p:spTree>
    <p:extLst>
      <p:ext uri="{BB962C8B-B14F-4D97-AF65-F5344CB8AC3E}">
        <p14:creationId xmlns:p14="http://schemas.microsoft.com/office/powerpoint/2010/main" val="418278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509</Words>
  <Application>Microsoft Office PowerPoint</Application>
  <PresentationFormat>Předvádění na obrazovce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30</cp:revision>
  <dcterms:created xsi:type="dcterms:W3CDTF">2012-05-28T18:45:40Z</dcterms:created>
  <dcterms:modified xsi:type="dcterms:W3CDTF">2013-01-27T14:04:55Z</dcterms:modified>
</cp:coreProperties>
</file>