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0" r:id="rId9"/>
    <p:sldId id="264" r:id="rId10"/>
    <p:sldId id="265" r:id="rId11"/>
    <p:sldId id="266" r:id="rId12"/>
    <p:sldId id="267" r:id="rId13"/>
    <p:sldId id="271" r:id="rId14"/>
    <p:sldId id="269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95690-3A31-4DC4-A87A-C33F52C9A4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62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7D06E-2200-42C3-8D2F-4F41C528C1E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47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D26E1-CB8E-492A-A385-2251873CEF6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8364B-67D2-4BA8-92DD-DFE6C04C465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43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443E3-8577-47E8-BCC8-D50AFF0101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91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6BC91-DE59-402B-8DC3-0AC477DBE41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13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E2BF4-C4B1-41E9-BBF4-BCA33987006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54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1799C-B322-46DF-A408-D129EF6F373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75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0DEF3-714A-43A7-B163-31F032F6FE7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86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BC943-AE86-4219-B5FF-3AFF8CA6950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6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090CF-A262-4EC6-A1D2-BA8F9AB7C69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54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FFE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2AEED5-3A81-4D97-9C7F-564BC20ACA85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05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369" y="869950"/>
            <a:ext cx="5153025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646907" y="3022600"/>
            <a:ext cx="7777162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 VM vytvořen: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květen 2012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výukový materiál určen pro: 5. ročník,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Textový editor  MS Office Word,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Tabulky</a:t>
            </a:r>
            <a:endParaRPr lang="cs-CZ" b="1" dirty="0">
              <a:solidFill>
                <a:srgbClr val="7F7F7F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DUM: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32_211_Informatika 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 komunikační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technologie_15</a:t>
            </a:r>
            <a:endParaRPr lang="cs-CZ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504032" y="5618162"/>
            <a:ext cx="8135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i="1" dirty="0">
                <a:solidFill>
                  <a:srgbClr val="000000"/>
                </a:solidFill>
              </a:rPr>
              <a:t>Autorem materiálu a všech jeho částí, není-li uvedeno jinak, je Jana Jiroušová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94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ovéPole 2"/>
          <p:cNvSpPr txBox="1">
            <a:spLocks noChangeArrowheads="1"/>
          </p:cNvSpPr>
          <p:nvPr/>
        </p:nvSpPr>
        <p:spPr bwMode="auto">
          <a:xfrm>
            <a:off x="251520" y="571499"/>
            <a:ext cx="8572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</a:rPr>
              <a:t>Vytvoření </a:t>
            </a:r>
            <a:r>
              <a:rPr lang="cs-CZ" sz="3600" b="1" dirty="0">
                <a:solidFill>
                  <a:srgbClr val="000000"/>
                </a:solidFill>
              </a:rPr>
              <a:t>tabulky – </a:t>
            </a:r>
            <a:r>
              <a:rPr lang="cs-CZ" sz="3600" b="1" dirty="0" smtClean="0">
                <a:solidFill>
                  <a:srgbClr val="000000"/>
                </a:solidFill>
              </a:rPr>
              <a:t>nakreslení </a:t>
            </a:r>
            <a:r>
              <a:rPr lang="cs-CZ" sz="3600" b="1" dirty="0">
                <a:solidFill>
                  <a:srgbClr val="000000"/>
                </a:solidFill>
              </a:rPr>
              <a:t>tužkou</a:t>
            </a:r>
          </a:p>
        </p:txBody>
      </p:sp>
      <p:pic>
        <p:nvPicPr>
          <p:cNvPr id="819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500188"/>
            <a:ext cx="2928937" cy="516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prava 4"/>
          <p:cNvSpPr/>
          <p:nvPr/>
        </p:nvSpPr>
        <p:spPr>
          <a:xfrm rot="8860730">
            <a:off x="3393281" y="4737330"/>
            <a:ext cx="1785937" cy="428625"/>
          </a:xfrm>
          <a:prstGeom prst="rightArrow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835696" y="5373216"/>
            <a:ext cx="1581352" cy="35718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19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171" y="2564904"/>
            <a:ext cx="4847101" cy="1946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2664"/>
            <a:ext cx="90011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332656"/>
            <a:ext cx="3206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karta </a:t>
            </a:r>
            <a:r>
              <a:rPr lang="cs-CZ" sz="3200" b="1" dirty="0">
                <a:solidFill>
                  <a:srgbClr val="000000"/>
                </a:solidFill>
              </a:rPr>
              <a:t>Návrh</a:t>
            </a:r>
          </a:p>
        </p:txBody>
      </p:sp>
      <p:sp>
        <p:nvSpPr>
          <p:cNvPr id="6" name="Šipka doprava 5"/>
          <p:cNvSpPr/>
          <p:nvPr/>
        </p:nvSpPr>
        <p:spPr>
          <a:xfrm rot="8860730">
            <a:off x="5844376" y="2413075"/>
            <a:ext cx="1785937" cy="428625"/>
          </a:xfrm>
          <a:prstGeom prst="rightArrow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57188" y="4869160"/>
            <a:ext cx="85352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Místo ukazatele myši se objeví v textu tužka, kterou kreslíme ohraničení tabulky.</a:t>
            </a:r>
          </a:p>
        </p:txBody>
      </p:sp>
      <p:sp>
        <p:nvSpPr>
          <p:cNvPr id="8" name="Obdélník 7"/>
          <p:cNvSpPr/>
          <p:nvPr/>
        </p:nvSpPr>
        <p:spPr>
          <a:xfrm>
            <a:off x="4624834" y="1199605"/>
            <a:ext cx="901221" cy="35718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860032" y="2780928"/>
            <a:ext cx="1224136" cy="13681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82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30" y="3822269"/>
            <a:ext cx="7412930" cy="2630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22448" y="1768620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Při kreslení tabulky můžeme využít nástroje 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3" y="2640503"/>
            <a:ext cx="1944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Styl pera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627784" y="263691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Šířka pera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788024" y="263004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Barva pera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76" y="107851"/>
            <a:ext cx="8809112" cy="134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7501694" y="2640503"/>
            <a:ext cx="1642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Guma</a:t>
            </a:r>
          </a:p>
        </p:txBody>
      </p:sp>
      <p:cxnSp>
        <p:nvCxnSpPr>
          <p:cNvPr id="11" name="Přímá spojovací šipka 20"/>
          <p:cNvCxnSpPr/>
          <p:nvPr/>
        </p:nvCxnSpPr>
        <p:spPr>
          <a:xfrm flipH="1">
            <a:off x="1259632" y="3163723"/>
            <a:ext cx="360040" cy="985357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20"/>
          <p:cNvCxnSpPr/>
          <p:nvPr/>
        </p:nvCxnSpPr>
        <p:spPr>
          <a:xfrm flipH="1">
            <a:off x="2627784" y="2996952"/>
            <a:ext cx="838598" cy="1944216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20"/>
          <p:cNvCxnSpPr/>
          <p:nvPr/>
        </p:nvCxnSpPr>
        <p:spPr>
          <a:xfrm flipH="1">
            <a:off x="2771800" y="3163723"/>
            <a:ext cx="2736304" cy="2425517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20"/>
          <p:cNvCxnSpPr/>
          <p:nvPr/>
        </p:nvCxnSpPr>
        <p:spPr>
          <a:xfrm flipH="1">
            <a:off x="7242981" y="3163723"/>
            <a:ext cx="438733" cy="985357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15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9552" y="548680"/>
            <a:ext cx="1662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b="1" dirty="0">
                <a:solidFill>
                  <a:srgbClr val="000000"/>
                </a:solidFill>
              </a:rPr>
              <a:t>Úkol č. </a:t>
            </a:r>
            <a:r>
              <a:rPr lang="cs-CZ" sz="2800" b="1" dirty="0" smtClean="0">
                <a:solidFill>
                  <a:srgbClr val="000000"/>
                </a:solidFill>
              </a:rPr>
              <a:t>2</a:t>
            </a:r>
            <a:endParaRPr lang="cs-CZ" sz="2800" b="1" dirty="0">
              <a:solidFill>
                <a:srgbClr val="0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28031" y="1136056"/>
            <a:ext cx="85643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Otevři opět nový prázdný dokument Word.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6124" y="1615370"/>
            <a:ext cx="88878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</a:rPr>
              <a:t>Do dokumentu vložte tabulku, která bud mít 4 řádky a 6 sloupců </a:t>
            </a:r>
            <a:r>
              <a:rPr lang="cs-CZ" sz="2800" dirty="0" smtClean="0">
                <a:solidFill>
                  <a:srgbClr val="000000"/>
                </a:solidFill>
              </a:rPr>
              <a:t>nakreslením tužkou.</a:t>
            </a:r>
            <a:endParaRPr lang="cs-CZ" sz="2800" dirty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841" y="2708920"/>
            <a:ext cx="656272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délník 7"/>
          <p:cNvSpPr/>
          <p:nvPr/>
        </p:nvSpPr>
        <p:spPr>
          <a:xfrm>
            <a:off x="256124" y="4869160"/>
            <a:ext cx="88878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Docílit stejnou šířku sloupců či řádků je zde obtížnější, proto pokud záleží na přesném rozložení sloupců i řádků, není tento způsob vytváření tabulek vhodný.</a:t>
            </a:r>
            <a:endParaRPr lang="cs-CZ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58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60648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Anotace: </a:t>
            </a:r>
            <a:endParaRPr lang="cs-CZ" dirty="0"/>
          </a:p>
          <a:p>
            <a:r>
              <a:rPr lang="cs-CZ" dirty="0" smtClean="0"/>
              <a:t>Práce s dokumentem MS Word – práce s textem – vkládání tabulek.</a:t>
            </a:r>
          </a:p>
          <a:p>
            <a:r>
              <a:rPr lang="cs-CZ" b="1" dirty="0" smtClean="0"/>
              <a:t>Očekávaný výstup</a:t>
            </a:r>
            <a:r>
              <a:rPr lang="cs-CZ" dirty="0" smtClean="0"/>
              <a:t>: Žáci si </a:t>
            </a:r>
            <a:r>
              <a:rPr lang="cs-CZ" dirty="0"/>
              <a:t>osvojí základní pojmy. </a:t>
            </a:r>
            <a:r>
              <a:rPr lang="cs-CZ" dirty="0" smtClean="0"/>
              <a:t>Zvládnou </a:t>
            </a:r>
            <a:r>
              <a:rPr lang="cs-CZ" dirty="0"/>
              <a:t>vložit tabulku požadovaných rozměrů a počtu buněk několika </a:t>
            </a:r>
            <a:r>
              <a:rPr lang="cs-CZ" dirty="0" smtClean="0"/>
              <a:t>způsoby. </a:t>
            </a:r>
          </a:p>
          <a:p>
            <a:r>
              <a:rPr lang="cs-CZ" b="1" dirty="0" smtClean="0"/>
              <a:t>Osvojení </a:t>
            </a:r>
            <a:r>
              <a:rPr lang="cs-CZ" b="1" dirty="0"/>
              <a:t>pojmů</a:t>
            </a:r>
            <a:r>
              <a:rPr lang="cs-CZ" dirty="0"/>
              <a:t>: buňka </a:t>
            </a:r>
            <a:r>
              <a:rPr lang="cs-CZ" dirty="0" smtClean="0"/>
              <a:t>tabulky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b="1" dirty="0" smtClean="0"/>
              <a:t>Frontální prezentace:</a:t>
            </a:r>
            <a:r>
              <a:rPr lang="cs-CZ" dirty="0" smtClean="0"/>
              <a:t> </a:t>
            </a:r>
          </a:p>
          <a:p>
            <a:r>
              <a:rPr lang="cs-CZ" dirty="0" smtClean="0"/>
              <a:t>Během frontální prezentace, která je průvodcem novými pojmy si žáci nové </a:t>
            </a:r>
            <a:r>
              <a:rPr lang="cs-CZ" dirty="0"/>
              <a:t>poznatky zkoušejí </a:t>
            </a:r>
            <a:r>
              <a:rPr lang="cs-CZ" dirty="0" smtClean="0"/>
              <a:t>v otevřeném dokumentu Word, na cvičeních a získávají </a:t>
            </a:r>
            <a:r>
              <a:rPr lang="cs-CZ" dirty="0"/>
              <a:t>potřebné </a:t>
            </a:r>
            <a:r>
              <a:rPr lang="cs-CZ" dirty="0" smtClean="0"/>
              <a:t>dovednosti</a:t>
            </a:r>
            <a:r>
              <a:rPr lang="cs-CZ" dirty="0"/>
              <a:t>. </a:t>
            </a:r>
          </a:p>
          <a:p>
            <a:r>
              <a:rPr lang="cs-CZ" dirty="0" smtClean="0"/>
              <a:t>Snímek č. 3: Umístění tlačítka Tabulky na kartě Vložení.</a:t>
            </a:r>
          </a:p>
          <a:p>
            <a:r>
              <a:rPr lang="cs-CZ" dirty="0" smtClean="0"/>
              <a:t>Snímek č. 4 - 7: Možnosti vkládání tabulky a vytvoření tabulky různými způsoby. </a:t>
            </a:r>
          </a:p>
          <a:p>
            <a:r>
              <a:rPr lang="cs-CZ" dirty="0" smtClean="0"/>
              <a:t>Snímek č. </a:t>
            </a:r>
            <a:r>
              <a:rPr lang="cs-CZ" dirty="0" smtClean="0"/>
              <a:t>9: </a:t>
            </a:r>
            <a:r>
              <a:rPr lang="cs-CZ" dirty="0" smtClean="0"/>
              <a:t>Aktivace karet Rozložení a karty Návrh. </a:t>
            </a:r>
          </a:p>
          <a:p>
            <a:r>
              <a:rPr lang="cs-CZ" dirty="0" smtClean="0"/>
              <a:t>Snímek č. </a:t>
            </a:r>
            <a:r>
              <a:rPr lang="cs-CZ" dirty="0" smtClean="0"/>
              <a:t>10 </a:t>
            </a:r>
            <a:r>
              <a:rPr lang="cs-CZ" dirty="0" smtClean="0"/>
              <a:t>- </a:t>
            </a:r>
            <a:r>
              <a:rPr lang="cs-CZ" dirty="0" smtClean="0"/>
              <a:t>12: </a:t>
            </a:r>
            <a:r>
              <a:rPr lang="cs-CZ" dirty="0" smtClean="0"/>
              <a:t>Způsob nakreslení tabulky a aktivace karty Návrh s potřebnými tlačítky k této možnosti vytvoření tabulky.</a:t>
            </a:r>
          </a:p>
          <a:p>
            <a:r>
              <a:rPr lang="cs-CZ" b="1" dirty="0" smtClean="0"/>
              <a:t>Fixace</a:t>
            </a:r>
            <a:r>
              <a:rPr lang="cs-CZ" b="1" smtClean="0"/>
              <a:t>: </a:t>
            </a:r>
            <a:endParaRPr lang="cs-CZ" b="1" smtClean="0"/>
          </a:p>
          <a:p>
            <a:r>
              <a:rPr lang="cs-CZ" smtClean="0"/>
              <a:t>Snímek </a:t>
            </a:r>
            <a:r>
              <a:rPr lang="cs-CZ" dirty="0" smtClean="0"/>
              <a:t>č. 8: Samostatná práce  - žáci samostatně nebo pod vedením vyučujícího vytvářejí tabulku daného počtu řádků a sloupců pomocí matice.</a:t>
            </a:r>
          </a:p>
          <a:p>
            <a:r>
              <a:rPr lang="cs-CZ" dirty="0" smtClean="0"/>
              <a:t>Snímek č. 13</a:t>
            </a:r>
            <a:r>
              <a:rPr lang="cs-CZ" dirty="0"/>
              <a:t>: Žáci vytváří tabulky daného počtu buněk, daného počtu řádků a </a:t>
            </a:r>
            <a:r>
              <a:rPr lang="cs-CZ" dirty="0" smtClean="0"/>
              <a:t>sloupců nakreslením tužkou. Hodnotí pak výhodnost obou způsobů.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3215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166843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Zdroje: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NAVRÁTIL, Pavel. </a:t>
            </a:r>
            <a:r>
              <a:rPr lang="cs-CZ" i="1" dirty="0"/>
              <a:t>S počítačem na základní škole</a:t>
            </a:r>
            <a:r>
              <a:rPr lang="cs-CZ" dirty="0"/>
              <a:t>. Kralice na Hané: Computer Media s.r.o., 2005, ISBN 80-86686-49-3.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KOVÁŘOVÁ, Libuše. </a:t>
            </a:r>
            <a:r>
              <a:rPr lang="cs-CZ" i="1" dirty="0"/>
              <a:t>Informatika pro základní školy</a:t>
            </a:r>
            <a:r>
              <a:rPr lang="cs-CZ" dirty="0"/>
              <a:t>. Kralice na Hané: Computer Media s.r.o., 2004, ISBN 80-86686-22-1. 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VANÍČEK, Jiří; ŘEZNÍČEK, Petr. </a:t>
            </a:r>
            <a:r>
              <a:rPr lang="cs-CZ" i="1" dirty="0"/>
              <a:t>Informatika pro základní školy</a:t>
            </a:r>
            <a:r>
              <a:rPr lang="cs-CZ" dirty="0"/>
              <a:t>. Brno: Computer Press, a.s., 2004, ISBN 80-251-0196-7.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MS </a:t>
            </a:r>
            <a:r>
              <a:rPr lang="cs-CZ"/>
              <a:t>Office </a:t>
            </a:r>
            <a:r>
              <a:rPr lang="cs-CZ" smtClean="0"/>
              <a:t>Klipart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3877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68538" y="2205038"/>
            <a:ext cx="5111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8000" b="1" dirty="0">
                <a:solidFill>
                  <a:srgbClr val="000000"/>
                </a:solidFill>
                <a:latin typeface="Comic Sans MS" pitchFamily="66" charset="0"/>
              </a:rPr>
              <a:t>Tabulky</a:t>
            </a:r>
          </a:p>
        </p:txBody>
      </p:sp>
      <p:graphicFrame>
        <p:nvGraphicFramePr>
          <p:cNvPr id="2075" name="Group 27"/>
          <p:cNvGraphicFramePr>
            <a:graphicFrameLocks noGrp="1"/>
          </p:cNvGraphicFramePr>
          <p:nvPr/>
        </p:nvGraphicFramePr>
        <p:xfrm>
          <a:off x="2700338" y="4365625"/>
          <a:ext cx="3552825" cy="1036638"/>
        </p:xfrm>
        <a:graphic>
          <a:graphicData uri="http://schemas.openxmlformats.org/drawingml/2006/table">
            <a:tbl>
              <a:tblPr/>
              <a:tblGrid>
                <a:gridCol w="711200"/>
                <a:gridCol w="709612"/>
                <a:gridCol w="711200"/>
                <a:gridCol w="709613"/>
                <a:gridCol w="711200"/>
              </a:tblGrid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96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0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76375" y="476250"/>
            <a:ext cx="6480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600" b="1" dirty="0">
                <a:solidFill>
                  <a:srgbClr val="000000"/>
                </a:solidFill>
              </a:rPr>
              <a:t>Vložení tabulky do textu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23528" y="1260456"/>
            <a:ext cx="83518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Klepněte do místa, do kterého chcete tabulku vložit</a:t>
            </a:r>
          </a:p>
        </p:txBody>
      </p:sp>
      <p:pic>
        <p:nvPicPr>
          <p:cNvPr id="410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071688"/>
            <a:ext cx="3270016" cy="423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ovéPole 14"/>
          <p:cNvSpPr txBox="1">
            <a:spLocks noChangeArrowheads="1"/>
          </p:cNvSpPr>
          <p:nvPr/>
        </p:nvSpPr>
        <p:spPr bwMode="auto">
          <a:xfrm>
            <a:off x="4379937" y="2214563"/>
            <a:ext cx="30003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Karta Vložení</a:t>
            </a:r>
          </a:p>
        </p:txBody>
      </p:sp>
      <p:sp>
        <p:nvSpPr>
          <p:cNvPr id="4102" name="TextovéPole 15"/>
          <p:cNvSpPr txBox="1">
            <a:spLocks noChangeArrowheads="1"/>
          </p:cNvSpPr>
          <p:nvPr/>
        </p:nvSpPr>
        <p:spPr bwMode="auto">
          <a:xfrm>
            <a:off x="4288425" y="4941168"/>
            <a:ext cx="2857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Tabulky</a:t>
            </a:r>
          </a:p>
        </p:txBody>
      </p:sp>
      <p:sp>
        <p:nvSpPr>
          <p:cNvPr id="7" name="Obdélník 6"/>
          <p:cNvSpPr/>
          <p:nvPr/>
        </p:nvSpPr>
        <p:spPr>
          <a:xfrm>
            <a:off x="899592" y="2348880"/>
            <a:ext cx="1766235" cy="55480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075281" y="5347349"/>
            <a:ext cx="1766235" cy="6019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87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4101" grpId="0"/>
      <p:bldP spid="4102" grpId="0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908720"/>
            <a:ext cx="5436083" cy="5677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2775223" cy="489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3568" y="4583981"/>
            <a:ext cx="1409923" cy="35718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6" name="Přímá spojovací šipka 5"/>
          <p:cNvCxnSpPr/>
          <p:nvPr/>
        </p:nvCxnSpPr>
        <p:spPr>
          <a:xfrm flipV="1">
            <a:off x="1816236" y="2143125"/>
            <a:ext cx="1827077" cy="24408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3203848" y="169476"/>
            <a:ext cx="5940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0000"/>
                </a:solidFill>
              </a:rPr>
              <a:t>Umožňuje vložit Rychlé tabulky</a:t>
            </a:r>
          </a:p>
        </p:txBody>
      </p:sp>
    </p:spTree>
    <p:extLst>
      <p:ext uri="{BB962C8B-B14F-4D97-AF65-F5344CB8AC3E}">
        <p14:creationId xmlns:p14="http://schemas.microsoft.com/office/powerpoint/2010/main" val="266675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68" y="119782"/>
            <a:ext cx="3035996" cy="4461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476" y="2780928"/>
            <a:ext cx="3562350" cy="394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127032" y="3136612"/>
            <a:ext cx="29225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p</a:t>
            </a:r>
            <a:r>
              <a:rPr lang="cs-CZ" sz="3200" dirty="0" smtClean="0">
                <a:solidFill>
                  <a:srgbClr val="000000"/>
                </a:solidFill>
              </a:rPr>
              <a:t>očet </a:t>
            </a:r>
            <a:r>
              <a:rPr lang="cs-CZ" sz="3200" dirty="0">
                <a:solidFill>
                  <a:srgbClr val="000000"/>
                </a:solidFill>
              </a:rPr>
              <a:t>sloupců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221413" y="3861048"/>
            <a:ext cx="25209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p</a:t>
            </a:r>
            <a:r>
              <a:rPr lang="cs-CZ" sz="3200" dirty="0" smtClean="0">
                <a:solidFill>
                  <a:srgbClr val="000000"/>
                </a:solidFill>
              </a:rPr>
              <a:t>očet </a:t>
            </a:r>
            <a:r>
              <a:rPr lang="cs-CZ" sz="3200" dirty="0">
                <a:solidFill>
                  <a:srgbClr val="000000"/>
                </a:solidFill>
              </a:rPr>
              <a:t>řádků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5246258" y="3467564"/>
            <a:ext cx="942230" cy="21602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 flipV="1">
            <a:off x="5246258" y="4153434"/>
            <a:ext cx="1018803" cy="7412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55576" y="2855789"/>
            <a:ext cx="1409923" cy="35718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563888" y="1080911"/>
            <a:ext cx="5178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0000"/>
                </a:solidFill>
              </a:rPr>
              <a:t>Umožňuje vložit tabulku pomocí nabídky, kde si stanovíme:</a:t>
            </a:r>
          </a:p>
        </p:txBody>
      </p:sp>
    </p:spTree>
    <p:extLst>
      <p:ext uri="{BB962C8B-B14F-4D97-AF65-F5344CB8AC3E}">
        <p14:creationId xmlns:p14="http://schemas.microsoft.com/office/powerpoint/2010/main" val="23983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4105" grpId="0" animBg="1"/>
      <p:bldP spid="4106" grpId="0" animBg="1"/>
      <p:bldP spid="8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186086"/>
            <a:ext cx="3386087" cy="597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17"/>
          <p:cNvSpPr txBox="1">
            <a:spLocks noChangeArrowheads="1"/>
          </p:cNvSpPr>
          <p:nvPr/>
        </p:nvSpPr>
        <p:spPr bwMode="auto">
          <a:xfrm>
            <a:off x="368429" y="1556792"/>
            <a:ext cx="42035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600" dirty="0">
                <a:solidFill>
                  <a:srgbClr val="000000"/>
                </a:solidFill>
              </a:rPr>
              <a:t>Umožňuje do dokumentu vložit </a:t>
            </a:r>
            <a:endParaRPr lang="cs-CZ" sz="36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sz="36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sz="36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sz="36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sz="3600" dirty="0" smtClean="0">
              <a:solidFill>
                <a:srgbClr val="000000"/>
              </a:solidFill>
            </a:endParaRPr>
          </a:p>
        </p:txBody>
      </p:sp>
      <p:cxnSp>
        <p:nvCxnSpPr>
          <p:cNvPr id="4" name="Přímá spojovací šipka 19"/>
          <p:cNvCxnSpPr/>
          <p:nvPr/>
        </p:nvCxnSpPr>
        <p:spPr>
          <a:xfrm>
            <a:off x="3995936" y="2348880"/>
            <a:ext cx="933252" cy="2147643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20"/>
          <p:cNvCxnSpPr/>
          <p:nvPr/>
        </p:nvCxnSpPr>
        <p:spPr>
          <a:xfrm>
            <a:off x="3419872" y="4496523"/>
            <a:ext cx="1509316" cy="372637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19"/>
          <p:cNvCxnSpPr/>
          <p:nvPr/>
        </p:nvCxnSpPr>
        <p:spPr>
          <a:xfrm flipV="1">
            <a:off x="3995936" y="1556792"/>
            <a:ext cx="1080120" cy="792088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383213" y="4095949"/>
            <a:ext cx="42467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000000"/>
                </a:solidFill>
              </a:rPr>
              <a:t>nebo nakreslit  tabulku</a:t>
            </a:r>
          </a:p>
          <a:p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5436096" y="4325654"/>
            <a:ext cx="1409923" cy="35718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5470061" y="4690566"/>
            <a:ext cx="1766235" cy="35718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2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6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779912" y="4504013"/>
            <a:ext cx="525658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1.Tahem myší označit počet </a:t>
            </a:r>
            <a:r>
              <a:rPr lang="cs-CZ" sz="3200" dirty="0" smtClean="0">
                <a:solidFill>
                  <a:srgbClr val="000000"/>
                </a:solidFill>
              </a:rPr>
              <a:t>        sloupců </a:t>
            </a:r>
            <a:r>
              <a:rPr lang="cs-CZ" sz="3200" dirty="0">
                <a:solidFill>
                  <a:srgbClr val="000000"/>
                </a:solidFill>
              </a:rPr>
              <a:t>a řádků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707905" y="5888003"/>
            <a:ext cx="54360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2. Klikem myší vložit tabulku</a:t>
            </a:r>
          </a:p>
        </p:txBody>
      </p:sp>
      <p:pic>
        <p:nvPicPr>
          <p:cNvPr id="6148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44" y="2287603"/>
            <a:ext cx="2947988" cy="430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646" y="2949938"/>
            <a:ext cx="60388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70023"/>
            <a:ext cx="658434" cy="101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1" name="AutoShape 17"/>
          <p:cNvSpPr>
            <a:spLocks noChangeArrowheads="1"/>
          </p:cNvSpPr>
          <p:nvPr/>
        </p:nvSpPr>
        <p:spPr bwMode="auto">
          <a:xfrm rot="8453051">
            <a:off x="2095248" y="3022477"/>
            <a:ext cx="576262" cy="3598128"/>
          </a:xfrm>
          <a:prstGeom prst="downArrow">
            <a:avLst>
              <a:gd name="adj1" fmla="val 50000"/>
              <a:gd name="adj2" fmla="val 10309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152" name="TextovéPole 19"/>
          <p:cNvSpPr txBox="1">
            <a:spLocks noChangeArrowheads="1"/>
          </p:cNvSpPr>
          <p:nvPr/>
        </p:nvSpPr>
        <p:spPr bwMode="auto">
          <a:xfrm>
            <a:off x="2987824" y="1567523"/>
            <a:ext cx="585901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Tabulka má 9 buněk, 3 sloupce a 3 řádky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7505" y="2592751"/>
            <a:ext cx="1080120" cy="9909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0" name="TextovéPole 19"/>
          <p:cNvSpPr txBox="1">
            <a:spLocks noChangeArrowheads="1"/>
          </p:cNvSpPr>
          <p:nvPr/>
        </p:nvSpPr>
        <p:spPr bwMode="auto">
          <a:xfrm>
            <a:off x="395536" y="260648"/>
            <a:ext cx="79208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200" b="1" dirty="0" smtClean="0">
                <a:solidFill>
                  <a:srgbClr val="000000"/>
                </a:solidFill>
              </a:rPr>
              <a:t>Vytvoření tabulky pomocí matice</a:t>
            </a:r>
            <a:endParaRPr lang="cs-CZ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27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98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6160" grpId="0"/>
      <p:bldP spid="6161" grpId="0" animBg="1"/>
      <p:bldP spid="6152" grpId="0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79512" y="260648"/>
            <a:ext cx="60035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000000"/>
                </a:solidFill>
                <a:latin typeface="Century Gothic"/>
              </a:rPr>
              <a:t>Úkoly pro samostatnou práci:</a:t>
            </a:r>
            <a:endParaRPr lang="cs-CZ" sz="3200" dirty="0">
              <a:effectLst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79512" y="1052736"/>
            <a:ext cx="1662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b="1" dirty="0">
                <a:solidFill>
                  <a:srgbClr val="000000"/>
                </a:solidFill>
              </a:rPr>
              <a:t>Úkol č. 1</a:t>
            </a:r>
            <a:endParaRPr lang="cs-CZ" sz="2800" b="1" dirty="0">
              <a:solidFill>
                <a:srgbClr val="0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56125" y="1615370"/>
            <a:ext cx="6606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</a:rPr>
              <a:t>Otevři </a:t>
            </a:r>
            <a:r>
              <a:rPr lang="cs-CZ" sz="2800" dirty="0" smtClean="0">
                <a:solidFill>
                  <a:srgbClr val="000000"/>
                </a:solidFill>
              </a:rPr>
              <a:t>nový prázdný dokument Word 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51520" y="2257708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Do dokumentu vložte tabulku, která bud mít 4 řádky a 6 sloupců pomocí matice</a:t>
            </a:r>
            <a:endParaRPr lang="cs-CZ" sz="28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57600"/>
            <a:ext cx="7525970" cy="1659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292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84872"/>
            <a:ext cx="90011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4876006"/>
            <a:ext cx="9009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ovéPole 3"/>
          <p:cNvSpPr txBox="1">
            <a:spLocks noChangeArrowheads="1"/>
          </p:cNvSpPr>
          <p:nvPr/>
        </p:nvSpPr>
        <p:spPr bwMode="auto">
          <a:xfrm>
            <a:off x="285750" y="214313"/>
            <a:ext cx="86439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Po vložení tabulky do dokumentu se v pásu karet objeví </a:t>
            </a:r>
            <a:r>
              <a:rPr lang="cs-CZ" sz="3200" b="1" dirty="0">
                <a:solidFill>
                  <a:srgbClr val="000000"/>
                </a:solidFill>
              </a:rPr>
              <a:t>Nástroje</a:t>
            </a:r>
            <a:r>
              <a:rPr lang="cs-CZ" sz="3200" dirty="0">
                <a:solidFill>
                  <a:srgbClr val="000000"/>
                </a:solidFill>
              </a:rPr>
              <a:t> </a:t>
            </a:r>
            <a:r>
              <a:rPr lang="cs-CZ" sz="3200" b="1" dirty="0">
                <a:solidFill>
                  <a:srgbClr val="000000"/>
                </a:solidFill>
              </a:rPr>
              <a:t>tabulky  </a:t>
            </a:r>
          </a:p>
        </p:txBody>
      </p:sp>
      <p:sp>
        <p:nvSpPr>
          <p:cNvPr id="7173" name="TextovéPole 4"/>
          <p:cNvSpPr txBox="1">
            <a:spLocks noChangeArrowheads="1"/>
          </p:cNvSpPr>
          <p:nvPr/>
        </p:nvSpPr>
        <p:spPr bwMode="auto">
          <a:xfrm>
            <a:off x="357188" y="2204864"/>
            <a:ext cx="3206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karta </a:t>
            </a:r>
            <a:r>
              <a:rPr lang="cs-CZ" sz="3200" b="1" dirty="0">
                <a:solidFill>
                  <a:srgbClr val="000000"/>
                </a:solidFill>
              </a:rPr>
              <a:t>Návrh</a:t>
            </a:r>
          </a:p>
        </p:txBody>
      </p:sp>
      <p:sp>
        <p:nvSpPr>
          <p:cNvPr id="7174" name="TextovéPole 5"/>
          <p:cNvSpPr txBox="1">
            <a:spLocks noChangeArrowheads="1"/>
          </p:cNvSpPr>
          <p:nvPr/>
        </p:nvSpPr>
        <p:spPr bwMode="auto">
          <a:xfrm>
            <a:off x="214312" y="4110038"/>
            <a:ext cx="36555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3200" dirty="0">
                <a:solidFill>
                  <a:srgbClr val="000000"/>
                </a:solidFill>
              </a:rPr>
              <a:t>karta </a:t>
            </a:r>
            <a:r>
              <a:rPr lang="cs-CZ" sz="3200" b="1" dirty="0">
                <a:solidFill>
                  <a:srgbClr val="000000"/>
                </a:solidFill>
              </a:rPr>
              <a:t>Rozložení</a:t>
            </a:r>
          </a:p>
        </p:txBody>
      </p:sp>
      <p:sp>
        <p:nvSpPr>
          <p:cNvPr id="7" name="Šipka doprava 6"/>
          <p:cNvSpPr/>
          <p:nvPr/>
        </p:nvSpPr>
        <p:spPr>
          <a:xfrm rot="6064475">
            <a:off x="2984895" y="1911782"/>
            <a:ext cx="1769854" cy="277063"/>
          </a:xfrm>
          <a:prstGeom prst="rightArrow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598493" y="3140968"/>
            <a:ext cx="909611" cy="35718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705106" y="4800005"/>
            <a:ext cx="947014" cy="35718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5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528</Words>
  <Application>Microsoft Office PowerPoint</Application>
  <PresentationFormat>Předvádění na obrazovce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jjirousova</dc:creator>
  <cp:lastModifiedBy>jjirousova</cp:lastModifiedBy>
  <cp:revision>14</cp:revision>
  <dcterms:created xsi:type="dcterms:W3CDTF">2012-05-21T18:41:56Z</dcterms:created>
  <dcterms:modified xsi:type="dcterms:W3CDTF">2013-01-27T09:13:31Z</dcterms:modified>
</cp:coreProperties>
</file>