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72" r:id="rId7"/>
    <p:sldId id="262" r:id="rId8"/>
    <p:sldId id="263" r:id="rId9"/>
    <p:sldId id="264" r:id="rId10"/>
    <p:sldId id="273" r:id="rId11"/>
    <p:sldId id="277" r:id="rId12"/>
    <p:sldId id="265" r:id="rId13"/>
    <p:sldId id="266" r:id="rId14"/>
    <p:sldId id="275" r:id="rId15"/>
    <p:sldId id="276" r:id="rId16"/>
    <p:sldId id="267" r:id="rId17"/>
    <p:sldId id="278" r:id="rId18"/>
    <p:sldId id="268" r:id="rId19"/>
    <p:sldId id="279" r:id="rId20"/>
    <p:sldId id="269" r:id="rId21"/>
    <p:sldId id="270" r:id="rId22"/>
    <p:sldId id="271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95690-3A31-4DC4-A87A-C33F52C9A4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52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7D06E-2200-42C3-8D2F-4F41C528C1E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46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D26E1-CB8E-492A-A385-2251873CEF6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45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364B-67D2-4BA8-92DD-DFE6C04C465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81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443E3-8577-47E8-BCC8-D50AFF0101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53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6BC91-DE59-402B-8DC3-0AC477DBE41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23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E2BF4-C4B1-41E9-BBF4-BCA33987006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33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1799C-B322-46DF-A408-D129EF6F373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40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0DEF3-714A-43A7-B163-31F032F6FE7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75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BC943-AE86-4219-B5FF-3AFF8CA6950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16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090CF-A262-4EC6-A1D2-BA8F9AB7C69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53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FFE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2AEED5-3A81-4D97-9C7F-564BC20ACA85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89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369" y="869950"/>
            <a:ext cx="515302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646907" y="3022600"/>
            <a:ext cx="7777162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 VM vytvořen: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květen 2012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výukový materiál určen pro: 5. ročník,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Textový editor  MS Office Word,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Formátování tabulek</a:t>
            </a:r>
            <a:endParaRPr lang="cs-CZ" b="1" dirty="0">
              <a:solidFill>
                <a:srgbClr val="7F7F7F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DUM</a:t>
            </a:r>
            <a:r>
              <a:rPr lang="cs-CZ" b="1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cs-CZ" b="1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technologie_16</a:t>
            </a:r>
            <a:endParaRPr lang="cs-C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504032" y="5618162"/>
            <a:ext cx="8135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i="1" dirty="0">
                <a:solidFill>
                  <a:srgbClr val="000000"/>
                </a:solidFill>
              </a:rPr>
              <a:t>Autorem materiálu a všech jeho částí, není-li uvedeno jinak, je Jana Jiroušová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97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379" y="3933056"/>
            <a:ext cx="30861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05" y="1978399"/>
            <a:ext cx="62198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467544" y="404664"/>
            <a:ext cx="166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>
                <a:solidFill>
                  <a:srgbClr val="000000"/>
                </a:solidFill>
              </a:rPr>
              <a:t>Úkol č. </a:t>
            </a:r>
            <a:r>
              <a:rPr lang="cs-CZ" sz="2800" b="1" dirty="0" smtClean="0">
                <a:solidFill>
                  <a:srgbClr val="000000"/>
                </a:solidFill>
              </a:rPr>
              <a:t>2</a:t>
            </a:r>
            <a:endParaRPr lang="cs-CZ" sz="2800" b="1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6124" y="1052736"/>
            <a:ext cx="86363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Pracujte do již otevřeného dokumentu s vloženou tabulkou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56125" y="3409836"/>
            <a:ext cx="8636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Upravte velikost celé tabulky podobně podle vzoru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752209" y="5013176"/>
            <a:ext cx="212279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8100392" y="5373216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17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06302 -0.0629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528" y="476672"/>
            <a:ext cx="166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>
                <a:solidFill>
                  <a:srgbClr val="000000"/>
                </a:solidFill>
              </a:rPr>
              <a:t>Úkol č. </a:t>
            </a:r>
            <a:r>
              <a:rPr lang="cs-CZ" sz="2800" b="1" dirty="0" smtClean="0">
                <a:solidFill>
                  <a:srgbClr val="000000"/>
                </a:solidFill>
              </a:rPr>
              <a:t>3</a:t>
            </a:r>
            <a:endParaRPr lang="cs-CZ" sz="2800" b="1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6124" y="1196752"/>
            <a:ext cx="86363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Pokračujte v otevřeném dokumentu s vloženou tabulkou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6125" y="2348880"/>
            <a:ext cx="8636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Upravte šířku prvního řádku a druhého sloupce</a:t>
            </a:r>
            <a:endParaRPr lang="cs-CZ" sz="2800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78845"/>
            <a:ext cx="7488832" cy="3444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29"/>
          <p:cNvGrpSpPr>
            <a:grpSpLocks/>
          </p:cNvGrpSpPr>
          <p:nvPr/>
        </p:nvGrpSpPr>
        <p:grpSpPr bwMode="auto">
          <a:xfrm rot="5400000">
            <a:off x="3491980" y="3989907"/>
            <a:ext cx="323850" cy="900113"/>
            <a:chOff x="1383" y="2478"/>
            <a:chExt cx="272" cy="862"/>
          </a:xfrm>
        </p:grpSpPr>
        <p:sp>
          <p:nvSpPr>
            <p:cNvPr id="8" name="Line 30"/>
            <p:cNvSpPr>
              <a:spLocks noChangeShapeType="1"/>
            </p:cNvSpPr>
            <p:nvPr/>
          </p:nvSpPr>
          <p:spPr bwMode="auto">
            <a:xfrm>
              <a:off x="1474" y="2705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9" name="Line 31"/>
            <p:cNvSpPr>
              <a:spLocks noChangeShapeType="1"/>
            </p:cNvSpPr>
            <p:nvPr/>
          </p:nvSpPr>
          <p:spPr bwMode="auto">
            <a:xfrm>
              <a:off x="1564" y="2705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0" name="Line 32"/>
            <p:cNvSpPr>
              <a:spLocks noChangeShapeType="1"/>
            </p:cNvSpPr>
            <p:nvPr/>
          </p:nvSpPr>
          <p:spPr bwMode="auto">
            <a:xfrm>
              <a:off x="1563" y="2795"/>
              <a:ext cx="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1" name="Line 33"/>
            <p:cNvSpPr>
              <a:spLocks noChangeShapeType="1"/>
            </p:cNvSpPr>
            <p:nvPr/>
          </p:nvSpPr>
          <p:spPr bwMode="auto">
            <a:xfrm flipH="1">
              <a:off x="1383" y="2795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2" name="Line 34"/>
            <p:cNvSpPr>
              <a:spLocks noChangeShapeType="1"/>
            </p:cNvSpPr>
            <p:nvPr/>
          </p:nvSpPr>
          <p:spPr bwMode="auto">
            <a:xfrm>
              <a:off x="1519" y="2478"/>
              <a:ext cx="0" cy="8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</p:grpSp>
      <p:sp>
        <p:nvSpPr>
          <p:cNvPr id="13" name="Elipsa 32"/>
          <p:cNvSpPr/>
          <p:nvPr/>
        </p:nvSpPr>
        <p:spPr>
          <a:xfrm>
            <a:off x="3422923" y="4154214"/>
            <a:ext cx="642938" cy="6429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84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9389" y="333375"/>
            <a:ext cx="87137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b="1" dirty="0">
                <a:solidFill>
                  <a:srgbClr val="FFFF00"/>
                </a:solidFill>
              </a:rPr>
              <a:t>Vkládání řádků a sloupců do tabulky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51644" y="4889500"/>
            <a:ext cx="87137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Chcete-li vložit více sloupců nebo řádků, stačí označit stejný počet sloupců nebo řádků v původní tabulce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1800" y="1556792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Klikněte do buňky v místě, kde chcete vložit řádek nebo sloupec</a:t>
            </a:r>
          </a:p>
        </p:txBody>
      </p:sp>
      <p:pic>
        <p:nvPicPr>
          <p:cNvPr id="14341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49772"/>
            <a:ext cx="5400600" cy="1999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15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96975"/>
            <a:ext cx="3671887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565400"/>
            <a:ext cx="3744912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933825"/>
            <a:ext cx="62642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051050" y="5516563"/>
            <a:ext cx="489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Nově vložené dva sloupce vlevo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3132138" y="4868863"/>
            <a:ext cx="503237" cy="647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 flipV="1">
            <a:off x="4284663" y="4868863"/>
            <a:ext cx="287337" cy="5762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79388" y="188913"/>
            <a:ext cx="87137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Chcete-li vložit více sloupců nebo řádků, stačí označit stejný počet sloupců nebo řádků v původní tabulce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084888" y="1557338"/>
            <a:ext cx="2519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Původní tabulka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581650" y="2708275"/>
            <a:ext cx="33115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Označené dva sloupce v tabulce</a:t>
            </a:r>
          </a:p>
        </p:txBody>
      </p:sp>
      <p:sp>
        <p:nvSpPr>
          <p:cNvPr id="2" name="Obdélník 1"/>
          <p:cNvSpPr/>
          <p:nvPr/>
        </p:nvSpPr>
        <p:spPr>
          <a:xfrm>
            <a:off x="2555776" y="3861048"/>
            <a:ext cx="2521049" cy="11602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05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298" grpId="0" animBg="1"/>
      <p:bldP spid="12299" grpId="0" animBg="1"/>
      <p:bldP spid="12300" grpId="0"/>
      <p:bldP spid="12301" grpId="0"/>
      <p:bldP spid="12302" grpId="0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93702"/>
            <a:ext cx="4582126" cy="2107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3750915"/>
            <a:ext cx="4754264" cy="275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131840" y="4655989"/>
            <a:ext cx="4392488" cy="6452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56124" y="836712"/>
            <a:ext cx="86363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Pokračujte v otevřeném dokumentu s vloženou tabulkou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6125" y="1988840"/>
            <a:ext cx="8636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Vložte pod první řádek ještě jeden řádek 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6124" y="260648"/>
            <a:ext cx="166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>
                <a:solidFill>
                  <a:srgbClr val="000000"/>
                </a:solidFill>
              </a:rPr>
              <a:t>Úkol č. </a:t>
            </a:r>
            <a:r>
              <a:rPr lang="cs-CZ" sz="2800" b="1" dirty="0" smtClean="0">
                <a:solidFill>
                  <a:srgbClr val="000000"/>
                </a:solidFill>
              </a:rPr>
              <a:t>4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67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404664"/>
            <a:ext cx="166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>
                <a:solidFill>
                  <a:srgbClr val="000000"/>
                </a:solidFill>
              </a:rPr>
              <a:t>Úkol č. </a:t>
            </a:r>
            <a:r>
              <a:rPr lang="cs-CZ" sz="2800" b="1" dirty="0" smtClean="0">
                <a:solidFill>
                  <a:srgbClr val="000000"/>
                </a:solidFill>
              </a:rPr>
              <a:t>5</a:t>
            </a:r>
            <a:endParaRPr lang="cs-CZ" sz="2800" b="1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6124" y="1196752"/>
            <a:ext cx="86363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Pokračujte v otevřeném dokumentu s vloženou tabulkou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6125" y="2348880"/>
            <a:ext cx="8636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Vložte do tabulky 2. sloupec napravo.</a:t>
            </a:r>
            <a:endParaRPr lang="cs-CZ" sz="2800" dirty="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176761"/>
            <a:ext cx="32099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10198"/>
            <a:ext cx="325755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délník 7"/>
          <p:cNvSpPr/>
          <p:nvPr/>
        </p:nvSpPr>
        <p:spPr>
          <a:xfrm>
            <a:off x="5004048" y="4015134"/>
            <a:ext cx="260623" cy="178576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9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36600" y="692150"/>
            <a:ext cx="61928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b="1" dirty="0">
                <a:solidFill>
                  <a:srgbClr val="FFFF00"/>
                </a:solidFill>
              </a:rPr>
              <a:t>Mazání řádků a sloupců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85812" y="3153494"/>
            <a:ext cx="72425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Označit buňku, sloupce nebo řádky</a:t>
            </a:r>
          </a:p>
        </p:txBody>
      </p:sp>
      <p:pic>
        <p:nvPicPr>
          <p:cNvPr id="17412" name="Picture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645024"/>
            <a:ext cx="857494" cy="122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4634036"/>
            <a:ext cx="3294682" cy="197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50436"/>
            <a:ext cx="4251169" cy="1574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ovéPole 24"/>
          <p:cNvSpPr txBox="1">
            <a:spLocks noChangeArrowheads="1"/>
          </p:cNvSpPr>
          <p:nvPr/>
        </p:nvSpPr>
        <p:spPr bwMode="auto">
          <a:xfrm>
            <a:off x="1433028" y="1338481"/>
            <a:ext cx="39310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Karta Rozložení</a:t>
            </a:r>
          </a:p>
        </p:txBody>
      </p:sp>
    </p:spTree>
    <p:extLst>
      <p:ext uri="{BB962C8B-B14F-4D97-AF65-F5344CB8AC3E}">
        <p14:creationId xmlns:p14="http://schemas.microsoft.com/office/powerpoint/2010/main" val="85435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174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6124" y="1196752"/>
            <a:ext cx="86363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Pokračujte v otevřeném dokumentu s vloženou tabulkou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6125" y="2348880"/>
            <a:ext cx="8636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Odstraňte třetí a čtvrtý sloupec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6125" y="332656"/>
            <a:ext cx="166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>
                <a:solidFill>
                  <a:srgbClr val="000000"/>
                </a:solidFill>
              </a:rPr>
              <a:t>Úkol č. </a:t>
            </a:r>
            <a:r>
              <a:rPr lang="cs-CZ" sz="2800" b="1" dirty="0" smtClean="0">
                <a:solidFill>
                  <a:srgbClr val="000000"/>
                </a:solidFill>
              </a:rPr>
              <a:t>6</a:t>
            </a:r>
            <a:endParaRPr lang="cs-CZ" sz="2800" b="1" dirty="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78460"/>
            <a:ext cx="325755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973810"/>
            <a:ext cx="3888432" cy="248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339752" y="3212976"/>
            <a:ext cx="360000" cy="165618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14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857750"/>
            <a:ext cx="4714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ovéPole 1"/>
          <p:cNvSpPr txBox="1">
            <a:spLocks noChangeArrowheads="1"/>
          </p:cNvSpPr>
          <p:nvPr/>
        </p:nvSpPr>
        <p:spPr bwMode="auto">
          <a:xfrm>
            <a:off x="428624" y="260648"/>
            <a:ext cx="45720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Sloučení buněk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0"/>
            <a:ext cx="2488027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857250"/>
            <a:ext cx="4714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5" y="1687835"/>
            <a:ext cx="475297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ovéPole 5"/>
          <p:cNvSpPr txBox="1">
            <a:spLocks noChangeArrowheads="1"/>
          </p:cNvSpPr>
          <p:nvPr/>
        </p:nvSpPr>
        <p:spPr bwMode="auto">
          <a:xfrm>
            <a:off x="5148064" y="1920393"/>
            <a:ext cx="2786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</a:rPr>
              <a:t>Dvě sloučené buňky</a:t>
            </a:r>
          </a:p>
        </p:txBody>
      </p:sp>
      <p:sp>
        <p:nvSpPr>
          <p:cNvPr id="16392" name="TextovéPole 6"/>
          <p:cNvSpPr txBox="1">
            <a:spLocks noChangeArrowheads="1"/>
          </p:cNvSpPr>
          <p:nvPr/>
        </p:nvSpPr>
        <p:spPr bwMode="auto">
          <a:xfrm>
            <a:off x="857250" y="3286125"/>
            <a:ext cx="40027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Rozdělení buněk</a:t>
            </a:r>
          </a:p>
        </p:txBody>
      </p:sp>
      <p:pic>
        <p:nvPicPr>
          <p:cNvPr id="163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3286125"/>
            <a:ext cx="2416590" cy="142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357688"/>
            <a:ext cx="475297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724" y="4888908"/>
            <a:ext cx="2420602" cy="196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53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91" grpId="0"/>
      <p:bldP spid="1639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6124" y="1196752"/>
            <a:ext cx="86363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Pokračujte v otevřeném dokumentu s vloženou tabulkou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6125" y="2348880"/>
            <a:ext cx="86363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Proveďte sloučení první a druhé buňky druhého sloupce 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81277" y="332656"/>
            <a:ext cx="166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>
                <a:solidFill>
                  <a:srgbClr val="000000"/>
                </a:solidFill>
              </a:rPr>
              <a:t>Úkol č. </a:t>
            </a:r>
            <a:r>
              <a:rPr lang="cs-CZ" sz="2800" b="1" dirty="0" smtClean="0">
                <a:solidFill>
                  <a:srgbClr val="000000"/>
                </a:solidFill>
              </a:rPr>
              <a:t>7</a:t>
            </a:r>
            <a:endParaRPr lang="cs-CZ" sz="2800" b="1" dirty="0">
              <a:solidFill>
                <a:srgbClr val="0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43833"/>
            <a:ext cx="290512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789040"/>
            <a:ext cx="4176464" cy="2564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délník 7"/>
          <p:cNvSpPr/>
          <p:nvPr/>
        </p:nvSpPr>
        <p:spPr>
          <a:xfrm>
            <a:off x="4788025" y="3897208"/>
            <a:ext cx="1260000" cy="1404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628800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>
                <a:solidFill>
                  <a:srgbClr val="000000"/>
                </a:solidFill>
              </a:rPr>
              <a:t>FORMÁTOVÁNÍ TABULEK</a:t>
            </a:r>
          </a:p>
        </p:txBody>
      </p:sp>
    </p:spTree>
    <p:extLst>
      <p:ext uri="{BB962C8B-B14F-4D97-AF65-F5344CB8AC3E}">
        <p14:creationId xmlns:p14="http://schemas.microsoft.com/office/powerpoint/2010/main" val="83001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ovéPole 1"/>
          <p:cNvSpPr txBox="1">
            <a:spLocks noChangeArrowheads="1"/>
          </p:cNvSpPr>
          <p:nvPr/>
        </p:nvSpPr>
        <p:spPr bwMode="auto">
          <a:xfrm>
            <a:off x="1071563" y="428625"/>
            <a:ext cx="6572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600" b="1" dirty="0">
                <a:solidFill>
                  <a:srgbClr val="FFFF00"/>
                </a:solidFill>
              </a:rPr>
              <a:t>Editace textu v tabulce</a:t>
            </a:r>
          </a:p>
        </p:txBody>
      </p:sp>
      <p:sp>
        <p:nvSpPr>
          <p:cNvPr id="9219" name="TextovéPole 2"/>
          <p:cNvSpPr txBox="1">
            <a:spLocks noChangeArrowheads="1"/>
          </p:cNvSpPr>
          <p:nvPr/>
        </p:nvSpPr>
        <p:spPr bwMode="auto">
          <a:xfrm>
            <a:off x="571500" y="1571625"/>
            <a:ext cx="77152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Po buňkách v tabulce pohybujeme </a:t>
            </a:r>
            <a:r>
              <a:rPr lang="cs-CZ" sz="3200" b="1" i="1" dirty="0">
                <a:solidFill>
                  <a:srgbClr val="000000"/>
                </a:solidFill>
              </a:rPr>
              <a:t>kurzorovými šipkami </a:t>
            </a:r>
            <a:r>
              <a:rPr lang="cs-CZ" sz="3200" dirty="0">
                <a:solidFill>
                  <a:srgbClr val="000000"/>
                </a:solidFill>
              </a:rPr>
              <a:t>na klávesnicí nebo </a:t>
            </a:r>
            <a:r>
              <a:rPr lang="cs-CZ" sz="3200" b="1" i="1" dirty="0">
                <a:solidFill>
                  <a:srgbClr val="000000"/>
                </a:solidFill>
              </a:rPr>
              <a:t>myší</a:t>
            </a:r>
            <a:r>
              <a:rPr lang="cs-CZ" sz="32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220" name="TextovéPole 3"/>
          <p:cNvSpPr txBox="1">
            <a:spLocks noChangeArrowheads="1"/>
          </p:cNvSpPr>
          <p:nvPr/>
        </p:nvSpPr>
        <p:spPr bwMode="auto">
          <a:xfrm>
            <a:off x="714375" y="3286125"/>
            <a:ext cx="76438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B0F0"/>
                </a:solidFill>
              </a:rPr>
              <a:t>Pozor, nepoužívat k posunu o jednu buňku dolů ENTER </a:t>
            </a:r>
          </a:p>
        </p:txBody>
      </p:sp>
    </p:spTree>
    <p:extLst>
      <p:ext uri="{BB962C8B-B14F-4D97-AF65-F5344CB8AC3E}">
        <p14:creationId xmlns:p14="http://schemas.microsoft.com/office/powerpoint/2010/main" val="276531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49952"/>
            <a:ext cx="84969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Anotace: </a:t>
            </a:r>
            <a:endParaRPr lang="cs-CZ" dirty="0"/>
          </a:p>
          <a:p>
            <a:r>
              <a:rPr lang="cs-CZ" dirty="0" smtClean="0"/>
              <a:t>Práce s dokumentem MS Word – práce s textem – formátování tabulky.</a:t>
            </a:r>
          </a:p>
          <a:p>
            <a:r>
              <a:rPr lang="cs-CZ" b="1" dirty="0" smtClean="0"/>
              <a:t>Očekávaný výstup</a:t>
            </a:r>
            <a:r>
              <a:rPr lang="cs-CZ" dirty="0" smtClean="0"/>
              <a:t>: Žák si </a:t>
            </a:r>
            <a:r>
              <a:rPr lang="cs-CZ" dirty="0"/>
              <a:t>osvojí základní pojmy. Zvládne vložit tabulku požadovaných rozměrů a počtu buněk několika způsoby</a:t>
            </a:r>
            <a:r>
              <a:rPr lang="cs-CZ" dirty="0" smtClean="0"/>
              <a:t>, </a:t>
            </a:r>
            <a:r>
              <a:rPr lang="cs-CZ" dirty="0"/>
              <a:t>přidat či odebrat buňky v tabulce, slučovat a rozdělovat buňky tabulky, vkládat a odebírat řádky, sloupce a buňky, odstranit celou tabulku. </a:t>
            </a:r>
          </a:p>
          <a:p>
            <a:r>
              <a:rPr lang="cs-CZ" b="1" dirty="0"/>
              <a:t>Osvojení pojmů</a:t>
            </a:r>
            <a:r>
              <a:rPr lang="cs-CZ" dirty="0"/>
              <a:t>: buňka tabulky, sloučení a rozdělení buněk. </a:t>
            </a:r>
          </a:p>
          <a:p>
            <a:r>
              <a:rPr lang="cs-CZ" b="1" dirty="0" smtClean="0"/>
              <a:t>Frontální prezentace:</a:t>
            </a:r>
            <a:r>
              <a:rPr lang="cs-CZ" dirty="0" smtClean="0"/>
              <a:t> </a:t>
            </a:r>
          </a:p>
          <a:p>
            <a:r>
              <a:rPr lang="cs-CZ" dirty="0" smtClean="0"/>
              <a:t>Během frontální prezentace, která je průvodcem novými pojmy si žáci nové </a:t>
            </a:r>
            <a:r>
              <a:rPr lang="cs-CZ" dirty="0"/>
              <a:t>poznatky zkoušejí </a:t>
            </a:r>
            <a:r>
              <a:rPr lang="cs-CZ" dirty="0" smtClean="0"/>
              <a:t>v otevřeném dokumentu Word, na cvičeních a získávají </a:t>
            </a:r>
            <a:r>
              <a:rPr lang="cs-CZ" dirty="0"/>
              <a:t>potřebné </a:t>
            </a:r>
            <a:r>
              <a:rPr lang="cs-CZ" dirty="0" smtClean="0"/>
              <a:t>dovednosti</a:t>
            </a:r>
            <a:r>
              <a:rPr lang="cs-CZ" dirty="0"/>
              <a:t>. </a:t>
            </a:r>
          </a:p>
          <a:p>
            <a:r>
              <a:rPr lang="cs-CZ" dirty="0" smtClean="0"/>
              <a:t>Snímek č. 3 - 5 :Označování buněk, řádků, sloupců i celé tabulky vybraným způsobem.</a:t>
            </a:r>
          </a:p>
          <a:p>
            <a:r>
              <a:rPr lang="cs-CZ" dirty="0" smtClean="0"/>
              <a:t>Snímek č. </a:t>
            </a:r>
            <a:r>
              <a:rPr lang="cs-CZ" dirty="0" smtClean="0"/>
              <a:t>7 </a:t>
            </a:r>
            <a:r>
              <a:rPr lang="cs-CZ" dirty="0" smtClean="0"/>
              <a:t>- </a:t>
            </a:r>
            <a:r>
              <a:rPr lang="cs-CZ" dirty="0" smtClean="0"/>
              <a:t>9: </a:t>
            </a:r>
            <a:r>
              <a:rPr lang="cs-CZ" dirty="0" smtClean="0"/>
              <a:t>Postup při změně rozměrů v tabulce.</a:t>
            </a:r>
          </a:p>
          <a:p>
            <a:r>
              <a:rPr lang="cs-CZ" dirty="0" smtClean="0"/>
              <a:t>Snímek č. </a:t>
            </a:r>
            <a:r>
              <a:rPr lang="cs-CZ" dirty="0" smtClean="0"/>
              <a:t>12 </a:t>
            </a:r>
            <a:r>
              <a:rPr lang="cs-CZ" dirty="0" smtClean="0"/>
              <a:t>- </a:t>
            </a:r>
            <a:r>
              <a:rPr lang="cs-CZ" dirty="0" smtClean="0"/>
              <a:t>13: </a:t>
            </a:r>
            <a:r>
              <a:rPr lang="cs-CZ" dirty="0" smtClean="0"/>
              <a:t>Vkládání sloupců a řádků do tabulky.</a:t>
            </a:r>
          </a:p>
          <a:p>
            <a:r>
              <a:rPr lang="cs-CZ" dirty="0" smtClean="0"/>
              <a:t>Snímek </a:t>
            </a:r>
            <a:r>
              <a:rPr lang="cs-CZ" dirty="0" smtClean="0"/>
              <a:t>č.16: </a:t>
            </a:r>
            <a:r>
              <a:rPr lang="cs-CZ" dirty="0" smtClean="0"/>
              <a:t>Mazání sloupců a řádků i tabulky.</a:t>
            </a:r>
          </a:p>
          <a:p>
            <a:r>
              <a:rPr lang="cs-CZ" dirty="0" smtClean="0"/>
              <a:t>Snímek </a:t>
            </a:r>
            <a:r>
              <a:rPr lang="cs-CZ" dirty="0" smtClean="0"/>
              <a:t>č.18: </a:t>
            </a:r>
            <a:r>
              <a:rPr lang="cs-CZ" dirty="0" smtClean="0"/>
              <a:t>Sloučení a rozdělení buněk v tabulce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Snímek č. 20: Text v tabulce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0663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992884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Zdroje: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Computer Media s.r.o., 2005, ISBN 80-86686-49-3.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KOVÁŘOVÁ, Libuše. </a:t>
            </a:r>
            <a:r>
              <a:rPr lang="cs-CZ" i="1" dirty="0"/>
              <a:t>Informatika pro základní školy</a:t>
            </a:r>
            <a:r>
              <a:rPr lang="cs-CZ" dirty="0"/>
              <a:t>. Kralice na Hané: Computer Media s.r.o., 2004, ISBN 80-86686-22-1. 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VANÍČEK, Jiří; ŘEZNÍČEK, Petr. </a:t>
            </a:r>
            <a:r>
              <a:rPr lang="cs-CZ" i="1" dirty="0"/>
              <a:t>Informatika pro základní školy</a:t>
            </a:r>
            <a:r>
              <a:rPr lang="cs-CZ" dirty="0"/>
              <a:t>. Brno: Computer Press, a.s., 2004, ISBN 80-251-0196-7.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MS </a:t>
            </a:r>
            <a:r>
              <a:rPr lang="cs-CZ" dirty="0"/>
              <a:t>Office </a:t>
            </a:r>
            <a:r>
              <a:rPr lang="cs-CZ" dirty="0" smtClean="0"/>
              <a:t>Klipart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61814" y="332656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Fixace: </a:t>
            </a:r>
            <a:r>
              <a:rPr lang="cs-CZ" dirty="0"/>
              <a:t>: Na cvičení procvičit formátování tabulky.</a:t>
            </a:r>
          </a:p>
          <a:p>
            <a:r>
              <a:rPr lang="cs-CZ" dirty="0"/>
              <a:t>Snímek č. 6: Označování buněk podle zadání</a:t>
            </a:r>
          </a:p>
          <a:p>
            <a:r>
              <a:rPr lang="cs-CZ" dirty="0"/>
              <a:t>Snímek č. 10: Úprava velikosti celé tabulky.</a:t>
            </a:r>
          </a:p>
          <a:p>
            <a:r>
              <a:rPr lang="cs-CZ" dirty="0"/>
              <a:t>Snímek č. 11: Úprava šířky řádku a sloupce.</a:t>
            </a:r>
          </a:p>
          <a:p>
            <a:r>
              <a:rPr lang="cs-CZ" dirty="0"/>
              <a:t>Snímek č. 14 - 15: Procvičení vkládání sloupců a řádků. </a:t>
            </a:r>
          </a:p>
          <a:p>
            <a:r>
              <a:rPr lang="cs-CZ" dirty="0"/>
              <a:t>Snímek č. 17: Procvičení odstranění sloupců a řádků.</a:t>
            </a:r>
          </a:p>
          <a:p>
            <a:r>
              <a:rPr lang="cs-CZ" dirty="0"/>
              <a:t>Snímek č. 19: </a:t>
            </a:r>
            <a:r>
              <a:rPr lang="cs-CZ" dirty="0" smtClean="0"/>
              <a:t>Procvičení </a:t>
            </a:r>
            <a:r>
              <a:rPr lang="cs-CZ" dirty="0"/>
              <a:t>sloučení buněk.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40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4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360" y="2903835"/>
            <a:ext cx="532765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23528" y="188913"/>
            <a:ext cx="770446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400" b="1" dirty="0">
                <a:solidFill>
                  <a:srgbClr val="FFFF00"/>
                </a:solidFill>
              </a:rPr>
              <a:t>Označování buněk tabulky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259632" y="966589"/>
            <a:ext cx="68099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dirty="0">
                <a:solidFill>
                  <a:srgbClr val="000000"/>
                </a:solidFill>
              </a:rPr>
              <a:t>Tabulka se skládá z </a:t>
            </a:r>
            <a:r>
              <a:rPr lang="cs-CZ" sz="3600" b="1" dirty="0">
                <a:solidFill>
                  <a:srgbClr val="000000"/>
                </a:solidFill>
              </a:rPr>
              <a:t>buněk</a:t>
            </a:r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V="1">
            <a:off x="4859685" y="4200822"/>
            <a:ext cx="287338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427088" y="2052137"/>
            <a:ext cx="70252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Označení jedné buňky tabulky</a:t>
            </a: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1259632" y="4127797"/>
            <a:ext cx="345717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Klik levým tlačítkem</a:t>
            </a:r>
          </a:p>
        </p:txBody>
      </p:sp>
    </p:spTree>
    <p:extLst>
      <p:ext uri="{BB962C8B-B14F-4D97-AF65-F5344CB8AC3E}">
        <p14:creationId xmlns:p14="http://schemas.microsoft.com/office/powerpoint/2010/main" val="84996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42" grpId="0" animBg="1"/>
      <p:bldP spid="5147" grpId="0"/>
      <p:bldP spid="51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28" y="908720"/>
            <a:ext cx="576268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25"/>
          <p:cNvSpPr>
            <a:spLocks noChangeShapeType="1"/>
          </p:cNvSpPr>
          <p:nvPr/>
        </p:nvSpPr>
        <p:spPr bwMode="auto">
          <a:xfrm>
            <a:off x="5219702" y="1844625"/>
            <a:ext cx="3240730" cy="5762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250825" y="586011"/>
            <a:ext cx="33845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Označení více buněk tabulky</a:t>
            </a: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539552" y="1772320"/>
            <a:ext cx="4680149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Tahem levým tlačítkem myši</a:t>
            </a:r>
          </a:p>
        </p:txBody>
      </p:sp>
      <p:pic>
        <p:nvPicPr>
          <p:cNvPr id="6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076502"/>
            <a:ext cx="4967288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323850" y="3501008"/>
            <a:ext cx="33845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Označení celé tabulky</a:t>
            </a:r>
          </a:p>
        </p:txBody>
      </p:sp>
      <p:sp>
        <p:nvSpPr>
          <p:cNvPr id="8" name="Line 35"/>
          <p:cNvSpPr>
            <a:spLocks noChangeShapeType="1"/>
          </p:cNvSpPr>
          <p:nvPr/>
        </p:nvSpPr>
        <p:spPr bwMode="auto">
          <a:xfrm>
            <a:off x="4283968" y="4578226"/>
            <a:ext cx="4032945" cy="86670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38"/>
          <p:cNvSpPr>
            <a:spLocks noChangeArrowheads="1"/>
          </p:cNvSpPr>
          <p:nvPr/>
        </p:nvSpPr>
        <p:spPr bwMode="auto">
          <a:xfrm>
            <a:off x="323850" y="4581327"/>
            <a:ext cx="331311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Klik levým tlačítkem</a:t>
            </a:r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>
            <a:off x="1619673" y="5300464"/>
            <a:ext cx="4681116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Tahem levým tlačítkem myši</a:t>
            </a:r>
          </a:p>
        </p:txBody>
      </p:sp>
      <p:sp>
        <p:nvSpPr>
          <p:cNvPr id="11" name="Line 33"/>
          <p:cNvSpPr>
            <a:spLocks noChangeShapeType="1"/>
          </p:cNvSpPr>
          <p:nvPr/>
        </p:nvSpPr>
        <p:spPr bwMode="auto">
          <a:xfrm flipV="1">
            <a:off x="3564731" y="4365427"/>
            <a:ext cx="287338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51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90229"/>
            <a:ext cx="467995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644901" y="1501304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860800"/>
            <a:ext cx="4824413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4145" y="51027"/>
            <a:ext cx="54439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Označování sloupců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23849" y="3348281"/>
            <a:ext cx="43210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Označování řádků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771774" y="764704"/>
            <a:ext cx="367243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Klik levým tlačítkem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68313" y="1875482"/>
            <a:ext cx="3241675" cy="119427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Tahem levým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tlačítkem myši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4500439" y="1845792"/>
            <a:ext cx="1296987" cy="10795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 rot="3448547">
            <a:off x="3494881" y="4302920"/>
            <a:ext cx="231775" cy="449262"/>
          </a:xfrm>
          <a:prstGeom prst="upArrow">
            <a:avLst>
              <a:gd name="adj1" fmla="val 50000"/>
              <a:gd name="adj2" fmla="val 48459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79512" y="4797425"/>
            <a:ext cx="3431256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Klik levým tlačítkem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3778955" y="5445125"/>
            <a:ext cx="4897501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Tahem levým tlačítkem myši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3995738" y="4437063"/>
            <a:ext cx="453707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42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6" grpId="0"/>
      <p:bldP spid="7177" grpId="0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260648"/>
            <a:ext cx="60035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000000"/>
                </a:solidFill>
                <a:latin typeface="Century Gothic"/>
              </a:rPr>
              <a:t>Úkoly pro samostatnou práci:</a:t>
            </a:r>
            <a:endParaRPr lang="cs-CZ" sz="3200" dirty="0">
              <a:effectLst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9512" y="908720"/>
            <a:ext cx="166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>
                <a:solidFill>
                  <a:srgbClr val="000000"/>
                </a:solidFill>
              </a:rPr>
              <a:t>Úkol č. 1</a:t>
            </a:r>
            <a:endParaRPr lang="cs-CZ" sz="2800" b="1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6125" y="1412776"/>
            <a:ext cx="6606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</a:rPr>
              <a:t>Otevři </a:t>
            </a:r>
            <a:r>
              <a:rPr lang="cs-CZ" sz="2800" dirty="0" smtClean="0">
                <a:solidFill>
                  <a:srgbClr val="000000"/>
                </a:solidFill>
              </a:rPr>
              <a:t>nový prázdný dokument Word 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2055114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Do dokumentu vložte tabulku, která bud mít 4 řádky a 6 sloupců. Způsob vložení si určete.</a:t>
            </a:r>
            <a:endParaRPr lang="cs-CZ" sz="28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88" y="3068960"/>
            <a:ext cx="62198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23528" y="4417948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Postupně označujte buňky tabulky podle zadání: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55777" y="3573016"/>
            <a:ext cx="1070992" cy="17859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672659" y="3898479"/>
            <a:ext cx="5779661" cy="178593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470061" y="3397364"/>
            <a:ext cx="1046155" cy="67970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259632" y="5085184"/>
            <a:ext cx="6606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000000"/>
                </a:solidFill>
              </a:rPr>
              <a:t>buňku 2. sloupce a 2. řádku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259632" y="5536396"/>
            <a:ext cx="6606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000000"/>
                </a:solidFill>
              </a:rPr>
              <a:t>poslední řádek tabulky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277888" y="5987608"/>
            <a:ext cx="6606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000000"/>
                </a:solidFill>
              </a:rPr>
              <a:t>5. sloupec tabulky</a:t>
            </a:r>
            <a:endParaRPr lang="cs-CZ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9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14313" y="44624"/>
            <a:ext cx="87868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000" b="1" dirty="0">
                <a:solidFill>
                  <a:srgbClr val="FFFF00"/>
                </a:solidFill>
              </a:rPr>
              <a:t>Změna šířky sloupců a výšky řádků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5288" y="908050"/>
            <a:ext cx="21605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33CC"/>
                </a:solidFill>
              </a:rPr>
              <a:t>1.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="1" dirty="0">
                <a:solidFill>
                  <a:srgbClr val="0033CC"/>
                </a:solidFill>
              </a:rPr>
              <a:t>Změna pomocí myši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771775" y="765175"/>
            <a:ext cx="431800" cy="1368425"/>
            <a:chOff x="1383" y="2478"/>
            <a:chExt cx="272" cy="862"/>
          </a:xfrm>
        </p:grpSpPr>
        <p:sp>
          <p:nvSpPr>
            <p:cNvPr id="4" name="Line 6"/>
            <p:cNvSpPr>
              <a:spLocks noChangeShapeType="1"/>
            </p:cNvSpPr>
            <p:nvPr/>
          </p:nvSpPr>
          <p:spPr bwMode="auto">
            <a:xfrm>
              <a:off x="1474" y="2705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0263" name="Line 7"/>
            <p:cNvSpPr>
              <a:spLocks noChangeShapeType="1"/>
            </p:cNvSpPr>
            <p:nvPr/>
          </p:nvSpPr>
          <p:spPr bwMode="auto">
            <a:xfrm>
              <a:off x="1564" y="2705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0264" name="Line 9"/>
            <p:cNvSpPr>
              <a:spLocks noChangeShapeType="1"/>
            </p:cNvSpPr>
            <p:nvPr/>
          </p:nvSpPr>
          <p:spPr bwMode="auto">
            <a:xfrm>
              <a:off x="1563" y="2795"/>
              <a:ext cx="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5" name="Line 10"/>
            <p:cNvSpPr>
              <a:spLocks noChangeShapeType="1"/>
            </p:cNvSpPr>
            <p:nvPr/>
          </p:nvSpPr>
          <p:spPr bwMode="auto">
            <a:xfrm flipH="1">
              <a:off x="1383" y="2795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0266" name="Line 11"/>
            <p:cNvSpPr>
              <a:spLocks noChangeShapeType="1"/>
            </p:cNvSpPr>
            <p:nvPr/>
          </p:nvSpPr>
          <p:spPr bwMode="auto">
            <a:xfrm>
              <a:off x="1519" y="2478"/>
              <a:ext cx="0" cy="8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</p:grp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60363" y="2060575"/>
            <a:ext cx="28432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33CC"/>
                </a:solidFill>
              </a:rPr>
              <a:t>2. Nastavení v dialogovém  okně</a:t>
            </a:r>
          </a:p>
        </p:txBody>
      </p:sp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580" y="752510"/>
            <a:ext cx="406717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2133600"/>
            <a:ext cx="46005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119063" y="5043488"/>
            <a:ext cx="2881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Vlastnosti tabulky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 rot="5400000">
            <a:off x="4212432" y="692943"/>
            <a:ext cx="323850" cy="900113"/>
            <a:chOff x="1383" y="2478"/>
            <a:chExt cx="272" cy="862"/>
          </a:xfrm>
        </p:grpSpPr>
        <p:sp>
          <p:nvSpPr>
            <p:cNvPr id="10257" name="Line 30"/>
            <p:cNvSpPr>
              <a:spLocks noChangeShapeType="1"/>
            </p:cNvSpPr>
            <p:nvPr/>
          </p:nvSpPr>
          <p:spPr bwMode="auto">
            <a:xfrm>
              <a:off x="1474" y="2705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0258" name="Line 31"/>
            <p:cNvSpPr>
              <a:spLocks noChangeShapeType="1"/>
            </p:cNvSpPr>
            <p:nvPr/>
          </p:nvSpPr>
          <p:spPr bwMode="auto">
            <a:xfrm>
              <a:off x="1564" y="2705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0259" name="Line 32"/>
            <p:cNvSpPr>
              <a:spLocks noChangeShapeType="1"/>
            </p:cNvSpPr>
            <p:nvPr/>
          </p:nvSpPr>
          <p:spPr bwMode="auto">
            <a:xfrm>
              <a:off x="1563" y="2795"/>
              <a:ext cx="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0260" name="Line 33"/>
            <p:cNvSpPr>
              <a:spLocks noChangeShapeType="1"/>
            </p:cNvSpPr>
            <p:nvPr/>
          </p:nvSpPr>
          <p:spPr bwMode="auto">
            <a:xfrm flipH="1">
              <a:off x="1383" y="2795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0261" name="Line 34"/>
            <p:cNvSpPr>
              <a:spLocks noChangeShapeType="1"/>
            </p:cNvSpPr>
            <p:nvPr/>
          </p:nvSpPr>
          <p:spPr bwMode="auto">
            <a:xfrm>
              <a:off x="1519" y="2478"/>
              <a:ext cx="0" cy="8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</p:grpSp>
      <p:sp>
        <p:nvSpPr>
          <p:cNvPr id="10278" name="AutoShape 38"/>
          <p:cNvSpPr>
            <a:spLocks noChangeArrowheads="1"/>
          </p:cNvSpPr>
          <p:nvPr/>
        </p:nvSpPr>
        <p:spPr bwMode="auto">
          <a:xfrm rot="5400000">
            <a:off x="2280443" y="2602707"/>
            <a:ext cx="360363" cy="1441450"/>
          </a:xfrm>
          <a:prstGeom prst="up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10251" name="Picture 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681663"/>
            <a:ext cx="878681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TextovéPole 29"/>
          <p:cNvSpPr txBox="1">
            <a:spLocks noChangeArrowheads="1"/>
          </p:cNvSpPr>
          <p:nvPr/>
        </p:nvSpPr>
        <p:spPr bwMode="auto">
          <a:xfrm>
            <a:off x="214313" y="4429125"/>
            <a:ext cx="2500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Karta Rozložení</a:t>
            </a:r>
          </a:p>
        </p:txBody>
      </p:sp>
      <p:cxnSp>
        <p:nvCxnSpPr>
          <p:cNvPr id="32" name="Přímá spojovací šipka 31"/>
          <p:cNvCxnSpPr/>
          <p:nvPr/>
        </p:nvCxnSpPr>
        <p:spPr>
          <a:xfrm rot="5400000">
            <a:off x="1142207" y="5001419"/>
            <a:ext cx="285750" cy="1587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a 32"/>
          <p:cNvSpPr/>
          <p:nvPr/>
        </p:nvSpPr>
        <p:spPr>
          <a:xfrm>
            <a:off x="4143375" y="857250"/>
            <a:ext cx="642938" cy="6429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4" name="Elipsa 33"/>
          <p:cNvSpPr/>
          <p:nvPr/>
        </p:nvSpPr>
        <p:spPr>
          <a:xfrm>
            <a:off x="2643188" y="928688"/>
            <a:ext cx="642937" cy="6429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26" name="Šipka doprava 25"/>
          <p:cNvSpPr/>
          <p:nvPr/>
        </p:nvSpPr>
        <p:spPr>
          <a:xfrm rot="13540828">
            <a:off x="1101725" y="6324600"/>
            <a:ext cx="642938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125"/>
                            </p:stCondLst>
                            <p:childTnLst>
                              <p:par>
                                <p:cTn id="4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25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25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53" grpId="0"/>
      <p:bldP spid="10265" grpId="0"/>
      <p:bldP spid="10278" grpId="0" animBg="1"/>
      <p:bldP spid="10252" grpId="0"/>
      <p:bldP spid="33" grpId="0" animBg="1"/>
      <p:bldP spid="34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5" y="3000375"/>
            <a:ext cx="1571625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4" name="Elipsa 3"/>
          <p:cNvSpPr/>
          <p:nvPr/>
        </p:nvSpPr>
        <p:spPr>
          <a:xfrm>
            <a:off x="714375" y="3000375"/>
            <a:ext cx="642938" cy="6429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000125" y="2286000"/>
          <a:ext cx="4643439" cy="2000250"/>
        </p:xfrm>
        <a:graphic>
          <a:graphicData uri="http://schemas.openxmlformats.org/drawingml/2006/table">
            <a:tbl>
              <a:tblPr/>
              <a:tblGrid>
                <a:gridCol w="1547813"/>
                <a:gridCol w="1547813"/>
                <a:gridCol w="1547813"/>
              </a:tblGrid>
              <a:tr h="67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Šipka doprava 5"/>
          <p:cNvSpPr/>
          <p:nvPr/>
        </p:nvSpPr>
        <p:spPr>
          <a:xfrm rot="18821731">
            <a:off x="883444" y="3156744"/>
            <a:ext cx="315913" cy="18732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1333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4786313"/>
            <a:ext cx="47910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429000" y="5000625"/>
            <a:ext cx="431800" cy="1368425"/>
            <a:chOff x="1383" y="2478"/>
            <a:chExt cx="272" cy="862"/>
          </a:xfrm>
        </p:grpSpPr>
        <p:sp>
          <p:nvSpPr>
            <p:cNvPr id="13340" name="Line 6"/>
            <p:cNvSpPr>
              <a:spLocks noChangeShapeType="1"/>
            </p:cNvSpPr>
            <p:nvPr/>
          </p:nvSpPr>
          <p:spPr bwMode="auto">
            <a:xfrm>
              <a:off x="1474" y="2705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3341" name="Line 7"/>
            <p:cNvSpPr>
              <a:spLocks noChangeShapeType="1"/>
            </p:cNvSpPr>
            <p:nvPr/>
          </p:nvSpPr>
          <p:spPr bwMode="auto">
            <a:xfrm>
              <a:off x="1564" y="2705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3342" name="Line 9"/>
            <p:cNvSpPr>
              <a:spLocks noChangeShapeType="1"/>
            </p:cNvSpPr>
            <p:nvPr/>
          </p:nvSpPr>
          <p:spPr bwMode="auto">
            <a:xfrm>
              <a:off x="1563" y="2795"/>
              <a:ext cx="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3343" name="Line 10"/>
            <p:cNvSpPr>
              <a:spLocks noChangeShapeType="1"/>
            </p:cNvSpPr>
            <p:nvPr/>
          </p:nvSpPr>
          <p:spPr bwMode="auto">
            <a:xfrm flipH="1">
              <a:off x="1383" y="2795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3344" name="Line 11"/>
            <p:cNvSpPr>
              <a:spLocks noChangeShapeType="1"/>
            </p:cNvSpPr>
            <p:nvPr/>
          </p:nvSpPr>
          <p:spPr bwMode="auto">
            <a:xfrm>
              <a:off x="1519" y="2478"/>
              <a:ext cx="0" cy="8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Elipsa 14"/>
          <p:cNvSpPr/>
          <p:nvPr/>
        </p:nvSpPr>
        <p:spPr>
          <a:xfrm>
            <a:off x="3286125" y="5214938"/>
            <a:ext cx="642938" cy="6429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3338" name="TextovéPole 15"/>
          <p:cNvSpPr txBox="1">
            <a:spLocks noChangeArrowheads="1"/>
          </p:cNvSpPr>
          <p:nvPr/>
        </p:nvSpPr>
        <p:spPr bwMode="auto">
          <a:xfrm>
            <a:off x="1071563" y="500063"/>
            <a:ext cx="63579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Změna šířky jednoho sloupce</a:t>
            </a:r>
          </a:p>
        </p:txBody>
      </p:sp>
    </p:spTree>
    <p:extLst>
      <p:ext uri="{BB962C8B-B14F-4D97-AF65-F5344CB8AC3E}">
        <p14:creationId xmlns:p14="http://schemas.microsoft.com/office/powerpoint/2010/main" val="187762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6" grpId="0" animBg="1"/>
      <p:bldP spid="15" grpId="0" animBg="1"/>
      <p:bldP spid="13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5"/>
          <p:cNvSpPr txBox="1">
            <a:spLocks noChangeArrowheads="1"/>
          </p:cNvSpPr>
          <p:nvPr/>
        </p:nvSpPr>
        <p:spPr bwMode="auto">
          <a:xfrm>
            <a:off x="1071563" y="500063"/>
            <a:ext cx="63579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Změna </a:t>
            </a:r>
            <a:r>
              <a:rPr lang="cs-CZ" sz="3200" b="1" dirty="0" smtClean="0">
                <a:solidFill>
                  <a:srgbClr val="000000"/>
                </a:solidFill>
              </a:rPr>
              <a:t>velikosti tabulky</a:t>
            </a:r>
            <a:endParaRPr lang="cs-CZ" sz="3200" b="1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88" y="1535632"/>
            <a:ext cx="8068292" cy="304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7668344" y="4149080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35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06302 -0.0629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605</Words>
  <Application>Microsoft Office PowerPoint</Application>
  <PresentationFormat>Předvádění na obrazovce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20</cp:revision>
  <dcterms:created xsi:type="dcterms:W3CDTF">2012-05-22T18:43:47Z</dcterms:created>
  <dcterms:modified xsi:type="dcterms:W3CDTF">2013-01-27T10:30:37Z</dcterms:modified>
</cp:coreProperties>
</file>