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5" r:id="rId11"/>
    <p:sldId id="270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BBC2B-F1CC-4A20-A62C-70170E780849}" type="datetimeFigureOut">
              <a:rPr lang="cs-CZ" smtClean="0"/>
              <a:t>26.1.2013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42C13-39CD-4DE3-9A83-7E323D1A51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88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BEE7C4-C9C7-4427-BA0F-8BF134008DC9}" type="slidenum">
              <a:rPr lang="cs-CZ">
                <a:solidFill>
                  <a:prstClr val="black"/>
                </a:solidFill>
              </a:rPr>
              <a:pPr eaLnBrk="1" hangingPunct="1"/>
              <a:t>10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dirty="0" smtClean="0"/>
              <a:t>Cvičení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686EA-C582-4201-B970-50A64C9472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934FB-B18B-4586-B7FE-1F29184FBC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97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007FB-AE3C-4A84-93F2-A15EAAF8EB5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72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F42F9-3461-45AC-BC55-0676FA5539B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94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A1F0B-1C50-488F-9E34-CCD56D2EC4E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4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D6CC4-8313-4F7F-BD03-FFB9C2084F4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3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B7F42-8BE8-475C-9A29-AC8D4D814E1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7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CEA74-498C-4FD6-8051-F00A5AE44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0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75A5-0E41-4C31-9F17-D84B128BF89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7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E52A4-C499-4DE0-A802-09852E6F665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1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5A87-11F4-40BC-8E6E-38AF3A7470D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7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99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DB323-8AB8-4882-88A2-463E5370676A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6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69" y="869950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646907" y="3022600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květen 2012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Odrážky a číslování textu</a:t>
            </a:r>
            <a:endParaRPr lang="cs-CZ" b="1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technologie_14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504032" y="5618162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2286000"/>
            <a:ext cx="357187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016125" y="476250"/>
            <a:ext cx="5148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</a:rPr>
              <a:t>Víceúrovňové číslování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07950" y="1600200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Označit text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328453" y="1235639"/>
            <a:ext cx="24479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srgbClr val="000000"/>
                </a:solidFill>
              </a:rPr>
              <a:t>Nástroj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="1" dirty="0">
                <a:solidFill>
                  <a:srgbClr val="000000"/>
                </a:solidFill>
              </a:rPr>
              <a:t>Formát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</a:rPr>
              <a:t>číslování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64163" y="1268413"/>
            <a:ext cx="24479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Nástroj pro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</a:rPr>
              <a:t>změnu odsazení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4356100" y="1916113"/>
            <a:ext cx="573088" cy="869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6229350" y="1916113"/>
            <a:ext cx="574675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107950" y="2392363"/>
            <a:ext cx="316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Karta Odstavec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0" y="3284538"/>
            <a:ext cx="43561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5000"/>
              </a:lnSpc>
              <a:spcBef>
                <a:spcPct val="70000"/>
              </a:spcBef>
              <a:spcAft>
                <a:spcPct val="0"/>
              </a:spcAft>
            </a:pPr>
            <a:r>
              <a:rPr lang="cs-CZ" sz="2000" dirty="0">
                <a:solidFill>
                  <a:srgbClr val="000000"/>
                </a:solidFill>
              </a:rPr>
              <a:t>Nástroj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="1" dirty="0">
                <a:solidFill>
                  <a:srgbClr val="000000"/>
                </a:solidFill>
              </a:rPr>
              <a:t>Formát číslování </a:t>
            </a:r>
            <a:r>
              <a:rPr lang="cs-CZ" sz="2400" dirty="0">
                <a:solidFill>
                  <a:srgbClr val="000000"/>
                </a:solidFill>
              </a:rPr>
              <a:t>(Odrážky)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107950" y="4762500"/>
            <a:ext cx="31686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Kurzor před jednotlivé odstavce, u nichž chcete měnit úroveň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4787900" y="5780088"/>
            <a:ext cx="399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Nástroj </a:t>
            </a:r>
            <a:r>
              <a:rPr lang="cs-CZ" sz="2400" b="1" dirty="0">
                <a:solidFill>
                  <a:srgbClr val="000000"/>
                </a:solidFill>
              </a:rPr>
              <a:t>Zvětšit odsazení</a:t>
            </a:r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971550" y="20320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971550" y="2895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900113" y="4292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7715250" y="2000250"/>
            <a:ext cx="0" cy="3643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868988" y="6237288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</a:rPr>
              <a:t>Zmenšit odsazení</a:t>
            </a:r>
          </a:p>
        </p:txBody>
      </p:sp>
    </p:spTree>
    <p:extLst>
      <p:ext uri="{BB962C8B-B14F-4D97-AF65-F5344CB8AC3E}">
        <p14:creationId xmlns:p14="http://schemas.microsoft.com/office/powerpoint/2010/main" val="160181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6" grpId="0"/>
      <p:bldP spid="30730" grpId="0" animBg="1"/>
      <p:bldP spid="30732" grpId="0" animBg="1"/>
      <p:bldP spid="30734" grpId="0" animBg="1"/>
      <p:bldP spid="30735" grpId="0" animBg="1"/>
      <p:bldP spid="30736" grpId="0"/>
      <p:bldP spid="30737" grpId="0"/>
      <p:bldP spid="30738" grpId="0"/>
      <p:bldP spid="30740" grpId="0"/>
      <p:bldP spid="30741" grpId="0" animBg="1"/>
      <p:bldP spid="30742" grpId="0" animBg="1"/>
      <p:bldP spid="30743" grpId="0" animBg="1"/>
      <p:bldP spid="30745" grpId="0" animBg="1"/>
      <p:bldP spid="307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548680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>
                <a:solidFill>
                  <a:srgbClr val="000000"/>
                </a:solidFill>
              </a:rPr>
              <a:t>Úkol č. 2</a:t>
            </a:r>
            <a:endParaRPr lang="cs-CZ" sz="2800" b="1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1196752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Otevři </a:t>
            </a:r>
            <a:r>
              <a:rPr lang="cs-CZ" sz="2800" dirty="0" smtClean="0">
                <a:solidFill>
                  <a:srgbClr val="000000"/>
                </a:solidFill>
              </a:rPr>
              <a:t>opět dokument nazvaný</a:t>
            </a:r>
            <a:r>
              <a:rPr lang="cs-CZ" sz="2800" b="1" i="1" dirty="0" smtClean="0">
                <a:solidFill>
                  <a:srgbClr val="000000"/>
                </a:solidFill>
              </a:rPr>
              <a:t> </a:t>
            </a:r>
            <a:r>
              <a:rPr lang="cs-CZ" sz="2800" b="1" i="1" dirty="0">
                <a:solidFill>
                  <a:srgbClr val="000000"/>
                </a:solidFill>
              </a:rPr>
              <a:t>Sestava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1719972"/>
            <a:ext cx="7949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Označte text a doplňte </a:t>
            </a:r>
            <a:r>
              <a:rPr lang="cs-CZ" sz="2800" dirty="0" smtClean="0">
                <a:solidFill>
                  <a:srgbClr val="000000"/>
                </a:solidFill>
              </a:rPr>
              <a:t>číslování podle </a:t>
            </a:r>
            <a:r>
              <a:rPr lang="cs-CZ" sz="2800" dirty="0">
                <a:solidFill>
                  <a:srgbClr val="000000"/>
                </a:solidFill>
              </a:rPr>
              <a:t>vzoru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78" y="2316435"/>
            <a:ext cx="41148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82075"/>
            <a:ext cx="3312368" cy="4434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5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4238625"/>
            <a:ext cx="20097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2681288"/>
            <a:ext cx="3938587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23825" y="4781550"/>
            <a:ext cx="25908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srgbClr val="000000"/>
                </a:solidFill>
              </a:rPr>
              <a:t>Nástroj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="1" dirty="0">
                <a:solidFill>
                  <a:srgbClr val="000000"/>
                </a:solidFill>
              </a:rPr>
              <a:t>Řádkování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928813" y="357188"/>
            <a:ext cx="24479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srgbClr val="000000"/>
                </a:solidFill>
              </a:rPr>
              <a:t>Nástroj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="1" dirty="0">
                <a:solidFill>
                  <a:srgbClr val="000000"/>
                </a:solidFill>
              </a:rPr>
              <a:t>Formát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</a:rPr>
              <a:t>číslování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23850" y="1268413"/>
            <a:ext cx="24479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srgbClr val="000000"/>
                </a:solidFill>
              </a:rPr>
              <a:t>Nástroj </a:t>
            </a:r>
            <a:r>
              <a:rPr lang="cs-CZ" sz="2400" b="1" dirty="0">
                <a:solidFill>
                  <a:srgbClr val="000000"/>
                </a:solidFill>
              </a:rPr>
              <a:t>Odrážky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924300" y="1052513"/>
            <a:ext cx="24479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Nástroj pro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</a:rPr>
              <a:t>změnu odsazení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1428750" y="1857375"/>
            <a:ext cx="1214438" cy="1071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V="1">
            <a:off x="2286000" y="3786188"/>
            <a:ext cx="1643063" cy="1071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3214688" y="1071563"/>
            <a:ext cx="357187" cy="1928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4500563" y="1700213"/>
            <a:ext cx="647700" cy="1157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2558" name="AutoShape 30"/>
          <p:cNvSpPr>
            <a:spLocks noChangeArrowheads="1"/>
          </p:cNvSpPr>
          <p:nvPr/>
        </p:nvSpPr>
        <p:spPr bwMode="auto">
          <a:xfrm>
            <a:off x="4214813" y="3714750"/>
            <a:ext cx="431800" cy="714375"/>
          </a:xfrm>
          <a:prstGeom prst="curvedLeftArrow">
            <a:avLst>
              <a:gd name="adj1" fmla="val 28018"/>
              <a:gd name="adj2" fmla="val 5603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64286" y="4509120"/>
            <a:ext cx="3744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Změna řádkování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99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  <p:bldP spid="22535" grpId="0" animBg="1"/>
      <p:bldP spid="22536" grpId="0" animBg="1"/>
      <p:bldP spid="22539" grpId="0" animBg="1"/>
      <p:bldP spid="22540" grpId="0" animBg="1"/>
      <p:bldP spid="22541" grpId="0" animBg="1"/>
      <p:bldP spid="22542" grpId="0" animBg="1"/>
      <p:bldP spid="22558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87484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– práce s textem – další formát odstavce – odrážky a číslování textu.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Žák si </a:t>
            </a:r>
            <a:r>
              <a:rPr lang="cs-CZ" dirty="0"/>
              <a:t>osvojí základní pojmy. </a:t>
            </a:r>
            <a:r>
              <a:rPr lang="cs-CZ" dirty="0" smtClean="0"/>
              <a:t>Zvládnou </a:t>
            </a:r>
            <a:r>
              <a:rPr lang="cs-CZ" dirty="0"/>
              <a:t>používat odrážky a číslování při rozšířené editaci </a:t>
            </a:r>
            <a:r>
              <a:rPr lang="cs-CZ" dirty="0" smtClean="0"/>
              <a:t>dokumentu.</a:t>
            </a:r>
          </a:p>
          <a:p>
            <a:r>
              <a:rPr lang="cs-CZ" b="1" dirty="0" smtClean="0"/>
              <a:t>Osvojení </a:t>
            </a:r>
            <a:r>
              <a:rPr lang="cs-CZ" b="1" dirty="0"/>
              <a:t>pojmů</a:t>
            </a:r>
            <a:r>
              <a:rPr lang="cs-CZ" dirty="0"/>
              <a:t>: odrážky (rozliší pojmy odrážka a zarážka).</a:t>
            </a:r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 : Vysvětlení pojmu odrážky, umístění tlačítka na kartě Domů ve skupině Odstavec. Příklady využití v praxi.</a:t>
            </a:r>
          </a:p>
          <a:p>
            <a:r>
              <a:rPr lang="cs-CZ" dirty="0" smtClean="0"/>
              <a:t>Snímek č. 4: Knihovna odrážek jako nabídka odrážek. Možnost definovat nový typ odrážky, která není v nabídce Knihovny odrážek</a:t>
            </a:r>
            <a:r>
              <a:rPr lang="cs-CZ" dirty="0"/>
              <a:t>. Praktická ukázka.</a:t>
            </a:r>
          </a:p>
          <a:p>
            <a:r>
              <a:rPr lang="cs-CZ" dirty="0" smtClean="0"/>
              <a:t>Snímek č. 5: Nástroj pro změnu odsazení (posunutí) odrážek i s textem. 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7 </a:t>
            </a:r>
            <a:r>
              <a:rPr lang="cs-CZ" dirty="0" smtClean="0"/>
              <a:t>- </a:t>
            </a:r>
            <a:r>
              <a:rPr lang="cs-CZ" dirty="0" smtClean="0"/>
              <a:t>9: </a:t>
            </a:r>
            <a:r>
              <a:rPr lang="cs-CZ" dirty="0" smtClean="0"/>
              <a:t>Číslování – Knihovna číslování, změna </a:t>
            </a:r>
            <a:r>
              <a:rPr lang="cs-CZ" dirty="0"/>
              <a:t>odsazení. </a:t>
            </a:r>
            <a:r>
              <a:rPr lang="cs-CZ" dirty="0" smtClean="0"/>
              <a:t>Praktická ukázka.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10: </a:t>
            </a:r>
            <a:r>
              <a:rPr lang="cs-CZ" dirty="0" smtClean="0"/>
              <a:t>Víceúrovňové číslování, změna formátu číslování, změna řádkování.</a:t>
            </a:r>
          </a:p>
          <a:p>
            <a:r>
              <a:rPr lang="cs-CZ" b="1" dirty="0" smtClean="0"/>
              <a:t>Fixace: </a:t>
            </a:r>
            <a:endParaRPr lang="cs-CZ" b="1" dirty="0" smtClean="0"/>
          </a:p>
          <a:p>
            <a:r>
              <a:rPr lang="cs-CZ" dirty="0" smtClean="0"/>
              <a:t>Snímek č. 6: Samostatná práce – osazení textu odrážkami.</a:t>
            </a:r>
          </a:p>
          <a:p>
            <a:r>
              <a:rPr lang="cs-CZ" dirty="0" smtClean="0"/>
              <a:t>Snímek č. 11</a:t>
            </a:r>
            <a:r>
              <a:rPr lang="cs-CZ" dirty="0"/>
              <a:t>: Samostatná práce – osazení textu číslováním.</a:t>
            </a:r>
          </a:p>
          <a:p>
            <a:r>
              <a:rPr lang="cs-CZ" dirty="0" smtClean="0"/>
              <a:t>Snímek </a:t>
            </a:r>
            <a:r>
              <a:rPr lang="cs-CZ" dirty="0" smtClean="0"/>
              <a:t>č. </a:t>
            </a:r>
            <a:r>
              <a:rPr lang="cs-CZ" dirty="0" smtClean="0"/>
              <a:t>12: </a:t>
            </a:r>
            <a:r>
              <a:rPr lang="cs-CZ" dirty="0" smtClean="0"/>
              <a:t>Souhrnné opakování tlačítek souvisejících s odrážkami a číslováním. Na cvičení procvičit používání odrážek a číslování.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82092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66843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 s.r.o., 2004, ISBN 80-86686-22-1. 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VANÍČEK, Jiří; ŘEZNÍČEK, Petr. </a:t>
            </a:r>
            <a:r>
              <a:rPr lang="cs-CZ" i="1" dirty="0"/>
              <a:t>Informatika pro základní školy</a:t>
            </a:r>
            <a:r>
              <a:rPr lang="cs-CZ" dirty="0"/>
              <a:t>. Brno: Computer Press, a.s., 2004, ISBN 80-251-0196-7.</a:t>
            </a: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MS </a:t>
            </a:r>
            <a:r>
              <a:rPr lang="cs-CZ" dirty="0"/>
              <a:t>Office </a:t>
            </a:r>
            <a:r>
              <a:rPr lang="cs-CZ" dirty="0" smtClean="0"/>
              <a:t>Klipart</a:t>
            </a:r>
          </a:p>
        </p:txBody>
      </p:sp>
    </p:spTree>
    <p:extLst>
      <p:ext uri="{BB962C8B-B14F-4D97-AF65-F5344CB8AC3E}">
        <p14:creationId xmlns:p14="http://schemas.microsoft.com/office/powerpoint/2010/main" val="117801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000" y="1844824"/>
            <a:ext cx="9001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6600" b="1" dirty="0">
                <a:solidFill>
                  <a:srgbClr val="000000"/>
                </a:solidFill>
              </a:rPr>
              <a:t>Odrážky a číslování</a:t>
            </a:r>
          </a:p>
        </p:txBody>
      </p:sp>
    </p:spTree>
    <p:extLst>
      <p:ext uri="{BB962C8B-B14F-4D97-AF65-F5344CB8AC3E}">
        <p14:creationId xmlns:p14="http://schemas.microsoft.com/office/powerpoint/2010/main" val="172537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95288" y="901700"/>
            <a:ext cx="8208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Odrážka je malý symbol umístěný před začátkem odstavce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813221" y="4417293"/>
            <a:ext cx="1785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Odrážky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34243" y="1829768"/>
            <a:ext cx="3386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</a:rPr>
              <a:t>Pás karet Domů</a:t>
            </a: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 rot="-5400000">
            <a:off x="3679080" y="1661493"/>
            <a:ext cx="358775" cy="863600"/>
          </a:xfrm>
          <a:prstGeom prst="downArrow">
            <a:avLst>
              <a:gd name="adj1" fmla="val 50000"/>
              <a:gd name="adj2" fmla="val 60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5848" name="Text Box 16"/>
          <p:cNvSpPr txBox="1">
            <a:spLocks noChangeArrowheads="1"/>
          </p:cNvSpPr>
          <p:nvPr/>
        </p:nvSpPr>
        <p:spPr bwMode="auto">
          <a:xfrm>
            <a:off x="323850" y="6381750"/>
            <a:ext cx="3455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dirty="0">
                <a:solidFill>
                  <a:srgbClr val="FF3300"/>
                </a:solidFill>
              </a:rPr>
              <a:t>Zrušení odrážek </a:t>
            </a:r>
            <a:r>
              <a:rPr lang="cs-CZ" dirty="0">
                <a:solidFill>
                  <a:srgbClr val="FF3300"/>
                </a:solidFill>
                <a:cs typeface="Arial" charset="0"/>
              </a:rPr>
              <a:t>→ 2x Enter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498230" y="1823418"/>
            <a:ext cx="3386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</a:rPr>
              <a:t>Karta Odstavec</a:t>
            </a:r>
          </a:p>
        </p:txBody>
      </p:sp>
      <p:pic>
        <p:nvPicPr>
          <p:cNvPr id="3585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659" y="3915122"/>
            <a:ext cx="3843629" cy="24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8" name="AutoShape 14"/>
          <p:cNvSpPr>
            <a:spLocks noChangeArrowheads="1"/>
          </p:cNvSpPr>
          <p:nvPr/>
        </p:nvSpPr>
        <p:spPr bwMode="auto">
          <a:xfrm rot="-5103940">
            <a:off x="2626940" y="4256161"/>
            <a:ext cx="358775" cy="931863"/>
          </a:xfrm>
          <a:prstGeom prst="downArrow">
            <a:avLst>
              <a:gd name="adj1" fmla="val 50000"/>
              <a:gd name="adj2" fmla="val 401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528938" y="156933"/>
            <a:ext cx="331867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400" b="1" dirty="0">
                <a:solidFill>
                  <a:srgbClr val="FF0000"/>
                </a:solidFill>
              </a:rPr>
              <a:t>Odrážky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332" y="2365307"/>
            <a:ext cx="3371858" cy="1290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29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2" grpId="0"/>
      <p:bldP spid="26636" grpId="0"/>
      <p:bldP spid="26637" grpId="0" animBg="1"/>
      <p:bldP spid="35848" grpId="0"/>
      <p:bldP spid="15" grpId="0"/>
      <p:bldP spid="26638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5566"/>
            <a:ext cx="3843629" cy="24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20887"/>
            <a:ext cx="3168352" cy="4150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572000" y="335566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Možnost změny odrážky na symbol, obrázek, písmo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17032"/>
            <a:ext cx="284797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7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4344317"/>
            <a:ext cx="4742085" cy="193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924300" y="2492896"/>
            <a:ext cx="2735932" cy="8703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Nástroj pro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</a:rPr>
              <a:t>změnu odsazení</a:t>
            </a:r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4788396" y="3363243"/>
            <a:ext cx="647700" cy="1157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404664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Změna odsazení – posun textu i s odrážkami vlevo popř. vpravo s následnou změnou typu odrážek.</a:t>
            </a:r>
          </a:p>
        </p:txBody>
      </p:sp>
    </p:spTree>
    <p:extLst>
      <p:ext uri="{BB962C8B-B14F-4D97-AF65-F5344CB8AC3E}">
        <p14:creationId xmlns:p14="http://schemas.microsoft.com/office/powerpoint/2010/main" val="292769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78" y="2316435"/>
            <a:ext cx="41148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20888"/>
            <a:ext cx="3378299" cy="412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23528" y="764704"/>
            <a:ext cx="166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800" b="1" dirty="0" smtClean="0">
                <a:solidFill>
                  <a:srgbClr val="000000"/>
                </a:solidFill>
              </a:rPr>
              <a:t>Úkol č. 1</a:t>
            </a:r>
            <a:endParaRPr lang="cs-CZ" sz="2800" b="1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01824" y="1290194"/>
            <a:ext cx="7942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Otevřete </a:t>
            </a:r>
            <a:r>
              <a:rPr lang="cs-CZ" sz="2800" dirty="0">
                <a:solidFill>
                  <a:srgbClr val="000000"/>
                </a:solidFill>
              </a:rPr>
              <a:t>dokument nazvaný</a:t>
            </a:r>
            <a:r>
              <a:rPr lang="cs-CZ" sz="2800" b="1" i="1" dirty="0">
                <a:solidFill>
                  <a:srgbClr val="000000"/>
                </a:solidFill>
              </a:rPr>
              <a:t> Sestava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23527" y="1753652"/>
            <a:ext cx="84188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000000"/>
                </a:solidFill>
              </a:rPr>
              <a:t>Označte text a doplňte odrážky podle vzoru</a:t>
            </a:r>
            <a:endParaRPr lang="cs-CZ" sz="2800" dirty="0">
              <a:solidFill>
                <a:srgbClr val="000000"/>
              </a:solidFill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7384"/>
            <a:ext cx="7999413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4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71559" y="4180468"/>
            <a:ext cx="3455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Číslování</a:t>
            </a:r>
          </a:p>
        </p:txBody>
      </p:sp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00808"/>
            <a:ext cx="3505849" cy="147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01" y="2708920"/>
            <a:ext cx="3236763" cy="398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5"/>
          <p:cNvSpPr>
            <a:spLocks noChangeArrowheads="1"/>
          </p:cNvSpPr>
          <p:nvPr/>
        </p:nvSpPr>
        <p:spPr bwMode="auto">
          <a:xfrm rot="14489160">
            <a:off x="1712214" y="3271389"/>
            <a:ext cx="374678" cy="1053040"/>
          </a:xfrm>
          <a:prstGeom prst="downArrow">
            <a:avLst>
              <a:gd name="adj1" fmla="val 50000"/>
              <a:gd name="adj2" fmla="val 40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03971" y="404664"/>
            <a:ext cx="34559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400" b="1" dirty="0">
                <a:solidFill>
                  <a:srgbClr val="FF0000"/>
                </a:solidFill>
              </a:rPr>
              <a:t>Číslování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78259" y="1181696"/>
            <a:ext cx="3386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</a:rPr>
              <a:t>Pás karet Domů</a:t>
            </a: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6200000">
            <a:off x="3823096" y="1013421"/>
            <a:ext cx="358775" cy="863600"/>
          </a:xfrm>
          <a:prstGeom prst="downArrow">
            <a:avLst>
              <a:gd name="adj1" fmla="val 50000"/>
              <a:gd name="adj2" fmla="val 60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642246" y="1175346"/>
            <a:ext cx="3386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</a:rPr>
              <a:t>Karta Odstavec</a:t>
            </a:r>
          </a:p>
        </p:txBody>
      </p:sp>
    </p:spTree>
    <p:extLst>
      <p:ext uri="{BB962C8B-B14F-4D97-AF65-F5344CB8AC3E}">
        <p14:creationId xmlns:p14="http://schemas.microsoft.com/office/powerpoint/2010/main" val="167686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42875"/>
            <a:ext cx="4578275" cy="192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6672"/>
            <a:ext cx="2783780" cy="574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259632" y="4653136"/>
            <a:ext cx="75608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rgbClr val="000000"/>
                </a:solidFill>
              </a:rPr>
              <a:t>Výběr z nabídky – Knihovna číslování</a:t>
            </a:r>
          </a:p>
          <a:p>
            <a:pPr algn="ctr"/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916832"/>
            <a:ext cx="285750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86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2681288"/>
            <a:ext cx="3938587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924300" y="836712"/>
            <a:ext cx="2951956" cy="8635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Nástroj pro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</a:rPr>
              <a:t>změnu odsazení</a:t>
            </a:r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4500563" y="1700213"/>
            <a:ext cx="647700" cy="1157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8461" y="5085184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00"/>
                </a:solidFill>
              </a:rPr>
              <a:t>Změna odsazení – posun textu vlevo popř. vpravo s následnou změnou typu číslování.</a:t>
            </a:r>
          </a:p>
        </p:txBody>
      </p:sp>
    </p:spTree>
    <p:extLst>
      <p:ext uri="{BB962C8B-B14F-4D97-AF65-F5344CB8AC3E}">
        <p14:creationId xmlns:p14="http://schemas.microsoft.com/office/powerpoint/2010/main" val="318312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536</Words>
  <Application>Microsoft Office PowerPoint</Application>
  <PresentationFormat>Předvádění na obrazovce (4:3)</PresentationFormat>
  <Paragraphs>74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17</cp:revision>
  <dcterms:created xsi:type="dcterms:W3CDTF">2012-05-15T18:40:18Z</dcterms:created>
  <dcterms:modified xsi:type="dcterms:W3CDTF">2013-01-26T21:38:06Z</dcterms:modified>
</cp:coreProperties>
</file>