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59" r:id="rId5"/>
    <p:sldId id="260" r:id="rId6"/>
    <p:sldId id="276" r:id="rId7"/>
    <p:sldId id="264" r:id="rId8"/>
    <p:sldId id="261" r:id="rId9"/>
    <p:sldId id="262" r:id="rId10"/>
    <p:sldId id="275" r:id="rId11"/>
    <p:sldId id="263" r:id="rId12"/>
    <p:sldId id="265" r:id="rId13"/>
    <p:sldId id="266" r:id="rId14"/>
    <p:sldId id="267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87D4-7253-45B2-9474-1DBFCCFBDAA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8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36D9-3B7E-4042-ABDE-6D9BCC3B335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E932-4A05-43CC-AA3D-CC3A7484253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2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5CED-8FBA-4570-96D2-03DBE1C6D9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4A0-A985-49AE-AFC9-2A66552178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2529-B1AA-4F17-AF1B-85434AC9FE7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3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B03B-AFDA-43B0-BFBB-84E679668C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57C0-C7ED-4E71-B2E5-FEF3D66A73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373D-2B4E-48BB-BE36-D074F2C3DB8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9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E44E-13E3-475B-A7FA-BFF8274504E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3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4CFE-C017-4E6A-B9F7-3557FC59BE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4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81DDB5-9D38-4A91-AD23-7D196AD8C281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1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869950"/>
            <a:ext cx="5153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646907" y="3022600"/>
            <a:ext cx="777716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VM vytvořen: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květen 2012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výukový materiál určen pro: 5. ročník, </a:t>
            </a: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Textový editor  MS Office Word,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Formátování obrázku</a:t>
            </a:r>
            <a:endParaRPr lang="cs-CZ" b="1" dirty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technologie_13</a:t>
            </a:r>
            <a:endParaRPr lang="cs-CZ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04032" y="5618162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>
                <a:solidFill>
                  <a:srgbClr val="000000"/>
                </a:solidFill>
              </a:rPr>
              <a:t>Autorem materiálu a všech jeho částí, není-li uvedeno jinak, je Jana Jiroušová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476672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000000"/>
                </a:solidFill>
              </a:rPr>
              <a:t>Úkol č. </a:t>
            </a:r>
            <a:r>
              <a:rPr lang="cs-CZ" sz="2800" b="1" dirty="0" smtClean="0">
                <a:solidFill>
                  <a:srgbClr val="000000"/>
                </a:solidFill>
              </a:rPr>
              <a:t>3</a:t>
            </a: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3446" y="1754813"/>
            <a:ext cx="86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Obrázek sluníčka ohraničte červenou čarou, tloušťka - šířka čáry 3b. </a:t>
            </a:r>
          </a:p>
        </p:txBody>
      </p:sp>
      <p:pic>
        <p:nvPicPr>
          <p:cNvPr id="6" name="Obrázek 5" descr="http://www.pripravy.estranky.cz/img/picture/948/Slunce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06" y="2853526"/>
            <a:ext cx="3207385" cy="3239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141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3524"/>
            <a:ext cx="6840760" cy="49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59632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Efekty obrázku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32571" y="2132856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059831" y="917431"/>
            <a:ext cx="2772739" cy="1215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3" y="1415646"/>
            <a:ext cx="4486994" cy="316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07" y="11663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</a:rPr>
              <a:t>Možnost oříznutí obrázku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762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342596" y="2636912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106262" y="547245"/>
            <a:ext cx="233490" cy="208966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31840" y="2745776"/>
            <a:ext cx="1800200" cy="9008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28384" y="5183614"/>
            <a:ext cx="5539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86326" y="3582729"/>
            <a:ext cx="5539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92213" y="5282281"/>
            <a:ext cx="5539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60592"/>
            <a:ext cx="37242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25"/>
            <a:ext cx="8961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31" y="2331658"/>
            <a:ext cx="35131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7576" y="188913"/>
            <a:ext cx="316904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Obtékání textu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8640"/>
            <a:ext cx="2455863" cy="46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Obdélník 6"/>
          <p:cNvSpPr>
            <a:spLocks noChangeArrowheads="1"/>
          </p:cNvSpPr>
          <p:nvPr/>
        </p:nvSpPr>
        <p:spPr bwMode="auto">
          <a:xfrm>
            <a:off x="356766" y="147008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Pozice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31336" y="597499"/>
            <a:ext cx="4080823" cy="67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751181" y="715435"/>
            <a:ext cx="109083" cy="84135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899592" y="561251"/>
            <a:ext cx="1049901" cy="20100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796136" y="743249"/>
            <a:ext cx="1064128" cy="22537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318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484438" y="6308725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000000"/>
                </a:solidFill>
              </a:rPr>
              <a:t>Pozor na okraje stránky!!!!!!</a:t>
            </a:r>
          </a:p>
        </p:txBody>
      </p:sp>
      <p:sp>
        <p:nvSpPr>
          <p:cNvPr id="14340" name="TextovéPole 15"/>
          <p:cNvSpPr txBox="1">
            <a:spLocks noChangeArrowheads="1"/>
          </p:cNvSpPr>
          <p:nvPr/>
        </p:nvSpPr>
        <p:spPr bwMode="auto">
          <a:xfrm>
            <a:off x="5648697" y="500063"/>
            <a:ext cx="331579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Při použití pravého tlačítka myši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215880" cy="53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267744" y="3861048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580" y="3861047"/>
            <a:ext cx="1778843" cy="2292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14340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7311"/>
            <a:ext cx="4320480" cy="36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1560" y="26064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000000"/>
                </a:solidFill>
              </a:rPr>
              <a:t>Úkol č. </a:t>
            </a:r>
            <a:r>
              <a:rPr lang="cs-CZ" sz="2800" b="1" dirty="0" smtClean="0">
                <a:solidFill>
                  <a:srgbClr val="000000"/>
                </a:solidFill>
              </a:rPr>
              <a:t>4</a:t>
            </a: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3446" y="836712"/>
            <a:ext cx="869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Do dokumentu opište z tabule říkanku o sluníčku.</a:t>
            </a:r>
            <a:endParaRPr lang="cs-CZ" sz="2800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3446" y="5445224"/>
            <a:ext cx="8405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Obrázek sluníčka formátujte velikost, zalomení </a:t>
            </a:r>
            <a:r>
              <a:rPr lang="cs-CZ" sz="2800" dirty="0" smtClean="0"/>
              <a:t>textu – obtékání textu </a:t>
            </a:r>
            <a:r>
              <a:rPr lang="cs-CZ" sz="2800" dirty="0" smtClean="0"/>
              <a:t>a umístěte do textu podle vzoru.</a:t>
            </a:r>
            <a:endParaRPr lang="cs-CZ" sz="28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70" y="1583407"/>
            <a:ext cx="35147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4313" y="357188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dirty="0">
                <a:solidFill>
                  <a:srgbClr val="000000"/>
                </a:solidFill>
              </a:rPr>
              <a:t>Vkládání speciálních znaků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90750"/>
            <a:ext cx="61610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19240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11"/>
          <p:cNvSpPr txBox="1">
            <a:spLocks noChangeArrowheads="1"/>
          </p:cNvSpPr>
          <p:nvPr/>
        </p:nvSpPr>
        <p:spPr bwMode="auto">
          <a:xfrm>
            <a:off x="6215063" y="785813"/>
            <a:ext cx="235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Karta Vložení</a:t>
            </a:r>
          </a:p>
        </p:txBody>
      </p:sp>
      <p:sp>
        <p:nvSpPr>
          <p:cNvPr id="15366" name="TextovéPole 12"/>
          <p:cNvSpPr txBox="1">
            <a:spLocks noChangeArrowheads="1"/>
          </p:cNvSpPr>
          <p:nvPr/>
        </p:nvSpPr>
        <p:spPr bwMode="auto">
          <a:xfrm>
            <a:off x="6072188" y="1571625"/>
            <a:ext cx="264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Skupina Symboly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rot="5400000">
            <a:off x="7037388" y="1392238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 rot="19007206">
            <a:off x="285750" y="3729038"/>
            <a:ext cx="1143000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5365" grpId="0"/>
      <p:bldP spid="1536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65976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Anotace: </a:t>
            </a:r>
            <a:endParaRPr lang="cs-CZ" dirty="0"/>
          </a:p>
          <a:p>
            <a:r>
              <a:rPr lang="cs-CZ" dirty="0" smtClean="0"/>
              <a:t>Práce s dokumentem MS Word – formátování obrázku v textu.</a:t>
            </a:r>
          </a:p>
          <a:p>
            <a:r>
              <a:rPr lang="cs-CZ" b="1" dirty="0" smtClean="0"/>
              <a:t>Očekávaný výstup</a:t>
            </a:r>
            <a:r>
              <a:rPr lang="cs-CZ" dirty="0" smtClean="0"/>
              <a:t>: Žák si </a:t>
            </a:r>
            <a:r>
              <a:rPr lang="cs-CZ" dirty="0"/>
              <a:t>osvojí základní pojmy. </a:t>
            </a:r>
            <a:r>
              <a:rPr lang="cs-CZ" dirty="0" smtClean="0"/>
              <a:t>Zvládne formátovat </a:t>
            </a:r>
            <a:r>
              <a:rPr lang="cs-CZ" dirty="0"/>
              <a:t>obrázek (zvládne změnit velikost obrázku, obrázek přemístit, otočit, smazat, změnit styl), poradí si s umístěním obrázku do textu, zvládne vložit do </a:t>
            </a:r>
            <a:r>
              <a:rPr lang="cs-CZ" dirty="0" smtClean="0"/>
              <a:t>textu speciální symboly.</a:t>
            </a:r>
            <a:endParaRPr lang="cs-CZ" dirty="0"/>
          </a:p>
          <a:p>
            <a:r>
              <a:rPr lang="cs-CZ" b="1" dirty="0" smtClean="0"/>
              <a:t>Frontální prezentace:</a:t>
            </a:r>
            <a:r>
              <a:rPr lang="cs-CZ" dirty="0" smtClean="0"/>
              <a:t> </a:t>
            </a:r>
          </a:p>
          <a:p>
            <a:r>
              <a:rPr lang="cs-CZ" dirty="0" smtClean="0"/>
              <a:t>Během frontální prezentace, která je průvodcem novými pojmy si žáci nové </a:t>
            </a:r>
            <a:r>
              <a:rPr lang="cs-CZ" dirty="0"/>
              <a:t>poznatky zkoušejí </a:t>
            </a:r>
            <a:r>
              <a:rPr lang="cs-CZ" dirty="0" smtClean="0"/>
              <a:t>v otevřeném dokumentu Word, na cvičeních a získávají </a:t>
            </a:r>
            <a:r>
              <a:rPr lang="cs-CZ" dirty="0"/>
              <a:t>potřebné </a:t>
            </a:r>
            <a:r>
              <a:rPr lang="cs-CZ" dirty="0" smtClean="0"/>
              <a:t>dovednosti</a:t>
            </a:r>
            <a:r>
              <a:rPr lang="cs-CZ" dirty="0"/>
              <a:t>. </a:t>
            </a:r>
          </a:p>
          <a:p>
            <a:r>
              <a:rPr lang="cs-CZ" dirty="0" smtClean="0"/>
              <a:t>Snímek č. 4 - </a:t>
            </a:r>
            <a:r>
              <a:rPr lang="cs-CZ" dirty="0"/>
              <a:t>5</a:t>
            </a:r>
            <a:r>
              <a:rPr lang="cs-CZ" dirty="0" smtClean="0"/>
              <a:t>: Postup při změně velikosti obrázku pouhým tažením myš, pomocí místní nabídky a Volby velikost a umístění, pomocí tlačítka ve skupině Velikost v pásu karet Nástroje obrázku na kartě Formát, která se aktivuje po označení vloženého obrázku.</a:t>
            </a:r>
          </a:p>
          <a:p>
            <a:r>
              <a:rPr lang="cs-CZ" dirty="0" smtClean="0"/>
              <a:t>Snímek č. 7 – 9: Metody formátování obrázku ( ohraničení obrázku, barva ohraničení, </a:t>
            </a:r>
            <a:r>
              <a:rPr lang="cs-CZ" dirty="0"/>
              <a:t>styl </a:t>
            </a:r>
            <a:r>
              <a:rPr lang="cs-CZ" dirty="0" smtClean="0"/>
              <a:t>čáry, efekty obrázku, možnost oříznutí obrázku).</a:t>
            </a:r>
          </a:p>
          <a:p>
            <a:r>
              <a:rPr lang="cs-CZ" dirty="0" smtClean="0"/>
              <a:t>Snímek č. 11 – 12: Možnosti efektů u obrázku, oříznutí obrázku.</a:t>
            </a:r>
          </a:p>
          <a:p>
            <a:r>
              <a:rPr lang="cs-CZ" dirty="0" smtClean="0"/>
              <a:t>Snímek č. 13 - 14: Pozice a obtékání textu – možnosti obtékání (zalamování) textu u obrázku (pomocí místní nabídky, pomocí tlačítka na pásu karet).</a:t>
            </a:r>
          </a:p>
          <a:p>
            <a:r>
              <a:rPr lang="cs-CZ" dirty="0" smtClean="0"/>
              <a:t>Snímek č. 16: Vkládání speciálních znaků do textu.</a:t>
            </a:r>
          </a:p>
        </p:txBody>
      </p:sp>
    </p:spTree>
    <p:extLst>
      <p:ext uri="{BB962C8B-B14F-4D97-AF65-F5344CB8AC3E}">
        <p14:creationId xmlns:p14="http://schemas.microsoft.com/office/powerpoint/2010/main" val="1172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097991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Computer Media s.r.o., 2005, ISBN 80-86686-49-3.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KOVÁŘOVÁ, Libuše. </a:t>
            </a:r>
            <a:r>
              <a:rPr lang="cs-CZ" i="1" dirty="0"/>
              <a:t>Informatika pro základní školy</a:t>
            </a:r>
            <a:r>
              <a:rPr lang="cs-CZ" dirty="0"/>
              <a:t>. Kralice na Hané: Computer Media s.r.o., 2004, ISBN 80-86686-22-1.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VANÍČEK, Jiří; ŘEZNÍČEK, Petr. </a:t>
            </a:r>
            <a:r>
              <a:rPr lang="cs-CZ" i="1" dirty="0"/>
              <a:t>Informatika pro základní školy</a:t>
            </a:r>
            <a:r>
              <a:rPr lang="cs-CZ" dirty="0"/>
              <a:t>. Brno: Computer Press, a.s., 2004, ISBN 80-251-0196-7.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MS </a:t>
            </a:r>
            <a:r>
              <a:rPr lang="cs-CZ" dirty="0"/>
              <a:t>Office </a:t>
            </a:r>
            <a:r>
              <a:rPr lang="cs-CZ" dirty="0" smtClean="0"/>
              <a:t>Klipart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AUTOR </a:t>
            </a:r>
            <a:r>
              <a:rPr lang="cs-CZ" dirty="0"/>
              <a:t>NEZNAMÝ. </a:t>
            </a:r>
            <a:r>
              <a:rPr lang="cs-CZ" i="1" dirty="0"/>
              <a:t>Učení online</a:t>
            </a:r>
            <a:r>
              <a:rPr lang="cs-CZ" dirty="0"/>
              <a:t> [online]. [cit. 17.6.2012]. Dostupný na WWW: &lt;http://www.pripravy.estranky.cz/clanky/jazyk-cesky/testy---vyjmenovana-slova---slunicka.html&gt;. 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6064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Fixace: </a:t>
            </a:r>
            <a:r>
              <a:rPr lang="cs-CZ" dirty="0"/>
              <a:t>: Na cvičení procvičit vkládání a formátování obrázku v textu.</a:t>
            </a:r>
          </a:p>
          <a:p>
            <a:r>
              <a:rPr lang="cs-CZ" dirty="0"/>
              <a:t>Snímek č. 3: Vyhledat a vložit do prázdného dokumentu Word obrázek pomocí internetového vyhledávače Google.</a:t>
            </a:r>
          </a:p>
          <a:p>
            <a:r>
              <a:rPr lang="cs-CZ" dirty="0"/>
              <a:t>Snímek č. 6: Procvičení změny velikosti obrázku.</a:t>
            </a:r>
          </a:p>
          <a:p>
            <a:r>
              <a:rPr lang="cs-CZ" dirty="0"/>
              <a:t>Snímek č. 10: Ohraničení obrázku danou barvou a šířkou čáry. </a:t>
            </a:r>
          </a:p>
          <a:p>
            <a:r>
              <a:rPr lang="cs-CZ" dirty="0"/>
              <a:t>Snímek č. 15: Procvičení umístění obrázku do textu pomocí zalomení – obtékání textu.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0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0080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000000"/>
                </a:solidFill>
                <a:latin typeface="Bookman Old Style" pitchFamily="18" charset="0"/>
              </a:rPr>
              <a:t>FORMÁTOVÁNÍ OBRÁZKU</a:t>
            </a:r>
          </a:p>
        </p:txBody>
      </p:sp>
    </p:spTree>
    <p:extLst>
      <p:ext uri="{BB962C8B-B14F-4D97-AF65-F5344CB8AC3E}">
        <p14:creationId xmlns:p14="http://schemas.microsoft.com/office/powerpoint/2010/main" val="13403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908720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000000"/>
                </a:solidFill>
              </a:rPr>
              <a:t>Úkol č. 1</a:t>
            </a:r>
          </a:p>
        </p:txBody>
      </p:sp>
      <p:sp>
        <p:nvSpPr>
          <p:cNvPr id="5" name="Obdélník 4"/>
          <p:cNvSpPr/>
          <p:nvPr/>
        </p:nvSpPr>
        <p:spPr>
          <a:xfrm>
            <a:off x="343446" y="1754813"/>
            <a:ext cx="869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nový prázdný dokument Word</a:t>
            </a:r>
            <a:endParaRPr lang="cs-CZ" sz="2800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2401724"/>
            <a:ext cx="86930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Pomocí internetového vyhledávače Google vyhledejte obrázek sluníčka a vložte do dokumentu</a:t>
            </a:r>
            <a:endParaRPr lang="cs-CZ" sz="2800" dirty="0"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0623" y="260648"/>
            <a:ext cx="6720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entury Gothic"/>
              </a:rPr>
              <a:t>Úkoly pro samostatnou práci:</a:t>
            </a:r>
            <a:endParaRPr lang="cs-CZ" sz="3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07" y="3544638"/>
            <a:ext cx="2558652" cy="25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7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92137"/>
            <a:ext cx="2558652" cy="25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9475" y="1484313"/>
            <a:ext cx="4968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Obrázek označit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19475" y="2420938"/>
            <a:ext cx="4679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Nyní je možné obrázek zvětšovat nebo zmenšovat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348038" y="3716338"/>
            <a:ext cx="5545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Pozor!!!!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Použijte čtverečky v rozích obrázku!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3850" y="5516563"/>
            <a:ext cx="7921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Obrázek je nyní chápán jako velké písmeno, můžete použít zarovnání.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84016" y="3140646"/>
            <a:ext cx="431800" cy="360362"/>
            <a:chOff x="1519" y="1797"/>
            <a:chExt cx="272" cy="227"/>
          </a:xfrm>
        </p:grpSpPr>
        <p:cxnSp>
          <p:nvCxnSpPr>
            <p:cNvPr id="10254" name="AutoShape 11"/>
            <p:cNvCxnSpPr>
              <a:cxnSpLocks noChangeShapeType="1"/>
            </p:cNvCxnSpPr>
            <p:nvPr/>
          </p:nvCxnSpPr>
          <p:spPr bwMode="auto">
            <a:xfrm>
              <a:off x="1565" y="1842"/>
              <a:ext cx="181" cy="137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1519" y="1797"/>
              <a:ext cx="272" cy="227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7391" y="323901"/>
            <a:ext cx="5688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Změna velikosti obrázku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643563" y="928688"/>
            <a:ext cx="554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tažením myši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2700710" y="1743869"/>
            <a:ext cx="79179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2844379" y="2894012"/>
            <a:ext cx="648122" cy="2466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523153" y="3544638"/>
            <a:ext cx="824885" cy="676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16" grpId="0"/>
      <p:bldP spid="18" grpId="0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5750" y="357188"/>
            <a:ext cx="5688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Změna velikosti obrázku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20146" y="936625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Pravým tlačítkem myši</a:t>
            </a:r>
          </a:p>
        </p:txBody>
      </p:sp>
      <p:sp>
        <p:nvSpPr>
          <p:cNvPr id="3" name="TextovéPole 14"/>
          <p:cNvSpPr txBox="1">
            <a:spLocks noChangeArrowheads="1"/>
          </p:cNvSpPr>
          <p:nvPr/>
        </p:nvSpPr>
        <p:spPr bwMode="auto">
          <a:xfrm>
            <a:off x="0" y="1556792"/>
            <a:ext cx="2500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Velikost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894768"/>
            <a:ext cx="3888432" cy="57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75418" y="2107407"/>
            <a:ext cx="1820318" cy="39290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40334" y="2182688"/>
            <a:ext cx="1778843" cy="598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3" grpId="0"/>
      <p:bldP spid="1127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476672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srgbClr val="000000"/>
                </a:solidFill>
              </a:rPr>
              <a:t>Úkol č. </a:t>
            </a:r>
            <a:r>
              <a:rPr lang="cs-CZ" sz="2800" b="1" dirty="0" smtClean="0">
                <a:solidFill>
                  <a:srgbClr val="000000"/>
                </a:solidFill>
              </a:rPr>
              <a:t>2</a:t>
            </a:r>
            <a:endParaRPr lang="cs-CZ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2843"/>
            <a:ext cx="2558652" cy="25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43446" y="1754813"/>
            <a:ext cx="86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V dokumentu upravte velikost obrázku podle předchozího návodu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2978949"/>
            <a:ext cx="86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Velikost obrázku upravte pomocí pravého tlačítka tak, aby výška obrazce byla 9 cm.</a:t>
            </a:r>
          </a:p>
        </p:txBody>
      </p:sp>
    </p:spTree>
    <p:extLst>
      <p:ext uri="{BB962C8B-B14F-4D97-AF65-F5344CB8AC3E}">
        <p14:creationId xmlns:p14="http://schemas.microsoft.com/office/powerpoint/2010/main" val="20939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3" y="1415646"/>
            <a:ext cx="4486994" cy="316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50" y="260648"/>
            <a:ext cx="5688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Změna velikosti obrázku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3779912" y="1556792"/>
            <a:ext cx="1778843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3242" y="773718"/>
            <a:ext cx="1494702" cy="78307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24128" y="116525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Pás karet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Nástroje obrázku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35039" y="2617748"/>
            <a:ext cx="185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Formát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3789040"/>
            <a:ext cx="303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skupina</a:t>
            </a:r>
            <a:r>
              <a:rPr lang="cs-CZ" sz="2800" b="1" dirty="0" smtClean="0"/>
              <a:t> Velikost</a:t>
            </a:r>
            <a:endParaRPr lang="cs-CZ" sz="2800" b="1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366848" y="2060848"/>
            <a:ext cx="0" cy="64807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380312" y="3140968"/>
            <a:ext cx="0" cy="64807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2" grpId="0"/>
      <p:bldP spid="3" grpId="0"/>
      <p:bldP spid="9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28305" y="186531"/>
            <a:ext cx="5545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</a:rPr>
              <a:t>Formát obrázku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5969"/>
            <a:ext cx="3888432" cy="57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5780"/>
            <a:ext cx="5114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203848" y="2348880"/>
            <a:ext cx="792088" cy="38164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777855" y="6211550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4" y="1947863"/>
            <a:ext cx="8474251" cy="37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43013" y="5796553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Ohraničení obrázku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95736" y="404663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Karta Nástroje obrázku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87924" y="10749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Formát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148065" y="1609638"/>
            <a:ext cx="540060" cy="338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48065" y="2492896"/>
            <a:ext cx="177884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465</Words>
  <Application>Microsoft Office PowerPoint</Application>
  <PresentationFormat>Předvádění na obrazovce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17</cp:revision>
  <dcterms:created xsi:type="dcterms:W3CDTF">2012-05-07T18:38:29Z</dcterms:created>
  <dcterms:modified xsi:type="dcterms:W3CDTF">2013-01-27T08:05:11Z</dcterms:modified>
</cp:coreProperties>
</file>