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67" r:id="rId13"/>
    <p:sldId id="271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A1ED7-B9B1-41FA-AE29-2A0835BF7F90}" type="datetimeFigureOut">
              <a:rPr lang="cs-CZ" smtClean="0"/>
              <a:t>20.1.2013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5C0C7-57FC-44F2-A928-17E78A5D4B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967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247FB5-D5BD-40AA-AD9D-2581D9EA0608}" type="slidenum">
              <a:rPr lang="cs-CZ">
                <a:solidFill>
                  <a:prstClr val="black"/>
                </a:solidFill>
              </a:rPr>
              <a:pPr eaLnBrk="1" hangingPunct="1"/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D0238A-6319-4A31-8E1B-6B6406B38B12}" type="slidenum">
              <a:rPr lang="cs-CZ">
                <a:solidFill>
                  <a:prstClr val="black"/>
                </a:solidFill>
              </a:rPr>
              <a:pPr eaLnBrk="1" hangingPunct="1"/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A7507-F428-4CF5-8C9E-F62AC2CF57AC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70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E4D58F-FB8F-49E8-BE57-BD6560A52396}" type="slidenum">
              <a:rPr lang="cs-CZ">
                <a:solidFill>
                  <a:prstClr val="black"/>
                </a:solidFill>
              </a:rPr>
              <a:pPr eaLnBrk="1" hangingPunct="1"/>
              <a:t>12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686EA-C582-4201-B970-50A64C9472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1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934FB-B18B-4586-B7FE-1F29184FBC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05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007FB-AE3C-4A84-93F2-A15EAAF8EB5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F42F9-3461-45AC-BC55-0676FA5539B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92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A1F0B-1C50-488F-9E34-CCD56D2EC4E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95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D6CC4-8313-4F7F-BD03-FFB9C2084F4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15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B7F42-8BE8-475C-9A29-AC8D4D814E1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24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CEA74-498C-4FD6-8051-F00A5AE44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2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75A5-0E41-4C31-9F17-D84B128BF89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3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E52A4-C499-4DE0-A802-09852E6F665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08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E5A87-11F4-40BC-8E6E-38AF3A7470D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05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EDB323-8AB8-4882-88A2-463E5370676A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1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369" y="869950"/>
            <a:ext cx="51530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646907" y="3022600"/>
            <a:ext cx="7777162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 VM vytvořen: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květen 2012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Textový editor  MS Office Word,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Tabulátory</a:t>
            </a:r>
            <a:endParaRPr lang="cs-CZ" b="1" dirty="0">
              <a:solidFill>
                <a:srgbClr val="7F7F7F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technologie_10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504032" y="5618162"/>
            <a:ext cx="813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i="1" dirty="0">
                <a:solidFill>
                  <a:srgbClr val="000000"/>
                </a:solidFill>
              </a:rPr>
              <a:t>Autorem materiálu a všech jeho částí, není-li uvedeno jinak, je Jana Jiroušová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976" y="4797150"/>
            <a:ext cx="6184736" cy="1950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343447" y="1052736"/>
            <a:ext cx="8244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Otevři </a:t>
            </a:r>
            <a:r>
              <a:rPr lang="cs-CZ" sz="2400" dirty="0" smtClean="0"/>
              <a:t>nový prázdný dokument Word.</a:t>
            </a:r>
            <a:endParaRPr lang="cs-CZ" sz="2400" dirty="0">
              <a:effectLst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87684" y="2348880"/>
            <a:ext cx="78488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cs-CZ" sz="2400" dirty="0"/>
              <a:t>Napsat nadpis</a:t>
            </a:r>
            <a:endParaRPr lang="cs-CZ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2400" dirty="0"/>
              <a:t>Nastavit Tabulátory: </a:t>
            </a:r>
            <a:endParaRPr lang="cs-CZ" dirty="0"/>
          </a:p>
          <a:p>
            <a:pPr lvl="1"/>
            <a:r>
              <a:rPr lang="cs-CZ" sz="2400" dirty="0" smtClean="0"/>
              <a:t>4 </a:t>
            </a:r>
            <a:r>
              <a:rPr lang="cs-CZ" sz="2400" dirty="0"/>
              <a:t>cm pravá </a:t>
            </a:r>
            <a:r>
              <a:rPr lang="cs-CZ" sz="2400" dirty="0" smtClean="0"/>
              <a:t>zarážka, 6 </a:t>
            </a:r>
            <a:r>
              <a:rPr lang="cs-CZ" sz="2400" dirty="0"/>
              <a:t>cm desetinná </a:t>
            </a:r>
            <a:r>
              <a:rPr lang="cs-CZ" sz="2400" dirty="0" smtClean="0"/>
              <a:t>čárka</a:t>
            </a:r>
            <a:r>
              <a:rPr lang="cs-CZ" dirty="0" smtClean="0"/>
              <a:t>, </a:t>
            </a:r>
            <a:r>
              <a:rPr lang="cs-CZ" sz="2400" dirty="0" smtClean="0"/>
              <a:t>10 </a:t>
            </a:r>
            <a:r>
              <a:rPr lang="cs-CZ" sz="2400" dirty="0"/>
              <a:t>cm desetinná </a:t>
            </a:r>
            <a:r>
              <a:rPr lang="cs-CZ" sz="2400" dirty="0" smtClean="0"/>
              <a:t>čárka</a:t>
            </a:r>
            <a:endParaRPr lang="cs-CZ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2400" dirty="0"/>
              <a:t>Napsat text </a:t>
            </a:r>
            <a:r>
              <a:rPr lang="cs-CZ" sz="2400" dirty="0" smtClean="0"/>
              <a:t>(použij klávesu TAB)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2400" dirty="0" smtClean="0"/>
              <a:t>Nastavit </a:t>
            </a:r>
            <a:r>
              <a:rPr lang="cs-CZ" sz="2400" dirty="0"/>
              <a:t>velikost písma, u prvního řádku formát písma</a:t>
            </a:r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60040" y="1556792"/>
            <a:ext cx="8244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Podle předlohy vytvoř dokument Vybavení tělocvičny (využij postup práce):</a:t>
            </a:r>
            <a:endParaRPr lang="cs-CZ" sz="2400" dirty="0">
              <a:effectLst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7076410" y="3573016"/>
            <a:ext cx="1490489" cy="641226"/>
            <a:chOff x="827584" y="5454352"/>
            <a:chExt cx="2714625" cy="1143000"/>
          </a:xfrm>
        </p:grpSpPr>
        <p:sp>
          <p:nvSpPr>
            <p:cNvPr id="10" name="Obdélník 9"/>
            <p:cNvSpPr/>
            <p:nvPr/>
          </p:nvSpPr>
          <p:spPr>
            <a:xfrm>
              <a:off x="827584" y="5454352"/>
              <a:ext cx="2714625" cy="114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dirty="0">
                <a:solidFill>
                  <a:srgbClr val="FFFFFF"/>
                </a:solidFill>
              </a:endParaRPr>
            </a:p>
          </p:txBody>
        </p:sp>
        <p:grpSp>
          <p:nvGrpSpPr>
            <p:cNvPr id="11" name="Skupina 8"/>
            <p:cNvGrpSpPr>
              <a:grpSpLocks/>
            </p:cNvGrpSpPr>
            <p:nvPr/>
          </p:nvGrpSpPr>
          <p:grpSpPr bwMode="auto">
            <a:xfrm>
              <a:off x="1407640" y="6095578"/>
              <a:ext cx="500063" cy="285750"/>
              <a:chOff x="3714744" y="3929066"/>
              <a:chExt cx="500066" cy="285752"/>
            </a:xfrm>
          </p:grpSpPr>
          <p:cxnSp>
            <p:nvCxnSpPr>
              <p:cNvPr id="15" name="Přímá spojovací šipka 5"/>
              <p:cNvCxnSpPr/>
              <p:nvPr/>
            </p:nvCxnSpPr>
            <p:spPr>
              <a:xfrm>
                <a:off x="3714744" y="4071942"/>
                <a:ext cx="500066" cy="1587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ovací čára 7"/>
              <p:cNvCxnSpPr/>
              <p:nvPr/>
            </p:nvCxnSpPr>
            <p:spPr>
              <a:xfrm rot="5400000">
                <a:off x="4071934" y="4071942"/>
                <a:ext cx="285752" cy="0"/>
              </a:xfrm>
              <a:prstGeom prst="line">
                <a:avLst/>
              </a:prstGeom>
              <a:ln w="571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Skupina 9"/>
            <p:cNvGrpSpPr>
              <a:grpSpLocks/>
            </p:cNvGrpSpPr>
            <p:nvPr/>
          </p:nvGrpSpPr>
          <p:grpSpPr bwMode="auto">
            <a:xfrm rot="10800000">
              <a:off x="1407640" y="5666953"/>
              <a:ext cx="500063" cy="285750"/>
              <a:chOff x="3714744" y="3929066"/>
              <a:chExt cx="500066" cy="285752"/>
            </a:xfrm>
          </p:grpSpPr>
          <p:cxnSp>
            <p:nvCxnSpPr>
              <p:cNvPr id="13" name="Přímá spojovací šipka 10"/>
              <p:cNvCxnSpPr/>
              <p:nvPr/>
            </p:nvCxnSpPr>
            <p:spPr>
              <a:xfrm>
                <a:off x="3716332" y="4073530"/>
                <a:ext cx="500065" cy="1587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ovací čára 11"/>
              <p:cNvCxnSpPr/>
              <p:nvPr/>
            </p:nvCxnSpPr>
            <p:spPr>
              <a:xfrm rot="5400000">
                <a:off x="4071934" y="4071942"/>
                <a:ext cx="285752" cy="0"/>
              </a:xfrm>
              <a:prstGeom prst="line">
                <a:avLst/>
              </a:prstGeom>
              <a:ln w="571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7" name="Picture 3" descr="C:\Users\jjirousova\AppData\Local\Microsoft\Windows\Temporary Internet Files\Content.IE5\VVL9WNG5\MC9002335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64299"/>
            <a:ext cx="2086824" cy="153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10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11670" y="210857"/>
            <a:ext cx="7127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b="1" dirty="0">
                <a:solidFill>
                  <a:srgbClr val="000000"/>
                </a:solidFill>
              </a:rPr>
              <a:t>Dialogové okno Tabulátory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97249"/>
            <a:ext cx="8712968" cy="159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4643599" y="836712"/>
            <a:ext cx="360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 smtClean="0">
                <a:solidFill>
                  <a:srgbClr val="000000"/>
                </a:solidFill>
              </a:rPr>
              <a:t>  </a:t>
            </a:r>
            <a:r>
              <a:rPr lang="cs-CZ" sz="2800" dirty="0">
                <a:solidFill>
                  <a:srgbClr val="000000"/>
                </a:solidFill>
              </a:rPr>
              <a:t>Skupina </a:t>
            </a:r>
            <a:r>
              <a:rPr lang="cs-CZ" sz="2800" b="1" dirty="0">
                <a:solidFill>
                  <a:srgbClr val="000000"/>
                </a:solidFill>
              </a:rPr>
              <a:t>Odstavec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1331640" y="1360587"/>
            <a:ext cx="720080" cy="78067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6732240" y="1360587"/>
            <a:ext cx="720080" cy="193280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899592" y="83671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Karta </a:t>
            </a:r>
            <a:r>
              <a:rPr lang="cs-CZ" sz="2800" b="1" dirty="0">
                <a:solidFill>
                  <a:srgbClr val="000000"/>
                </a:solidFill>
              </a:rPr>
              <a:t>Domů</a:t>
            </a:r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917" y="1737797"/>
            <a:ext cx="3888432" cy="476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043608" y="5157192"/>
            <a:ext cx="896309" cy="83945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1965973" y="5996644"/>
            <a:ext cx="1054063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5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2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1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071563"/>
            <a:ext cx="4957763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7127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b="1" dirty="0">
                <a:solidFill>
                  <a:srgbClr val="000000"/>
                </a:solidFill>
              </a:rPr>
              <a:t>Dialogové okno Tabulátory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23850" y="1268413"/>
            <a:ext cx="3024188" cy="10810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Nejprve vždy označte,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 který tabulátor chcete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upravovat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23850" y="2852738"/>
            <a:ext cx="3024188" cy="863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Pak ho můžete zarovnat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 třeba na střed,vlevo…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23850" y="4005263"/>
            <a:ext cx="3024188" cy="8651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Můžete mu také přiřadit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nějaký vodící znak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95288" y="5229225"/>
            <a:ext cx="3097212" cy="8651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Použijte, pokud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nastavujete více tabulátorů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V="1">
            <a:off x="3492500" y="5445125"/>
            <a:ext cx="1511300" cy="1444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V="1">
            <a:off x="3348038" y="4365625"/>
            <a:ext cx="1008062" cy="1428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3348038" y="3213100"/>
            <a:ext cx="1079500" cy="431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3348038" y="1773238"/>
            <a:ext cx="1008062" cy="2873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2" grpId="0" animBg="1"/>
      <p:bldP spid="29705" grpId="0" animBg="1"/>
      <p:bldP spid="29706" grpId="0" animBg="1"/>
      <p:bldP spid="29707" grpId="0" animBg="1"/>
      <p:bldP spid="29708" grpId="0" animBg="1"/>
      <p:bldP spid="29709" grpId="0" animBg="1"/>
      <p:bldP spid="29710" grpId="0" animBg="1"/>
      <p:bldP spid="297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43447" y="1052736"/>
            <a:ext cx="8244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Otevři </a:t>
            </a:r>
            <a:r>
              <a:rPr lang="cs-CZ" sz="2400" dirty="0" smtClean="0"/>
              <a:t>nový prázdný dokument Word.</a:t>
            </a:r>
            <a:endParaRPr lang="cs-CZ" sz="2400" dirty="0">
              <a:effectLst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1872" y="329461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323528" y="1556792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Podle předlohy vytvoř opět dokument Vybavení tělocvičny, ale využij k nastavení tabulátorů dialogové okno Tabulátory (využij postup práce):</a:t>
            </a:r>
            <a:endParaRPr lang="cs-CZ" sz="2400" dirty="0">
              <a:effectLst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2852936"/>
            <a:ext cx="8100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cs-CZ" sz="2400" dirty="0"/>
              <a:t>Napsat </a:t>
            </a:r>
            <a:r>
              <a:rPr lang="cs-CZ" sz="2400" dirty="0" smtClean="0"/>
              <a:t>nadpis.</a:t>
            </a:r>
            <a:endParaRPr lang="cs-CZ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2400" dirty="0"/>
              <a:t>Nastavit Tabulátory: </a:t>
            </a:r>
            <a:endParaRPr lang="cs-CZ" dirty="0"/>
          </a:p>
          <a:p>
            <a:pPr lvl="1"/>
            <a:r>
              <a:rPr lang="cs-CZ" sz="2400" dirty="0" smtClean="0"/>
              <a:t>4 </a:t>
            </a:r>
            <a:r>
              <a:rPr lang="cs-CZ" sz="2400" dirty="0"/>
              <a:t>cm pravá </a:t>
            </a:r>
            <a:r>
              <a:rPr lang="cs-CZ" sz="2400" dirty="0" smtClean="0"/>
              <a:t>zarážka, </a:t>
            </a:r>
          </a:p>
          <a:p>
            <a:pPr lvl="1"/>
            <a:r>
              <a:rPr lang="cs-CZ" sz="2400" dirty="0" smtClean="0"/>
              <a:t>6 </a:t>
            </a:r>
            <a:r>
              <a:rPr lang="cs-CZ" sz="2400" dirty="0"/>
              <a:t>cm desetinná </a:t>
            </a:r>
            <a:r>
              <a:rPr lang="cs-CZ" sz="2400" dirty="0" smtClean="0"/>
              <a:t>čárka</a:t>
            </a:r>
            <a:r>
              <a:rPr lang="cs-CZ" dirty="0" smtClean="0"/>
              <a:t>, </a:t>
            </a:r>
          </a:p>
          <a:p>
            <a:pPr lvl="1"/>
            <a:r>
              <a:rPr lang="cs-CZ" sz="2400" dirty="0" smtClean="0"/>
              <a:t>10 </a:t>
            </a:r>
            <a:r>
              <a:rPr lang="cs-CZ" sz="2400" dirty="0"/>
              <a:t>cm desetinná </a:t>
            </a:r>
            <a:r>
              <a:rPr lang="cs-CZ" sz="2400" dirty="0" smtClean="0"/>
              <a:t>čárka.</a:t>
            </a:r>
          </a:p>
          <a:p>
            <a:pPr marL="355600" lvl="1" indent="-342900">
              <a:buFont typeface="Wingdings" pitchFamily="2" charset="2"/>
              <a:buChar char="Ø"/>
            </a:pPr>
            <a:r>
              <a:rPr lang="cs-CZ" sz="2400" dirty="0" smtClean="0"/>
              <a:t>Kliknout na tlačítko Nastavit.</a:t>
            </a:r>
            <a:endParaRPr lang="cs-CZ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2400" dirty="0"/>
              <a:t>Napsat text </a:t>
            </a:r>
            <a:r>
              <a:rPr lang="cs-CZ" sz="2400" dirty="0" smtClean="0"/>
              <a:t>(použij klávesu TAB).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2400" dirty="0" smtClean="0"/>
              <a:t>Nastavit </a:t>
            </a:r>
            <a:r>
              <a:rPr lang="cs-CZ" sz="2400" dirty="0"/>
              <a:t>velikost písma, u prvního řádku </a:t>
            </a:r>
            <a:endParaRPr lang="cs-CZ" sz="2400" dirty="0" smtClean="0"/>
          </a:p>
          <a:p>
            <a:pPr lvl="0"/>
            <a:r>
              <a:rPr lang="cs-CZ" sz="2400" dirty="0" smtClean="0"/>
              <a:t>   formát písma.</a:t>
            </a:r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9"/>
          <a:stretch/>
        </p:blipFill>
        <p:spPr bwMode="auto">
          <a:xfrm>
            <a:off x="3923928" y="2702915"/>
            <a:ext cx="5112568" cy="1950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jjirousova\AppData\Local\Microsoft\Windows\Temporary Internet Files\Content.IE5\OG2POK2A\MC9002501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088" y="4725144"/>
            <a:ext cx="178189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74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Anotace: </a:t>
            </a:r>
            <a:endParaRPr lang="cs-CZ" dirty="0"/>
          </a:p>
          <a:p>
            <a:r>
              <a:rPr lang="cs-CZ" dirty="0" smtClean="0"/>
              <a:t>Práce s dokumentem MS Word – práce s textem – tabulátory.</a:t>
            </a:r>
          </a:p>
          <a:p>
            <a:r>
              <a:rPr lang="cs-CZ" b="1" dirty="0" smtClean="0"/>
              <a:t>Očekávaný výstup</a:t>
            </a:r>
            <a:r>
              <a:rPr lang="cs-CZ" dirty="0" smtClean="0"/>
              <a:t>: Žáci se seznámí s pojmem tabulátory a zarážky tabulátorů, chápou funkci tabulátorů, výhody při používání.</a:t>
            </a:r>
          </a:p>
          <a:p>
            <a:r>
              <a:rPr lang="cs-CZ" b="1" dirty="0" smtClean="0"/>
              <a:t>Frontální prezentace:</a:t>
            </a:r>
            <a:r>
              <a:rPr lang="cs-CZ" dirty="0" smtClean="0"/>
              <a:t> </a:t>
            </a:r>
          </a:p>
          <a:p>
            <a:r>
              <a:rPr lang="cs-CZ" dirty="0" smtClean="0"/>
              <a:t>Během frontální prezentace, která je průvodcem novými pojmy si žáci nové </a:t>
            </a:r>
            <a:r>
              <a:rPr lang="cs-CZ" dirty="0"/>
              <a:t>poznatky zkoušejí </a:t>
            </a:r>
            <a:r>
              <a:rPr lang="cs-CZ" dirty="0" smtClean="0"/>
              <a:t>v otevřeném dokumentu Word, na vybraných cvičeních a získávají </a:t>
            </a:r>
            <a:r>
              <a:rPr lang="cs-CZ" dirty="0"/>
              <a:t>potřebné </a:t>
            </a:r>
            <a:r>
              <a:rPr lang="cs-CZ" dirty="0" smtClean="0"/>
              <a:t>dovednosti</a:t>
            </a:r>
            <a:r>
              <a:rPr lang="cs-CZ" dirty="0"/>
              <a:t>. </a:t>
            </a:r>
          </a:p>
          <a:p>
            <a:r>
              <a:rPr lang="cs-CZ" dirty="0" smtClean="0"/>
              <a:t>Snímek č. 3:Tabulátor na klávesnici, pojem tabulátor.</a:t>
            </a:r>
          </a:p>
          <a:p>
            <a:r>
              <a:rPr lang="cs-CZ" dirty="0" smtClean="0"/>
              <a:t>Snímek č. 4 - 5: Zarážky tabulátorů na pravítku.</a:t>
            </a:r>
          </a:p>
          <a:p>
            <a:r>
              <a:rPr lang="cs-CZ" dirty="0" smtClean="0"/>
              <a:t>Snímek č. 6 : Druhy zarážek, umístění a způsob výběru.</a:t>
            </a:r>
          </a:p>
          <a:p>
            <a:r>
              <a:rPr lang="cs-CZ" dirty="0"/>
              <a:t>Snímek </a:t>
            </a:r>
            <a:r>
              <a:rPr lang="cs-CZ" dirty="0" smtClean="0"/>
              <a:t>č. 7 - 9: Nastavení zarážek tabulátorů na pravítku, úprava pozice zarážek, mazání zarážek.</a:t>
            </a:r>
          </a:p>
          <a:p>
            <a:r>
              <a:rPr lang="cs-CZ" dirty="0" smtClean="0"/>
              <a:t>Snímek č. </a:t>
            </a:r>
            <a:r>
              <a:rPr lang="cs-CZ" dirty="0" smtClean="0"/>
              <a:t>11 - 12: </a:t>
            </a:r>
            <a:r>
              <a:rPr lang="cs-CZ" dirty="0" smtClean="0"/>
              <a:t>Dialogové okno Tabulátory.</a:t>
            </a:r>
          </a:p>
          <a:p>
            <a:r>
              <a:rPr lang="cs-CZ" b="1" dirty="0" smtClean="0"/>
              <a:t>Fixace</a:t>
            </a:r>
            <a:r>
              <a:rPr lang="cs-CZ" b="1" dirty="0" smtClean="0"/>
              <a:t>:</a:t>
            </a:r>
          </a:p>
          <a:p>
            <a:r>
              <a:rPr lang="cs-CZ" dirty="0" smtClean="0"/>
              <a:t>Snímky 10, 13:</a:t>
            </a:r>
            <a:r>
              <a:rPr lang="cs-CZ" dirty="0" smtClean="0"/>
              <a:t> </a:t>
            </a:r>
            <a:r>
              <a:rPr lang="cs-CZ" dirty="0" smtClean="0"/>
              <a:t>Procvičení v dokumentu </a:t>
            </a:r>
            <a:r>
              <a:rPr lang="cs-CZ" dirty="0" smtClean="0"/>
              <a:t>Vybavení tělocvičny </a:t>
            </a:r>
            <a:r>
              <a:rPr lang="cs-CZ" dirty="0" smtClean="0"/>
              <a:t>(nastavení tabulátorů na pravítku, poté totéž cviční - nastavení v dialogovém okně </a:t>
            </a:r>
            <a:r>
              <a:rPr lang="cs-CZ" dirty="0" smtClean="0"/>
              <a:t>Tabulátory). Žáci mohou používat postup práce.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20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66843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Zdroje: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Computer Media s.r.o., 2005, ISBN 80-86686-49-3.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KOVÁŘOVÁ, Libuše; NĚMEC, Vladimír; JIŘÍČEK, Michal a kol. </a:t>
            </a:r>
            <a:r>
              <a:rPr lang="cs-CZ" i="1" dirty="0"/>
              <a:t>Informatika pro základní školy</a:t>
            </a:r>
            <a:r>
              <a:rPr lang="cs-CZ" dirty="0"/>
              <a:t>. Kralice na Hané: Computer Media, 2009, ISBN 978-80-7402-015-5.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MS Office Klipart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 NEZNÁMÝ. </a:t>
            </a:r>
            <a:r>
              <a:rPr lang="cs-CZ" i="1" dirty="0"/>
              <a:t>Návody - klávesnice</a:t>
            </a:r>
            <a:r>
              <a:rPr lang="cs-CZ" dirty="0"/>
              <a:t> [online]. [cit. 15.6.2012]. Dostupný na WWW: &lt;http://bohous.tym.cz/main.php?lang=&amp;menu=2&amp;n=1&amp;o=1&gt;. </a:t>
            </a:r>
          </a:p>
        </p:txBody>
      </p:sp>
    </p:spTree>
    <p:extLst>
      <p:ext uri="{BB962C8B-B14F-4D97-AF65-F5344CB8AC3E}">
        <p14:creationId xmlns:p14="http://schemas.microsoft.com/office/powerpoint/2010/main" val="2329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13122" y="2132856"/>
            <a:ext cx="7631286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1500" b="1" dirty="0">
                <a:solidFill>
                  <a:srgbClr val="000000"/>
                </a:solidFill>
              </a:rPr>
              <a:t>Tabulátory</a:t>
            </a:r>
            <a:endParaRPr lang="cs-CZ" sz="8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Klávesnice a její čás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0" y="3893511"/>
            <a:ext cx="8986306" cy="281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7" name="TextovéPole 2"/>
          <p:cNvSpPr txBox="1">
            <a:spLocks noChangeArrowheads="1"/>
          </p:cNvSpPr>
          <p:nvPr/>
        </p:nvSpPr>
        <p:spPr bwMode="auto">
          <a:xfrm>
            <a:off x="395536" y="548680"/>
            <a:ext cx="824840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600" dirty="0">
                <a:solidFill>
                  <a:srgbClr val="000000"/>
                </a:solidFill>
              </a:rPr>
              <a:t>Tabulátor je  zjednodušeně řečeno zarážka, která umí udržet text na určité pozici v dokumentu</a:t>
            </a:r>
          </a:p>
        </p:txBody>
      </p:sp>
      <p:sp>
        <p:nvSpPr>
          <p:cNvPr id="26628" name="TextovéPole 3"/>
          <p:cNvSpPr txBox="1">
            <a:spLocks noChangeArrowheads="1"/>
          </p:cNvSpPr>
          <p:nvPr/>
        </p:nvSpPr>
        <p:spPr bwMode="auto">
          <a:xfrm>
            <a:off x="610790" y="2689026"/>
            <a:ext cx="8470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Tabulátor je svázán s klávesou TAB na klávesnici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4716016" y="3806918"/>
            <a:ext cx="2714625" cy="1143000"/>
            <a:chOff x="827584" y="5454352"/>
            <a:chExt cx="2714625" cy="1143000"/>
          </a:xfrm>
        </p:grpSpPr>
        <p:sp>
          <p:nvSpPr>
            <p:cNvPr id="13" name="Obdélník 12"/>
            <p:cNvSpPr/>
            <p:nvPr/>
          </p:nvSpPr>
          <p:spPr>
            <a:xfrm>
              <a:off x="827584" y="5454352"/>
              <a:ext cx="2714625" cy="114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dirty="0">
                <a:solidFill>
                  <a:srgbClr val="FFFFFF"/>
                </a:solidFill>
              </a:endParaRPr>
            </a:p>
          </p:txBody>
        </p:sp>
        <p:grpSp>
          <p:nvGrpSpPr>
            <p:cNvPr id="26629" name="Skupina 8"/>
            <p:cNvGrpSpPr>
              <a:grpSpLocks/>
            </p:cNvGrpSpPr>
            <p:nvPr/>
          </p:nvGrpSpPr>
          <p:grpSpPr bwMode="auto">
            <a:xfrm>
              <a:off x="1407640" y="6095578"/>
              <a:ext cx="500063" cy="285750"/>
              <a:chOff x="3714744" y="3929066"/>
              <a:chExt cx="500066" cy="285752"/>
            </a:xfrm>
          </p:grpSpPr>
          <p:cxnSp>
            <p:nvCxnSpPr>
              <p:cNvPr id="6" name="Přímá spojovací šipka 5"/>
              <p:cNvCxnSpPr/>
              <p:nvPr/>
            </p:nvCxnSpPr>
            <p:spPr>
              <a:xfrm>
                <a:off x="3714744" y="4071942"/>
                <a:ext cx="500066" cy="1587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Přímá spojovací čára 7"/>
              <p:cNvCxnSpPr/>
              <p:nvPr/>
            </p:nvCxnSpPr>
            <p:spPr>
              <a:xfrm rot="5400000">
                <a:off x="4071934" y="4071942"/>
                <a:ext cx="285752" cy="0"/>
              </a:xfrm>
              <a:prstGeom prst="line">
                <a:avLst/>
              </a:prstGeom>
              <a:ln w="571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30" name="Skupina 9"/>
            <p:cNvGrpSpPr>
              <a:grpSpLocks/>
            </p:cNvGrpSpPr>
            <p:nvPr/>
          </p:nvGrpSpPr>
          <p:grpSpPr bwMode="auto">
            <a:xfrm rot="10800000">
              <a:off x="1407640" y="5666953"/>
              <a:ext cx="500063" cy="285750"/>
              <a:chOff x="3714744" y="3929066"/>
              <a:chExt cx="500066" cy="285752"/>
            </a:xfrm>
          </p:grpSpPr>
          <p:cxnSp>
            <p:nvCxnSpPr>
              <p:cNvPr id="11" name="Přímá spojovací šipka 10"/>
              <p:cNvCxnSpPr/>
              <p:nvPr/>
            </p:nvCxnSpPr>
            <p:spPr>
              <a:xfrm>
                <a:off x="3716332" y="4073530"/>
                <a:ext cx="500065" cy="1587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ovací čára 11"/>
              <p:cNvCxnSpPr/>
              <p:nvPr/>
            </p:nvCxnSpPr>
            <p:spPr>
              <a:xfrm rot="5400000">
                <a:off x="4071934" y="4071942"/>
                <a:ext cx="285752" cy="0"/>
              </a:xfrm>
              <a:prstGeom prst="line">
                <a:avLst/>
              </a:prstGeom>
              <a:ln w="571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Obdélník 4"/>
          <p:cNvSpPr/>
          <p:nvPr/>
        </p:nvSpPr>
        <p:spPr>
          <a:xfrm>
            <a:off x="255524" y="4949918"/>
            <a:ext cx="710534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9" name="Přímá spojnice se šipkou 8"/>
          <p:cNvCxnSpPr>
            <a:endCxn id="13" idx="1"/>
          </p:cNvCxnSpPr>
          <p:nvPr/>
        </p:nvCxnSpPr>
        <p:spPr>
          <a:xfrm flipV="1">
            <a:off x="966058" y="4378418"/>
            <a:ext cx="3749958" cy="70676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69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52936"/>
            <a:ext cx="8148652" cy="76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044575" y="4005436"/>
            <a:ext cx="3024188" cy="6477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Zarážky tabulátorů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3492501" y="3384971"/>
            <a:ext cx="2375644" cy="69190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68313" y="476672"/>
            <a:ext cx="7848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Zarážky tabulátorů slouží k odsazení začátků řádků nebo k posunutí částí textu do požadovaných pozic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6026323" y="4033044"/>
            <a:ext cx="2938165" cy="2636316"/>
            <a:chOff x="193675" y="2097222"/>
            <a:chExt cx="3298206" cy="3227252"/>
          </a:xfrm>
        </p:grpSpPr>
        <p:pic>
          <p:nvPicPr>
            <p:cNvPr id="13" name="Picture 2" descr="C:\Users\jjirousova\AppData\Local\Microsoft\Windows\Temporary Internet Files\Content.IE5\R2D1SK5K\MC900442038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675" y="3428999"/>
              <a:ext cx="1520825" cy="1895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AutoShape 6"/>
            <p:cNvSpPr>
              <a:spLocks noChangeArrowheads="1"/>
            </p:cNvSpPr>
            <p:nvPr/>
          </p:nvSpPr>
          <p:spPr bwMode="auto">
            <a:xfrm>
              <a:off x="1115617" y="2097222"/>
              <a:ext cx="2376264" cy="1542604"/>
            </a:xfrm>
            <a:prstGeom prst="wedgeEllipseCallout">
              <a:avLst>
                <a:gd name="adj1" fmla="val -53280"/>
                <a:gd name="adj2" fmla="val 1018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000" b="1" dirty="0">
                  <a:solidFill>
                    <a:srgbClr val="000000"/>
                  </a:solidFill>
                </a:rPr>
                <a:t>Průběžně práci ukládat</a:t>
              </a:r>
              <a:r>
                <a:rPr lang="cs-CZ" sz="2000" b="1" dirty="0" smtClean="0">
                  <a:solidFill>
                    <a:srgbClr val="000000"/>
                  </a:solidFill>
                </a:rPr>
                <a:t>!!!!</a:t>
              </a:r>
              <a:endParaRPr lang="cs-CZ" sz="1600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802" y="1625208"/>
            <a:ext cx="647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ál 5"/>
          <p:cNvSpPr/>
          <p:nvPr/>
        </p:nvSpPr>
        <p:spPr>
          <a:xfrm>
            <a:off x="5796136" y="2996952"/>
            <a:ext cx="539427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9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2" grpId="0" animBg="1"/>
      <p:bldP spid="39947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423100" y="3140968"/>
            <a:ext cx="846938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 smtClean="0">
                <a:solidFill>
                  <a:srgbClr val="000000"/>
                </a:solidFill>
              </a:rPr>
              <a:t>Nástroj Tabulátor je </a:t>
            </a:r>
            <a:r>
              <a:rPr lang="cs-CZ" sz="3200" dirty="0">
                <a:solidFill>
                  <a:srgbClr val="000000"/>
                </a:solidFill>
              </a:rPr>
              <a:t>vlastnost </a:t>
            </a:r>
            <a:r>
              <a:rPr lang="cs-CZ" sz="3200" b="1" dirty="0">
                <a:solidFill>
                  <a:srgbClr val="000000"/>
                </a:solidFill>
              </a:rPr>
              <a:t>odstavce </a:t>
            </a:r>
            <a:endParaRPr lang="cs-CZ" sz="3200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3200" dirty="0" smtClean="0">
              <a:solidFill>
                <a:srgbClr val="000000"/>
              </a:solidFill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63489"/>
            <a:ext cx="8148652" cy="76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389819"/>
            <a:ext cx="88201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Tabulátor je svázán s </a:t>
            </a:r>
            <a:r>
              <a:rPr lang="cs-CZ" sz="3200" b="1" dirty="0" smtClean="0">
                <a:solidFill>
                  <a:srgbClr val="000000"/>
                </a:solidFill>
              </a:rPr>
              <a:t>vodorovným pravítkem</a:t>
            </a:r>
            <a:endParaRPr lang="cs-CZ" sz="3200" b="1" dirty="0">
              <a:solidFill>
                <a:srgbClr val="000000"/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3923928" y="3717032"/>
            <a:ext cx="47424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552" y="5013176"/>
            <a:ext cx="82089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P</a:t>
            </a:r>
            <a:r>
              <a:rPr lang="cs-CZ" sz="3200" dirty="0" smtClean="0">
                <a:solidFill>
                  <a:srgbClr val="000000"/>
                </a:solidFill>
              </a:rPr>
              <a:t>řed </a:t>
            </a:r>
            <a:r>
              <a:rPr lang="cs-CZ" sz="3200" dirty="0">
                <a:solidFill>
                  <a:srgbClr val="000000"/>
                </a:solidFill>
              </a:rPr>
              <a:t>jeho nastavením musíte klepnout do zvoleného odstavce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4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310"/>
            <a:ext cx="647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6477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601662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57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04912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261293" y="332656"/>
            <a:ext cx="27352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Levá zarážka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261293" y="1355055"/>
            <a:ext cx="33117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Pravá zarážka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189285" y="2505844"/>
            <a:ext cx="3743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Zarážka na střed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187624" y="3645024"/>
            <a:ext cx="61931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Zarážka na desetinnou čárku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259632" y="5589240"/>
            <a:ext cx="49688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Zarážka svislé čáry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1836068" y="836712"/>
            <a:ext cx="68420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Zarovná text doprava od tabulátoru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1907704" y="1916832"/>
            <a:ext cx="66964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Zarovná text doleva od tabulátoru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1980084" y="3068960"/>
            <a:ext cx="65527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Zarovná text na střed k tabulátoru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1763688" y="4149080"/>
            <a:ext cx="7200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Zarovná text doleva od </a:t>
            </a:r>
            <a:r>
              <a:rPr lang="cs-CZ" sz="2800" dirty="0" smtClean="0">
                <a:solidFill>
                  <a:srgbClr val="000000"/>
                </a:solidFill>
              </a:rPr>
              <a:t>tabulátoru, dokud </a:t>
            </a:r>
            <a:r>
              <a:rPr lang="cs-CZ" sz="2800" dirty="0">
                <a:solidFill>
                  <a:srgbClr val="000000"/>
                </a:solidFill>
              </a:rPr>
              <a:t>se nevyskytne desetinná čárka potom zarovnává doprava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835696" y="6165304"/>
            <a:ext cx="60486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Vytvoří svislou tenkou čáru</a:t>
            </a:r>
          </a:p>
        </p:txBody>
      </p:sp>
    </p:spTree>
    <p:extLst>
      <p:ext uri="{BB962C8B-B14F-4D97-AF65-F5344CB8AC3E}">
        <p14:creationId xmlns:p14="http://schemas.microsoft.com/office/powerpoint/2010/main" val="164547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/>
      <p:bldP spid="27661" grpId="0"/>
      <p:bldP spid="27662" grpId="0"/>
      <p:bldP spid="27663" grpId="0"/>
      <p:bldP spid="27670" grpId="0"/>
      <p:bldP spid="27671" grpId="0"/>
      <p:bldP spid="27672" grpId="0"/>
      <p:bldP spid="276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79710" y="188913"/>
            <a:ext cx="48243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Nastavení tabulátoru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971550" y="1628775"/>
            <a:ext cx="4321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3276600" y="2060575"/>
            <a:ext cx="5472113" cy="360363"/>
          </a:xfrm>
          <a:prstGeom prst="rightArrow">
            <a:avLst>
              <a:gd name="adj1" fmla="val 50000"/>
              <a:gd name="adj2" fmla="val 37962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539750" y="2420938"/>
            <a:ext cx="251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Vybrat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276600" y="2636838"/>
            <a:ext cx="53990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Kliknout na učené místo na </a:t>
            </a:r>
            <a:r>
              <a:rPr lang="cs-CZ" sz="2800" dirty="0" smtClean="0">
                <a:solidFill>
                  <a:srgbClr val="000000"/>
                </a:solidFill>
              </a:rPr>
              <a:t>pravítko levým tlačítkem myši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179388" y="3933825"/>
            <a:ext cx="51133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Úprava pozice tabulátoru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187624" y="4652963"/>
            <a:ext cx="77768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 smtClean="0">
                <a:solidFill>
                  <a:srgbClr val="000000"/>
                </a:solidFill>
              </a:rPr>
              <a:t>Tahem vpravo nebo vlevo stisknutým </a:t>
            </a:r>
            <a:r>
              <a:rPr lang="cs-CZ" sz="2800" dirty="0">
                <a:solidFill>
                  <a:srgbClr val="000000"/>
                </a:solidFill>
              </a:rPr>
              <a:t>levým </a:t>
            </a:r>
            <a:r>
              <a:rPr lang="cs-CZ" sz="2800" dirty="0" smtClean="0">
                <a:solidFill>
                  <a:srgbClr val="000000"/>
                </a:solidFill>
              </a:rPr>
              <a:t>tlačítkem myši </a:t>
            </a:r>
            <a:r>
              <a:rPr lang="cs-CZ" sz="2800" dirty="0">
                <a:solidFill>
                  <a:srgbClr val="000000"/>
                </a:solidFill>
              </a:rPr>
              <a:t>do požadované pozice</a:t>
            </a:r>
          </a:p>
        </p:txBody>
      </p:sp>
      <p:pic>
        <p:nvPicPr>
          <p:cNvPr id="4097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1143000"/>
            <a:ext cx="59340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AutoShape 7"/>
          <p:cNvSpPr>
            <a:spLocks noChangeArrowheads="1"/>
          </p:cNvSpPr>
          <p:nvPr/>
        </p:nvSpPr>
        <p:spPr bwMode="auto">
          <a:xfrm rot="-8055278">
            <a:off x="2354262" y="1446213"/>
            <a:ext cx="485775" cy="1295400"/>
          </a:xfrm>
          <a:prstGeom prst="downArrow">
            <a:avLst>
              <a:gd name="adj1" fmla="val 50000"/>
              <a:gd name="adj2" fmla="val 5024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0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8" grpId="0" animBg="1"/>
      <p:bldP spid="40969" grpId="0"/>
      <p:bldP spid="40970" grpId="0"/>
      <p:bldP spid="40971" grpId="0"/>
      <p:bldP spid="40972" grpId="0"/>
      <p:bldP spid="409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9750" y="549275"/>
            <a:ext cx="5400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Smazání tabulátoru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476375" y="1557338"/>
            <a:ext cx="784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Stisknuté levé tlačítko myši na značce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476375" y="4869160"/>
            <a:ext cx="66246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Tah myší směrem dolů pod pravítko</a:t>
            </a: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31641"/>
            <a:ext cx="8148652" cy="76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>
            <a:off x="3635896" y="2276872"/>
            <a:ext cx="762280" cy="83945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6074446" y="3229617"/>
            <a:ext cx="381140" cy="33010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31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68313" y="1124744"/>
            <a:ext cx="5543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Použití tabulátoru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79512" y="2057964"/>
            <a:ext cx="7885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Použití po nastavení tabulátorů klávesy TAB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35949" y="4365104"/>
            <a:ext cx="87068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 smtClean="0">
                <a:solidFill>
                  <a:srgbClr val="000000"/>
                </a:solidFill>
              </a:rPr>
              <a:t>Použijeme-li </a:t>
            </a:r>
            <a:r>
              <a:rPr lang="cs-CZ" sz="2800" dirty="0">
                <a:solidFill>
                  <a:srgbClr val="000000"/>
                </a:solidFill>
              </a:rPr>
              <a:t>klávesu Enter, tabulátory se automaticky přenesou na další řádek (odstavec)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6228184" y="2646040"/>
            <a:ext cx="2714625" cy="1143000"/>
            <a:chOff x="827584" y="5454352"/>
            <a:chExt cx="2714625" cy="1143000"/>
          </a:xfrm>
        </p:grpSpPr>
        <p:sp>
          <p:nvSpPr>
            <p:cNvPr id="13" name="Obdélník 12"/>
            <p:cNvSpPr/>
            <p:nvPr/>
          </p:nvSpPr>
          <p:spPr>
            <a:xfrm>
              <a:off x="827584" y="5454352"/>
              <a:ext cx="2714625" cy="114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dirty="0">
                <a:solidFill>
                  <a:srgbClr val="FFFFFF"/>
                </a:solidFill>
              </a:endParaRPr>
            </a:p>
          </p:txBody>
        </p:sp>
        <p:grpSp>
          <p:nvGrpSpPr>
            <p:cNvPr id="14" name="Skupina 8"/>
            <p:cNvGrpSpPr>
              <a:grpSpLocks/>
            </p:cNvGrpSpPr>
            <p:nvPr/>
          </p:nvGrpSpPr>
          <p:grpSpPr bwMode="auto">
            <a:xfrm>
              <a:off x="1407640" y="6095578"/>
              <a:ext cx="500063" cy="285750"/>
              <a:chOff x="3714744" y="3929066"/>
              <a:chExt cx="500066" cy="285752"/>
            </a:xfrm>
          </p:grpSpPr>
          <p:cxnSp>
            <p:nvCxnSpPr>
              <p:cNvPr id="18" name="Přímá spojovací šipka 5"/>
              <p:cNvCxnSpPr/>
              <p:nvPr/>
            </p:nvCxnSpPr>
            <p:spPr>
              <a:xfrm>
                <a:off x="3714744" y="4071942"/>
                <a:ext cx="500066" cy="1587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ovací čára 7"/>
              <p:cNvCxnSpPr/>
              <p:nvPr/>
            </p:nvCxnSpPr>
            <p:spPr>
              <a:xfrm rot="5400000">
                <a:off x="4071934" y="4071942"/>
                <a:ext cx="285752" cy="0"/>
              </a:xfrm>
              <a:prstGeom prst="line">
                <a:avLst/>
              </a:prstGeom>
              <a:ln w="571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Skupina 9"/>
            <p:cNvGrpSpPr>
              <a:grpSpLocks/>
            </p:cNvGrpSpPr>
            <p:nvPr/>
          </p:nvGrpSpPr>
          <p:grpSpPr bwMode="auto">
            <a:xfrm rot="10800000">
              <a:off x="1407640" y="5666953"/>
              <a:ext cx="500063" cy="285750"/>
              <a:chOff x="3714744" y="3929066"/>
              <a:chExt cx="500066" cy="285752"/>
            </a:xfrm>
          </p:grpSpPr>
          <p:cxnSp>
            <p:nvCxnSpPr>
              <p:cNvPr id="16" name="Přímá spojovací šipka 10"/>
              <p:cNvCxnSpPr/>
              <p:nvPr/>
            </p:nvCxnSpPr>
            <p:spPr>
              <a:xfrm>
                <a:off x="3716332" y="4073530"/>
                <a:ext cx="500065" cy="1587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ovací čára 11"/>
              <p:cNvCxnSpPr/>
              <p:nvPr/>
            </p:nvCxnSpPr>
            <p:spPr>
              <a:xfrm rot="5400000">
                <a:off x="4071934" y="4071942"/>
                <a:ext cx="285752" cy="0"/>
              </a:xfrm>
              <a:prstGeom prst="line">
                <a:avLst/>
              </a:prstGeom>
              <a:ln w="571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0395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666</Words>
  <Application>Microsoft Office PowerPoint</Application>
  <PresentationFormat>Předvádění na obrazovce (4:3)</PresentationFormat>
  <Paragraphs>97</Paragraphs>
  <Slides>15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11</cp:revision>
  <dcterms:created xsi:type="dcterms:W3CDTF">2012-04-30T18:29:38Z</dcterms:created>
  <dcterms:modified xsi:type="dcterms:W3CDTF">2013-01-20T16:24:00Z</dcterms:modified>
</cp:coreProperties>
</file>