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1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BC136-F1F4-42B9-B18E-CA20EAA4E4B8}" type="datetimeFigureOut">
              <a:rPr lang="cs-CZ" smtClean="0"/>
              <a:t>20.1.2013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2B86-54BF-410F-9996-4FF5FD5A4E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3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D7B40-FFB0-4E85-A3F9-BC6298DB7194}" type="slidenum">
              <a:rPr lang="cs-CZ">
                <a:solidFill>
                  <a:prstClr val="black"/>
                </a:solidFill>
              </a:rPr>
              <a:pPr eaLnBrk="1" hangingPunct="1"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86EA-C582-4201-B970-50A64C9472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7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34FB-B18B-4586-B7FE-1F29184FBC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5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07FB-AE3C-4A84-93F2-A15EAAF8EB5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42F9-3461-45AC-BC55-0676FA5539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5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1F0B-1C50-488F-9E34-CCD56D2EC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2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6CC4-8313-4F7F-BD03-FFB9C2084F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3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7F42-8BE8-475C-9A29-AC8D4D814E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0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A74-498C-4FD6-8051-F00A5AE44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5A5-0E41-4C31-9F17-D84B128BF8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0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52A4-C499-4DE0-A802-09852E6F66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5A87-11F4-40BC-8E6E-38AF3A747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2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DB323-8AB8-4882-88A2-463E5370676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2012,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Další formát odstavce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technologie_09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41153"/>
            <a:ext cx="158432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98786"/>
            <a:ext cx="15843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214911"/>
            <a:ext cx="66246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557" name="AutoShape 10"/>
          <p:cNvCxnSpPr>
            <a:cxnSpLocks noChangeShapeType="1"/>
          </p:cNvCxnSpPr>
          <p:nvPr/>
        </p:nvCxnSpPr>
        <p:spPr bwMode="auto">
          <a:xfrm>
            <a:off x="1116013" y="4502249"/>
            <a:ext cx="576262" cy="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539750" y="151824"/>
            <a:ext cx="84247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Pokud budete odsazovat text pomocí pravítka, je nutné vždy nejprve označit nebo alespoň kliknout do odstavce, který budete chtít formátovat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39750" y="3340630"/>
            <a:ext cx="828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Slouží i ke změně okrajů stránky pomocí pravítka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4787900" y="5078511"/>
            <a:ext cx="40322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Pozor na vícestránkové dokumenty!</a:t>
            </a:r>
          </a:p>
        </p:txBody>
      </p:sp>
    </p:spTree>
    <p:extLst>
      <p:ext uri="{BB962C8B-B14F-4D97-AF65-F5344CB8AC3E}">
        <p14:creationId xmlns:p14="http://schemas.microsoft.com/office/powerpoint/2010/main" val="23149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614" y="260648"/>
            <a:ext cx="2856878" cy="74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79388" y="764704"/>
            <a:ext cx="2592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Zarovnání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0" y="1599183"/>
            <a:ext cx="4068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Karta Domů/skupina Odstavec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07950" y="2276872"/>
            <a:ext cx="3145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Odsazení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-1" y="3212976"/>
            <a:ext cx="4843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Vzdálenost okraje odstavce od okraje stránky</a:t>
            </a:r>
          </a:p>
        </p:txBody>
      </p: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131" y="4742979"/>
            <a:ext cx="1517869" cy="77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142875" y="5487615"/>
            <a:ext cx="42851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Karta Domů/skupina Odstavec</a:t>
            </a:r>
          </a:p>
        </p:txBody>
      </p:sp>
      <p:pic>
        <p:nvPicPr>
          <p:cNvPr id="2459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1143000"/>
            <a:ext cx="42291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4878288" y="2564904"/>
            <a:ext cx="134989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865514" y="1844824"/>
            <a:ext cx="134989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421730" y="1177642"/>
            <a:ext cx="2426164" cy="7181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285429" y="2564904"/>
            <a:ext cx="2574603" cy="366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/>
      <p:bldP spid="21519" grpId="0"/>
      <p:bldP spid="21520" grpId="0"/>
      <p:bldP spid="21521" grpId="0"/>
      <p:bldP spid="21529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188640"/>
            <a:ext cx="42291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1520" y="2420888"/>
            <a:ext cx="2689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Řádkování</a:t>
            </a:r>
          </a:p>
        </p:txBody>
      </p:sp>
      <p:pic>
        <p:nvPicPr>
          <p:cNvPr id="3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47" y="4047505"/>
            <a:ext cx="29622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3212976"/>
            <a:ext cx="45336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Umožňuje měnit vzdálenost mezi řádky v daném odstavci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8941" y="620688"/>
            <a:ext cx="45341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Mezery mezi odstavci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4016" y="1222881"/>
            <a:ext cx="47160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Umožňuje nastavit mezery před i za odstavcem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13114" y="2601516"/>
            <a:ext cx="134989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732240" y="2753916"/>
            <a:ext cx="134989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907704" y="1844824"/>
            <a:ext cx="2805410" cy="75669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3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853" y="3929062"/>
            <a:ext cx="4695885" cy="20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1588"/>
            <a:ext cx="88280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ovéPole 3"/>
          <p:cNvSpPr txBox="1">
            <a:spLocks noChangeArrowheads="1"/>
          </p:cNvSpPr>
          <p:nvPr/>
        </p:nvSpPr>
        <p:spPr bwMode="auto">
          <a:xfrm>
            <a:off x="642937" y="357188"/>
            <a:ext cx="43068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Karta Rozložení stránky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4293666" y="619101"/>
            <a:ext cx="1214438" cy="158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TextovéPole 7"/>
          <p:cNvSpPr txBox="1">
            <a:spLocks noChangeArrowheads="1"/>
          </p:cNvSpPr>
          <p:nvPr/>
        </p:nvSpPr>
        <p:spPr bwMode="auto">
          <a:xfrm>
            <a:off x="5538911" y="332656"/>
            <a:ext cx="3857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Skupina Odstavec</a:t>
            </a:r>
          </a:p>
        </p:txBody>
      </p:sp>
      <p:sp>
        <p:nvSpPr>
          <p:cNvPr id="9" name="Šipka dolů 8"/>
          <p:cNvSpPr/>
          <p:nvPr/>
        </p:nvSpPr>
        <p:spPr>
          <a:xfrm rot="1803842">
            <a:off x="6405563" y="2474913"/>
            <a:ext cx="357187" cy="17145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7" y="1902061"/>
            <a:ext cx="5760640" cy="4551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91872" y="-27384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343447" y="764704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otevřeném dokumentu Pohádka o kohoutkovi a slepičce uprav mezery mezi odstavce na 0b. </a:t>
            </a:r>
            <a:endParaRPr lang="cs-CZ" sz="2800" dirty="0"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05" y="2440981"/>
            <a:ext cx="6343475" cy="43723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Šipka dolů 12"/>
          <p:cNvSpPr/>
          <p:nvPr/>
        </p:nvSpPr>
        <p:spPr>
          <a:xfrm rot="2045833">
            <a:off x="2109095" y="1628829"/>
            <a:ext cx="411310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 rot="2045833">
            <a:off x="4516462" y="2159226"/>
            <a:ext cx="411310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2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další formát odstavce.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chápou pojem odsazení prvního řádku u odstavce, zvládají odsazení prvního řádku nejjednodušším způsobem, chápou pojem předsazení, dokážou vytvořit mezery mezi odstavci i měnit řádkování. 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3 - </a:t>
            </a:r>
            <a:r>
              <a:rPr lang="cs-CZ" dirty="0" smtClean="0"/>
              <a:t>4 </a:t>
            </a:r>
            <a:r>
              <a:rPr lang="cs-CZ" dirty="0" smtClean="0"/>
              <a:t>: </a:t>
            </a:r>
            <a:r>
              <a:rPr lang="cs-CZ" dirty="0"/>
              <a:t>O</a:t>
            </a:r>
            <a:r>
              <a:rPr lang="cs-CZ" dirty="0" smtClean="0"/>
              <a:t>dsazení prvního </a:t>
            </a:r>
            <a:r>
              <a:rPr lang="cs-CZ" dirty="0" smtClean="0"/>
              <a:t>řádku.</a:t>
            </a:r>
            <a:endParaRPr lang="cs-CZ" dirty="0" smtClean="0"/>
          </a:p>
          <a:p>
            <a:r>
              <a:rPr lang="cs-CZ" dirty="0" smtClean="0"/>
              <a:t>Snímek č. </a:t>
            </a:r>
            <a:r>
              <a:rPr lang="cs-CZ" dirty="0" smtClean="0"/>
              <a:t>7 </a:t>
            </a:r>
            <a:r>
              <a:rPr lang="cs-CZ" dirty="0" smtClean="0"/>
              <a:t>- </a:t>
            </a:r>
            <a:r>
              <a:rPr lang="cs-CZ" dirty="0" smtClean="0"/>
              <a:t>10</a:t>
            </a:r>
            <a:r>
              <a:rPr lang="cs-CZ" dirty="0" smtClean="0"/>
              <a:t>: </a:t>
            </a:r>
            <a:r>
              <a:rPr lang="cs-CZ" dirty="0" smtClean="0"/>
              <a:t>Pravítko a odsazení, předsazení pomocí pravítka.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11: </a:t>
            </a:r>
            <a:r>
              <a:rPr lang="cs-CZ" dirty="0" smtClean="0"/>
              <a:t>Dialogové okno Odstavec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Snímek č. </a:t>
            </a:r>
            <a:r>
              <a:rPr lang="cs-CZ" dirty="0" smtClean="0"/>
              <a:t>12 - 13: </a:t>
            </a:r>
            <a:r>
              <a:rPr lang="cs-CZ" dirty="0" smtClean="0"/>
              <a:t>Mezery mezi odstavci.</a:t>
            </a:r>
          </a:p>
          <a:p>
            <a:r>
              <a:rPr lang="cs-CZ" b="1" dirty="0" smtClean="0"/>
              <a:t>Fixace: </a:t>
            </a:r>
            <a:r>
              <a:rPr lang="cs-CZ" dirty="0"/>
              <a:t>: Na cvičení procvičit znalost </a:t>
            </a:r>
            <a:r>
              <a:rPr lang="cs-CZ" dirty="0" smtClean="0"/>
              <a:t>odsazení prvního řádku a mezery mezi odstavci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Snímek č. 5 – 6: Na cvičení žáci procvičují vytváření odstavců v souvislém textu a odsazení prvního řádku u odstavců.</a:t>
            </a:r>
          </a:p>
          <a:p>
            <a:r>
              <a:rPr lang="cs-CZ" dirty="0" smtClean="0"/>
              <a:t>Snímek č. 14: Procvičení upravování mezer mezi odstavci.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68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669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628800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Další formát odstavce </a:t>
            </a:r>
          </a:p>
        </p:txBody>
      </p:sp>
      <p:pic>
        <p:nvPicPr>
          <p:cNvPr id="2050" name="Picture 2" descr="C:\Users\jjirousova\AppData\Local\Microsoft\Windows\Temporary Internet Files\Content.IE5\35O2NKFS\MM90028355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7112"/>
            <a:ext cx="156161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01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Odsazení prvního řádku, pravítko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19200" y="2819400"/>
            <a:ext cx="594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cs-CZ" sz="3200" b="1" dirty="0" smtClean="0">
                <a:solidFill>
                  <a:srgbClr val="000000"/>
                </a:solidFill>
                <a:latin typeface="Times New Roman" pitchFamily="18" charset="0"/>
              </a:rPr>
              <a:t>Pracný způsob</a:t>
            </a:r>
            <a:endParaRPr lang="cs-CZ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19200" y="4800600"/>
            <a:ext cx="6305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Inteligentní, rychlý způsob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28800" y="3733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mezerníkem</a:t>
            </a:r>
          </a:p>
        </p:txBody>
      </p:sp>
      <p:pic>
        <p:nvPicPr>
          <p:cNvPr id="3074" name="Picture 2" descr="C:\Users\jjirousova\AppData\Local\Microsoft\Windows\Temporary Internet Files\Content.IE5\GS2TPBYF\MM90030335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64" y="3276600"/>
            <a:ext cx="1968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2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79" y="1279525"/>
            <a:ext cx="4429125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0600" y="548680"/>
            <a:ext cx="64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2. </a:t>
            </a: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Inteligentní, rychlý způsob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4" y="1484313"/>
            <a:ext cx="2447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Karta Domů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7950" y="2466975"/>
            <a:ext cx="3329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Skupina Odstavec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925" y="3500438"/>
            <a:ext cx="6070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Speciální/ První řádek/ O kolik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4140547" y="3000375"/>
            <a:ext cx="792162" cy="500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140547" y="3429000"/>
            <a:ext cx="2879725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258888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187450" y="29241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193675" y="4033044"/>
            <a:ext cx="2938165" cy="2636316"/>
            <a:chOff x="193675" y="2097222"/>
            <a:chExt cx="3298206" cy="3227252"/>
          </a:xfrm>
        </p:grpSpPr>
        <p:pic>
          <p:nvPicPr>
            <p:cNvPr id="15" name="Picture 2" descr="C:\Users\jjirousova\AppData\Local\Microsoft\Windows\Temporary Internet Files\Content.IE5\R2D1SK5K\MC90044203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75" y="3428999"/>
              <a:ext cx="1520825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115617" y="2097222"/>
              <a:ext cx="2376264" cy="1542604"/>
            </a:xfrm>
            <a:prstGeom prst="wedgeEllipseCallout">
              <a:avLst>
                <a:gd name="adj1" fmla="val -53280"/>
                <a:gd name="adj2" fmla="val 1018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b="1" dirty="0">
                  <a:solidFill>
                    <a:srgbClr val="000000"/>
                  </a:solidFill>
                </a:rPr>
                <a:t>Průběžně práci ukládat</a:t>
              </a:r>
              <a:r>
                <a:rPr lang="cs-CZ" sz="2000" b="1" dirty="0" smtClean="0">
                  <a:solidFill>
                    <a:srgbClr val="000000"/>
                  </a:solidFill>
                </a:rPr>
                <a:t>!!!!</a:t>
              </a:r>
              <a:endParaRPr lang="cs-CZ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376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9459" grpId="0" autoUpdateAnimBg="0"/>
      <p:bldP spid="19460" grpId="0" autoUpdateAnimBg="0"/>
      <p:bldP spid="19461" grpId="0" autoUpdateAnimBg="0"/>
      <p:bldP spid="19463" grpId="0" animBg="1"/>
      <p:bldP spid="19464" grpId="0" animBg="1"/>
      <p:bldP spid="19465" grpId="0" animBg="1"/>
      <p:bldP spid="194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70062"/>
            <a:ext cx="5482977" cy="33374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43446" y="1052736"/>
            <a:ext cx="8693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nazvaný </a:t>
            </a:r>
            <a:r>
              <a:rPr lang="cs-CZ" sz="2800" b="1" i="1" dirty="0" smtClean="0"/>
              <a:t>Pohádka o kohoutkovi a slepičce.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21328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textu vytvořte odstavce na místě před červeně označeným slovem.</a:t>
            </a:r>
            <a:endParaRPr lang="cs-CZ" sz="28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027" y="3222523"/>
            <a:ext cx="4505838" cy="35188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Šipka dolů 1"/>
          <p:cNvSpPr/>
          <p:nvPr/>
        </p:nvSpPr>
        <p:spPr>
          <a:xfrm rot="2045833">
            <a:off x="5211542" y="2663283"/>
            <a:ext cx="411310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4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43447" y="1052736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dokumentu uprav Odsazení prvního řádku u každého odstavce o 1,25 cm. </a:t>
            </a:r>
            <a:r>
              <a:rPr lang="cs-CZ" sz="2800" dirty="0" smtClean="0"/>
              <a:t> </a:t>
            </a:r>
            <a:endParaRPr lang="cs-CZ" sz="2800" dirty="0"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5760640" cy="45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Šipka dolů 6"/>
          <p:cNvSpPr/>
          <p:nvPr/>
        </p:nvSpPr>
        <p:spPr>
          <a:xfrm rot="2045833">
            <a:off x="1738847" y="1772817"/>
            <a:ext cx="411310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9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7543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95400" y="457200"/>
            <a:ext cx="7093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Inteligentní, rychlý způsob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191000" y="4724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Okraje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04800" y="16002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Horním trojúhelníčkem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odsazujete první řádek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715000" y="1295400"/>
            <a:ext cx="2286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Pracovní plocha</a:t>
            </a:r>
          </a:p>
        </p:txBody>
      </p:sp>
      <p:cxnSp>
        <p:nvCxnSpPr>
          <p:cNvPr id="20487" name="AutoShape 7"/>
          <p:cNvCxnSpPr>
            <a:cxnSpLocks noChangeShapeType="1"/>
            <a:stCxn id="20485" idx="2"/>
          </p:cNvCxnSpPr>
          <p:nvPr/>
        </p:nvCxnSpPr>
        <p:spPr bwMode="auto">
          <a:xfrm rot="16200000" flipH="1">
            <a:off x="1828800" y="2438400"/>
            <a:ext cx="762000" cy="76200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209800" y="3733800"/>
            <a:ext cx="22098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105400" y="3581400"/>
            <a:ext cx="34290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219700" y="2209800"/>
            <a:ext cx="1257300" cy="1866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62000" y="55626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Přesná práce, pokud se ti to nepodaří První pomoc –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Ctrl + Z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 rot="-8414317">
            <a:off x="7596188" y="6021388"/>
            <a:ext cx="608012" cy="354012"/>
          </a:xfrm>
          <a:prstGeom prst="curvedUpArrow">
            <a:avLst>
              <a:gd name="adj1" fmla="val 17095"/>
              <a:gd name="adj2" fmla="val 57822"/>
              <a:gd name="adj3" fmla="val 29250"/>
            </a:avLst>
          </a:prstGeom>
          <a:solidFill>
            <a:srgbClr val="0000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364163" y="6092825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Šipka zpět</a:t>
            </a:r>
          </a:p>
        </p:txBody>
      </p:sp>
    </p:spTree>
    <p:extLst>
      <p:ext uri="{BB962C8B-B14F-4D97-AF65-F5344CB8AC3E}">
        <p14:creationId xmlns:p14="http://schemas.microsoft.com/office/powerpoint/2010/main" val="269131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nimBg="1" autoUpdateAnimBg="0"/>
      <p:bldP spid="20485" grpId="0" animBg="1" autoUpdateAnimBg="0"/>
      <p:bldP spid="20486" grpId="0" animBg="1" autoUpdateAnimBg="0"/>
      <p:bldP spid="20488" grpId="0" animBg="1"/>
      <p:bldP spid="20489" grpId="0" animBg="1"/>
      <p:bldP spid="20490" grpId="0" animBg="1"/>
      <p:bldP spid="20491" grpId="0" autoUpdateAnimBg="0"/>
      <p:bldP spid="20492" grpId="0" animBg="1"/>
      <p:bldP spid="204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7543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1584325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709863"/>
            <a:ext cx="15843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25988"/>
            <a:ext cx="66246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95288" y="1196975"/>
            <a:ext cx="2447925" cy="7921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Odsazení prvního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řádku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771775" y="2565400"/>
            <a:ext cx="2665413" cy="7921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Předsazení prvního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řádku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39750" y="3646488"/>
            <a:ext cx="2674938" cy="854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Odsazení zleva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celého odstavce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072188" y="1285875"/>
            <a:ext cx="2460625" cy="10715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Odsazení zprava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celého odstavce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1042988" y="1917700"/>
            <a:ext cx="433387" cy="7921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 flipV="1">
            <a:off x="971550" y="3286125"/>
            <a:ext cx="504825" cy="360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042988" y="2997200"/>
            <a:ext cx="17287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6732588" y="2133600"/>
            <a:ext cx="360362" cy="10080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476375" y="5518150"/>
            <a:ext cx="3024188" cy="6477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Zarážky tabulátorů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3924300" y="5157788"/>
            <a:ext cx="215900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3924300" y="5086350"/>
            <a:ext cx="1368425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V="1">
            <a:off x="3924300" y="5086350"/>
            <a:ext cx="2735263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8693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703888"/>
            <a:ext cx="158432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694" name="AutoShape 22"/>
          <p:cNvCxnSpPr>
            <a:cxnSpLocks noChangeShapeType="1"/>
          </p:cNvCxnSpPr>
          <p:nvPr/>
        </p:nvCxnSpPr>
        <p:spPr bwMode="auto">
          <a:xfrm>
            <a:off x="7380288" y="6064250"/>
            <a:ext cx="576262" cy="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989263" y="6165850"/>
            <a:ext cx="489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Pozor na změnu šířky stránky</a:t>
            </a:r>
          </a:p>
        </p:txBody>
      </p:sp>
    </p:spTree>
    <p:extLst>
      <p:ext uri="{BB962C8B-B14F-4D97-AF65-F5344CB8AC3E}">
        <p14:creationId xmlns:p14="http://schemas.microsoft.com/office/powerpoint/2010/main" val="156794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1" grpId="0" animBg="1"/>
      <p:bldP spid="28682" grpId="0" animBg="1"/>
      <p:bldP spid="28683" grpId="0" animBg="1"/>
      <p:bldP spid="28684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2" grpId="0" animBg="1"/>
      <p:bldP spid="28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8424862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831532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16463"/>
            <a:ext cx="849788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3850" y="1844675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Odsazení celého odstavce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95288" y="4221163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Předsazení prvního řádku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Odsazení prvního řádku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71550" y="2997200"/>
            <a:ext cx="0" cy="936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0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550</Words>
  <Application>Microsoft Office PowerPoint</Application>
  <PresentationFormat>Předvádění na obrazovce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15</cp:revision>
  <dcterms:created xsi:type="dcterms:W3CDTF">2012-04-27T18:27:37Z</dcterms:created>
  <dcterms:modified xsi:type="dcterms:W3CDTF">2013-01-20T15:12:59Z</dcterms:modified>
</cp:coreProperties>
</file>