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7" r:id="rId11"/>
    <p:sldId id="266" r:id="rId12"/>
    <p:sldId id="278" r:id="rId13"/>
    <p:sldId id="267" r:id="rId14"/>
    <p:sldId id="268" r:id="rId15"/>
    <p:sldId id="269" r:id="rId16"/>
    <p:sldId id="270" r:id="rId17"/>
    <p:sldId id="271" r:id="rId18"/>
    <p:sldId id="272" r:id="rId19"/>
    <p:sldId id="279" r:id="rId20"/>
    <p:sldId id="273" r:id="rId21"/>
    <p:sldId id="275" r:id="rId22"/>
    <p:sldId id="276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E4DFC-4A18-427F-B97C-865D6732563F}" type="datetimeFigureOut">
              <a:rPr lang="cs-CZ" smtClean="0"/>
              <a:t>20.1.2013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BA9D4-C5D2-4912-97EA-B859F999615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5634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DBE5D-4118-47AD-ADEB-97389CC9A6CB}" type="slidenum">
              <a:rPr lang="cs-CZ" smtClean="0">
                <a:solidFill>
                  <a:prstClr val="black"/>
                </a:solidFill>
              </a:rPr>
              <a:pPr/>
              <a:t>5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172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686EA-C582-4201-B970-50A64C9472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43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934FB-B18B-4586-B7FE-1F29184FBCF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274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007FB-AE3C-4A84-93F2-A15EAAF8EB5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248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F42F9-3461-45AC-BC55-0676FA5539B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73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A1F0B-1C50-488F-9E34-CCD56D2EC4E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223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D6CC4-8313-4F7F-BD03-FFB9C2084F4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825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B7F42-8BE8-475C-9A29-AC8D4D814E1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51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CEA74-498C-4FD6-8051-F00A5AE4453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65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B75A5-0E41-4C31-9F17-D84B128BF89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893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E52A4-C499-4DE0-A802-09852E6F665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17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E5A87-11F4-40BC-8E6E-38AF3A7470D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09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99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EDB323-8AB8-4882-88A2-463E5370676A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00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550" y="696913"/>
            <a:ext cx="5153025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827088" y="2849563"/>
            <a:ext cx="7777162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název projektu: Šablony Špičák</a:t>
            </a:r>
          </a:p>
          <a:p>
            <a:pPr algn="ctr" eaLnBrk="1" hangingPunct="1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číslo projektu: CZ.1.07/1.4.00/21.2735</a:t>
            </a:r>
          </a:p>
          <a:p>
            <a:pPr algn="ctr" eaLnBrk="1" hangingPunct="1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šablona III/2 </a:t>
            </a:r>
          </a:p>
          <a:p>
            <a:pPr algn="ctr" eaLnBrk="1" hangingPunct="1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autor výukového materiálu: Mgr. Jana Jiroušová, </a:t>
            </a:r>
          </a:p>
          <a:p>
            <a:pPr algn="ctr" eaLnBrk="1" hangingPunct="1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 VM vytvořen: duben 2012, </a:t>
            </a:r>
          </a:p>
          <a:p>
            <a:pPr algn="ctr" eaLnBrk="1" hangingPunct="1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výukový materiál určen pro: 5. ročník, </a:t>
            </a:r>
          </a:p>
          <a:p>
            <a:pPr algn="ctr" eaLnBrk="1" hangingPunct="1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Textový editor  MS Office Word,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Formát odstavce</a:t>
            </a:r>
            <a:endParaRPr lang="cs-CZ" b="1" dirty="0">
              <a:solidFill>
                <a:srgbClr val="7F7F7F"/>
              </a:solidFill>
              <a:latin typeface="Calibri" pitchFamily="34" charset="0"/>
              <a:cs typeface="Calibri" pitchFamily="34" charset="0"/>
            </a:endParaRPr>
          </a:p>
          <a:p>
            <a:pPr algn="ctr" eaLnBrk="1" hangingPunct="1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číslo DUM: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32_211_Informatika </a:t>
            </a: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a komunikační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technologie_08</a:t>
            </a:r>
            <a:endParaRPr lang="cs-CZ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684213" y="5445125"/>
            <a:ext cx="8135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i="1" dirty="0">
                <a:solidFill>
                  <a:srgbClr val="000000"/>
                </a:solidFill>
              </a:rPr>
              <a:t>Autorem materiálu a všech jeho částí, není-li uvedeno jinak, je Jana Jiroušová</a:t>
            </a: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45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1872" y="188640"/>
            <a:ext cx="784881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900" dirty="0">
              <a:solidFill>
                <a:srgbClr val="000000"/>
              </a:solidFill>
              <a:latin typeface="Century Gothic"/>
            </a:endParaRPr>
          </a:p>
          <a:p>
            <a:r>
              <a:rPr lang="cs-CZ" sz="3200" b="1" dirty="0" smtClean="0">
                <a:latin typeface="Century Gothic"/>
              </a:rPr>
              <a:t>Úkoly pro samostatnou práci: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343447" y="1052736"/>
            <a:ext cx="8244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Otevři dokument nazvaný </a:t>
            </a:r>
            <a:r>
              <a:rPr lang="cs-CZ" sz="2800" b="1" i="1" dirty="0" smtClean="0"/>
              <a:t>Odstavce</a:t>
            </a:r>
            <a:r>
              <a:rPr lang="cs-CZ" sz="2800" dirty="0" smtClean="0"/>
              <a:t>. </a:t>
            </a:r>
            <a:endParaRPr lang="cs-CZ" sz="2800" dirty="0">
              <a:effectLst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23528" y="2132856"/>
            <a:ext cx="50405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V části ukázky </a:t>
            </a:r>
            <a:r>
              <a:rPr lang="cs-CZ" sz="2800" b="1" dirty="0"/>
              <a:t>Š</a:t>
            </a:r>
            <a:r>
              <a:rPr lang="cs-CZ" sz="2800" b="1" dirty="0" smtClean="0"/>
              <a:t>patně</a:t>
            </a:r>
            <a:r>
              <a:rPr lang="cs-CZ" sz="2800" dirty="0" smtClean="0"/>
              <a:t> se pokuste mazáním znaků odstavců opravit text, který bude mít použití klávesy Enter správně.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556792"/>
            <a:ext cx="3600400" cy="5200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bdélník 5"/>
          <p:cNvSpPr/>
          <p:nvPr/>
        </p:nvSpPr>
        <p:spPr>
          <a:xfrm>
            <a:off x="395536" y="4797152"/>
            <a:ext cx="51845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/>
              <a:t>Porovnávejte svůj opravený text podle ukázky nazvané </a:t>
            </a:r>
            <a:r>
              <a:rPr lang="cs-CZ" sz="2800" b="1" dirty="0"/>
              <a:t>Správně.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83747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0" y="476672"/>
            <a:ext cx="2971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4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Psaní mezer</a:t>
            </a:r>
          </a:p>
        </p:txBody>
      </p:sp>
      <p:grpSp>
        <p:nvGrpSpPr>
          <p:cNvPr id="7" name="Skupina 6"/>
          <p:cNvGrpSpPr/>
          <p:nvPr/>
        </p:nvGrpSpPr>
        <p:grpSpPr>
          <a:xfrm>
            <a:off x="228600" y="2348880"/>
            <a:ext cx="3191272" cy="3227252"/>
            <a:chOff x="193675" y="2097222"/>
            <a:chExt cx="3298206" cy="3227252"/>
          </a:xfrm>
        </p:grpSpPr>
        <p:pic>
          <p:nvPicPr>
            <p:cNvPr id="8" name="Picture 2" descr="C:\Users\jjirousova\AppData\Local\Microsoft\Windows\Temporary Internet Files\Content.IE5\R2D1SK5K\MC900442038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675" y="3428999"/>
              <a:ext cx="1520825" cy="1895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1115617" y="2097222"/>
              <a:ext cx="2376264" cy="1542604"/>
            </a:xfrm>
            <a:prstGeom prst="wedgeEllipseCallout">
              <a:avLst>
                <a:gd name="adj1" fmla="val -53280"/>
                <a:gd name="adj2" fmla="val 10187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2400" b="1" dirty="0">
                  <a:solidFill>
                    <a:srgbClr val="000000"/>
                  </a:solidFill>
                </a:rPr>
                <a:t>Průběžně práci ukládat</a:t>
              </a:r>
              <a:r>
                <a:rPr lang="cs-CZ" sz="2400" b="1" dirty="0" smtClean="0">
                  <a:solidFill>
                    <a:srgbClr val="000000"/>
                  </a:solidFill>
                </a:rPr>
                <a:t>!!!</a:t>
              </a:r>
              <a:endParaRPr lang="cs-CZ" dirty="0">
                <a:solidFill>
                  <a:srgbClr val="000000"/>
                </a:solidFill>
              </a:endParaRPr>
            </a:p>
          </p:txBody>
        </p:sp>
      </p:grpSp>
      <p:sp>
        <p:nvSpPr>
          <p:cNvPr id="2" name="Obdélník 1"/>
          <p:cNvSpPr/>
          <p:nvPr/>
        </p:nvSpPr>
        <p:spPr>
          <a:xfrm>
            <a:off x="3203848" y="538227"/>
            <a:ext cx="57606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Na ukázce je patrné chybné použití mezer podle typografických pravidel.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412776"/>
            <a:ext cx="4752528" cy="5242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délník 2"/>
          <p:cNvSpPr/>
          <p:nvPr/>
        </p:nvSpPr>
        <p:spPr>
          <a:xfrm>
            <a:off x="7884368" y="4977526"/>
            <a:ext cx="20000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4644008" y="5013176"/>
            <a:ext cx="20000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3779912" y="5445224"/>
            <a:ext cx="20000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5164088" y="5445224"/>
            <a:ext cx="20000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5740152" y="5445224"/>
            <a:ext cx="20000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6892280" y="5445224"/>
            <a:ext cx="20000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8044408" y="5445224"/>
            <a:ext cx="20000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4876056" y="5949280"/>
            <a:ext cx="20000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6892280" y="5949280"/>
            <a:ext cx="20000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25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2" grpId="0"/>
      <p:bldP spid="3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1872" y="188640"/>
            <a:ext cx="784881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900" dirty="0">
              <a:solidFill>
                <a:srgbClr val="000000"/>
              </a:solidFill>
              <a:latin typeface="Century Gothic"/>
            </a:endParaRPr>
          </a:p>
          <a:p>
            <a:r>
              <a:rPr lang="cs-CZ" sz="3200" b="1" dirty="0" smtClean="0">
                <a:latin typeface="Century Gothic"/>
              </a:rPr>
              <a:t>Úkoly pro samostatnou práci:</a:t>
            </a:r>
            <a:endParaRPr lang="cs-CZ" sz="3200" b="1" dirty="0"/>
          </a:p>
        </p:txBody>
      </p:sp>
      <p:sp>
        <p:nvSpPr>
          <p:cNvPr id="4" name="Obdélník 3"/>
          <p:cNvSpPr/>
          <p:nvPr/>
        </p:nvSpPr>
        <p:spPr>
          <a:xfrm>
            <a:off x="343447" y="1052736"/>
            <a:ext cx="8244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Otevři dokument nazvaný </a:t>
            </a:r>
            <a:r>
              <a:rPr lang="cs-CZ" sz="2800" b="1" i="1" dirty="0" smtClean="0"/>
              <a:t>Mezery</a:t>
            </a:r>
            <a:r>
              <a:rPr lang="cs-CZ" sz="2800" dirty="0" smtClean="0"/>
              <a:t>. </a:t>
            </a:r>
            <a:endParaRPr lang="cs-CZ" sz="2800" dirty="0">
              <a:effectLst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23528" y="2132856"/>
            <a:ext cx="50405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V části ukázky </a:t>
            </a:r>
            <a:r>
              <a:rPr lang="cs-CZ" sz="2800" b="1" dirty="0"/>
              <a:t>Š</a:t>
            </a:r>
            <a:r>
              <a:rPr lang="cs-CZ" sz="2800" b="1" dirty="0" smtClean="0"/>
              <a:t>patně</a:t>
            </a:r>
            <a:r>
              <a:rPr lang="cs-CZ" sz="2800" dirty="0" smtClean="0"/>
              <a:t> se pokuste mazáním znaků mezer opravit text, který bude mít použití klávesy Mezerník správně.</a:t>
            </a:r>
          </a:p>
        </p:txBody>
      </p:sp>
      <p:sp>
        <p:nvSpPr>
          <p:cNvPr id="6" name="Obdélník 5"/>
          <p:cNvSpPr/>
          <p:nvPr/>
        </p:nvSpPr>
        <p:spPr>
          <a:xfrm>
            <a:off x="395536" y="4797152"/>
            <a:ext cx="51845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/>
              <a:t>Porovnávejte svůj opravený text podle ukázky nazvané </a:t>
            </a:r>
            <a:r>
              <a:rPr lang="cs-CZ" sz="2800" b="1" dirty="0"/>
              <a:t>Správně.</a:t>
            </a:r>
            <a:endParaRPr lang="cs-CZ" sz="28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258933"/>
            <a:ext cx="3652371" cy="4028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934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1859087"/>
            <a:ext cx="3730625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19200" y="548680"/>
            <a:ext cx="6934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4400" b="1" dirty="0">
                <a:solidFill>
                  <a:srgbClr val="000000"/>
                </a:solidFill>
                <a:latin typeface="Times New Roman" pitchFamily="18" charset="0"/>
              </a:rPr>
              <a:t>Zarovnání odstavců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V="1">
            <a:off x="3962400" y="1268760"/>
            <a:ext cx="381000" cy="1219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447800" y="3789040"/>
            <a:ext cx="5867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  <a:latin typeface="Times New Roman" pitchFamily="18" charset="0"/>
              </a:rPr>
              <a:t>4 možnosti jak odstavec zarovnat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977345" y="4470744"/>
            <a:ext cx="20524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3200" dirty="0">
                <a:solidFill>
                  <a:srgbClr val="FF0000"/>
                </a:solidFill>
                <a:latin typeface="Times New Roman" pitchFamily="18" charset="0"/>
              </a:rPr>
              <a:t>Pozor!!!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990600" y="5084440"/>
            <a:ext cx="7315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  <a:latin typeface="Times New Roman" pitchFamily="18" charset="0"/>
              </a:rPr>
              <a:t>Nejprve je nutné odstavec označit, i když zde označíme jen jedno slovo, zarovná se celý odstavec. Je to vlastnost odstavce!</a:t>
            </a:r>
          </a:p>
        </p:txBody>
      </p:sp>
      <p:sp>
        <p:nvSpPr>
          <p:cNvPr id="2" name="Obdélník 1"/>
          <p:cNvSpPr/>
          <p:nvPr/>
        </p:nvSpPr>
        <p:spPr>
          <a:xfrm>
            <a:off x="3059832" y="2492896"/>
            <a:ext cx="1872208" cy="576064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6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6" grpId="0" animBg="1"/>
      <p:bldP spid="13317" grpId="0" autoUpdateAnimBg="0"/>
      <p:bldP spid="13318" grpId="0" autoUpdateAnimBg="0"/>
      <p:bldP spid="13319" grpId="0" autoUpdateAnimBg="0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119313"/>
            <a:ext cx="8375650" cy="169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ovéPole 8"/>
          <p:cNvSpPr txBox="1">
            <a:spLocks noChangeArrowheads="1"/>
          </p:cNvSpPr>
          <p:nvPr/>
        </p:nvSpPr>
        <p:spPr bwMode="auto">
          <a:xfrm>
            <a:off x="642938" y="1476375"/>
            <a:ext cx="7786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Karta </a:t>
            </a:r>
            <a:r>
              <a:rPr lang="cs-CZ" sz="2800" b="1" dirty="0">
                <a:solidFill>
                  <a:srgbClr val="000000"/>
                </a:solidFill>
              </a:rPr>
              <a:t>Domů</a:t>
            </a:r>
            <a:r>
              <a:rPr lang="cs-CZ" sz="2800" dirty="0">
                <a:solidFill>
                  <a:srgbClr val="000000"/>
                </a:solidFill>
              </a:rPr>
              <a:t> 		   Skupina </a:t>
            </a:r>
            <a:r>
              <a:rPr lang="cs-CZ" sz="2800" b="1" dirty="0">
                <a:solidFill>
                  <a:srgbClr val="000000"/>
                </a:solidFill>
              </a:rPr>
              <a:t>Odstavec</a:t>
            </a:r>
          </a:p>
        </p:txBody>
      </p:sp>
      <p:cxnSp>
        <p:nvCxnSpPr>
          <p:cNvPr id="4" name="Přímá spojovací šipka 3"/>
          <p:cNvCxnSpPr/>
          <p:nvPr/>
        </p:nvCxnSpPr>
        <p:spPr>
          <a:xfrm>
            <a:off x="3643313" y="1762125"/>
            <a:ext cx="857250" cy="1588"/>
          </a:xfrm>
          <a:prstGeom prst="straightConnector1">
            <a:avLst/>
          </a:prstGeom>
          <a:ln w="28575">
            <a:solidFill>
              <a:schemeClr val="accent4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3" name="TextovéPole 4"/>
          <p:cNvSpPr txBox="1">
            <a:spLocks noChangeArrowheads="1"/>
          </p:cNvSpPr>
          <p:nvPr/>
        </p:nvSpPr>
        <p:spPr bwMode="auto">
          <a:xfrm>
            <a:off x="928688" y="4143375"/>
            <a:ext cx="4357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Zarovnání odstavce vlevo</a:t>
            </a:r>
          </a:p>
        </p:txBody>
      </p:sp>
      <p:sp>
        <p:nvSpPr>
          <p:cNvPr id="12294" name="TextovéPole 8"/>
          <p:cNvSpPr txBox="1">
            <a:spLocks noChangeArrowheads="1"/>
          </p:cNvSpPr>
          <p:nvPr/>
        </p:nvSpPr>
        <p:spPr bwMode="auto">
          <a:xfrm>
            <a:off x="539552" y="404664"/>
            <a:ext cx="77866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Formátování  </a:t>
            </a:r>
            <a:r>
              <a:rPr lang="cs-CZ" sz="4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odstavce</a:t>
            </a:r>
          </a:p>
        </p:txBody>
      </p:sp>
      <p:sp>
        <p:nvSpPr>
          <p:cNvPr id="12295" name="Obdélník 6"/>
          <p:cNvSpPr>
            <a:spLocks noChangeArrowheads="1"/>
          </p:cNvSpPr>
          <p:nvPr/>
        </p:nvSpPr>
        <p:spPr bwMode="auto">
          <a:xfrm>
            <a:off x="928688" y="5000625"/>
            <a:ext cx="4622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Zarovnání odstavce  vpravo</a:t>
            </a:r>
          </a:p>
        </p:txBody>
      </p:sp>
      <p:sp>
        <p:nvSpPr>
          <p:cNvPr id="12296" name="Obdélník 7"/>
          <p:cNvSpPr>
            <a:spLocks noChangeArrowheads="1"/>
          </p:cNvSpPr>
          <p:nvPr/>
        </p:nvSpPr>
        <p:spPr bwMode="auto">
          <a:xfrm>
            <a:off x="928688" y="4548188"/>
            <a:ext cx="6723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Zarovnání odstavce  na střed dokumentu</a:t>
            </a:r>
          </a:p>
        </p:txBody>
      </p:sp>
      <p:sp>
        <p:nvSpPr>
          <p:cNvPr id="9" name="Obdélník 8"/>
          <p:cNvSpPr/>
          <p:nvPr/>
        </p:nvSpPr>
        <p:spPr>
          <a:xfrm>
            <a:off x="6000750" y="3071813"/>
            <a:ext cx="1285875" cy="5000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cxnSp>
        <p:nvCxnSpPr>
          <p:cNvPr id="11" name="Přímá spojovací šipka 10"/>
          <p:cNvCxnSpPr/>
          <p:nvPr/>
        </p:nvCxnSpPr>
        <p:spPr>
          <a:xfrm flipV="1">
            <a:off x="5143500" y="3571875"/>
            <a:ext cx="1071563" cy="7143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9" name="Obdélník 11"/>
          <p:cNvSpPr>
            <a:spLocks noChangeArrowheads="1"/>
          </p:cNvSpPr>
          <p:nvPr/>
        </p:nvSpPr>
        <p:spPr bwMode="auto">
          <a:xfrm>
            <a:off x="928688" y="5572125"/>
            <a:ext cx="49037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Zarovnání odstavce  do bloku</a:t>
            </a:r>
          </a:p>
        </p:txBody>
      </p:sp>
      <p:cxnSp>
        <p:nvCxnSpPr>
          <p:cNvPr id="14" name="Přímá spojovací šipka 13"/>
          <p:cNvCxnSpPr/>
          <p:nvPr/>
        </p:nvCxnSpPr>
        <p:spPr>
          <a:xfrm rot="5400000" flipH="1" flipV="1">
            <a:off x="5500688" y="3571875"/>
            <a:ext cx="1071562" cy="9286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rot="5400000" flipH="1" flipV="1">
            <a:off x="5357813" y="3786188"/>
            <a:ext cx="1714500" cy="1143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>
            <a:stCxn id="12299" idx="3"/>
          </p:cNvCxnSpPr>
          <p:nvPr/>
        </p:nvCxnSpPr>
        <p:spPr>
          <a:xfrm flipV="1">
            <a:off x="5832475" y="3500438"/>
            <a:ext cx="1249363" cy="233362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66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3" grpId="0"/>
      <p:bldP spid="12294" grpId="0"/>
      <p:bldP spid="12295" grpId="0"/>
      <p:bldP spid="12296" grpId="0"/>
      <p:bldP spid="9" grpId="0" animBg="1"/>
      <p:bldP spid="1229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332656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Zarovnání odstavců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765" y="1447800"/>
            <a:ext cx="5426675" cy="500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4"/>
          <p:cNvCxnSpPr/>
          <p:nvPr/>
        </p:nvCxnSpPr>
        <p:spPr>
          <a:xfrm>
            <a:off x="3288208" y="1556792"/>
            <a:ext cx="0" cy="475252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1">
            <a:off x="539552" y="3789040"/>
            <a:ext cx="271265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395536" y="3193812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Zarovnat vlevo</a:t>
            </a:r>
            <a:endParaRPr lang="cs-CZ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946004"/>
            <a:ext cx="2553444" cy="851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925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8"/>
            <a:ext cx="5104211" cy="4353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Přímá spojnice 10"/>
          <p:cNvCxnSpPr/>
          <p:nvPr/>
        </p:nvCxnSpPr>
        <p:spPr>
          <a:xfrm>
            <a:off x="6149424" y="1412776"/>
            <a:ext cx="0" cy="475252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>
            <a:off x="6149424" y="3933056"/>
            <a:ext cx="295908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6312018" y="3238373"/>
            <a:ext cx="2796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Zarovnat vpravo</a:t>
            </a:r>
            <a:endParaRPr lang="cs-CZ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jjirousova\AppData\Local\Microsoft\Windows\Temporary Internet Files\Content.IE5\R2D1SK5K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55" y="501654"/>
            <a:ext cx="152082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161" y="4221088"/>
            <a:ext cx="1812907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601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638" y="1447800"/>
            <a:ext cx="4276725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45024"/>
            <a:ext cx="154271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4"/>
          <p:cNvCxnSpPr/>
          <p:nvPr/>
        </p:nvCxnSpPr>
        <p:spPr>
          <a:xfrm>
            <a:off x="4584352" y="1268760"/>
            <a:ext cx="0" cy="475252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 flipH="1">
            <a:off x="0" y="3501008"/>
            <a:ext cx="454834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-36512" y="2905780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Zarovnat na střed</a:t>
            </a:r>
            <a:endParaRPr lang="cs-CZ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50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985" y="836712"/>
            <a:ext cx="5248423" cy="5180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Přímá spojnice 3"/>
          <p:cNvCxnSpPr/>
          <p:nvPr/>
        </p:nvCxnSpPr>
        <p:spPr>
          <a:xfrm>
            <a:off x="3072184" y="1124744"/>
            <a:ext cx="0" cy="475252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/>
          <p:cNvCxnSpPr/>
          <p:nvPr/>
        </p:nvCxnSpPr>
        <p:spPr>
          <a:xfrm flipH="1">
            <a:off x="323528" y="3356992"/>
            <a:ext cx="271265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35496" y="2689756"/>
            <a:ext cx="3252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Zarovnat do bloku</a:t>
            </a:r>
            <a:endParaRPr lang="cs-CZ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8100392" y="1124744"/>
            <a:ext cx="0" cy="475252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599681"/>
            <a:ext cx="1616803" cy="54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07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1872" y="188640"/>
            <a:ext cx="784881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900" dirty="0">
              <a:solidFill>
                <a:srgbClr val="000000"/>
              </a:solidFill>
              <a:latin typeface="Century Gothic"/>
            </a:endParaRPr>
          </a:p>
          <a:p>
            <a:r>
              <a:rPr lang="cs-CZ" sz="3200" b="1" dirty="0" smtClean="0">
                <a:latin typeface="Century Gothic"/>
              </a:rPr>
              <a:t>Úkoly pro samostatnou práci: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343447" y="1052736"/>
            <a:ext cx="8244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Otevři dokument nazvaný </a:t>
            </a:r>
            <a:r>
              <a:rPr lang="cs-CZ" sz="2800" b="1" i="1" dirty="0" smtClean="0"/>
              <a:t>Zarovnání</a:t>
            </a:r>
          </a:p>
          <a:p>
            <a:endParaRPr lang="cs-CZ" sz="2800" dirty="0">
              <a:effectLst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43446" y="1772816"/>
            <a:ext cx="84770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V dokumentu oprav zarovnání textu podle nadpisu té dané ukázky.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844877"/>
            <a:ext cx="2841829" cy="288031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52936"/>
            <a:ext cx="3168352" cy="296764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285" y="3557310"/>
            <a:ext cx="3283686" cy="287495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647" y="3957648"/>
            <a:ext cx="3414824" cy="247461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907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82625" y="2185988"/>
            <a:ext cx="8497888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6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Formátování odstavce</a:t>
            </a:r>
          </a:p>
        </p:txBody>
      </p:sp>
    </p:spTree>
    <p:extLst>
      <p:ext uri="{BB962C8B-B14F-4D97-AF65-F5344CB8AC3E}">
        <p14:creationId xmlns:p14="http://schemas.microsoft.com/office/powerpoint/2010/main" val="274937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2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476375"/>
            <a:ext cx="647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ovéPole 2"/>
          <p:cNvSpPr txBox="1">
            <a:spLocks noChangeArrowheads="1"/>
          </p:cNvSpPr>
          <p:nvPr/>
        </p:nvSpPr>
        <p:spPr bwMode="auto">
          <a:xfrm>
            <a:off x="357188" y="285750"/>
            <a:ext cx="8001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4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Zrušení formátování textu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3178969" y="993636"/>
            <a:ext cx="3821906" cy="157811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3" name="TextovéPole 5"/>
          <p:cNvSpPr txBox="1">
            <a:spLocks noChangeArrowheads="1"/>
          </p:cNvSpPr>
          <p:nvPr/>
        </p:nvSpPr>
        <p:spPr bwMode="auto">
          <a:xfrm>
            <a:off x="500063" y="4714875"/>
            <a:ext cx="8643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1.Označit text na kterém chceme zrušit formátování </a:t>
            </a:r>
          </a:p>
        </p:txBody>
      </p:sp>
      <p:sp>
        <p:nvSpPr>
          <p:cNvPr id="17414" name="TextovéPole 6"/>
          <p:cNvSpPr txBox="1">
            <a:spLocks noChangeArrowheads="1"/>
          </p:cNvSpPr>
          <p:nvPr/>
        </p:nvSpPr>
        <p:spPr bwMode="auto">
          <a:xfrm>
            <a:off x="571499" y="5357813"/>
            <a:ext cx="75288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2.Klepnout na tlačítko Zrušení formátování </a:t>
            </a:r>
          </a:p>
        </p:txBody>
      </p:sp>
    </p:spTree>
    <p:extLst>
      <p:ext uri="{BB962C8B-B14F-4D97-AF65-F5344CB8AC3E}">
        <p14:creationId xmlns:p14="http://schemas.microsoft.com/office/powerpoint/2010/main" val="160860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3" grpId="0"/>
      <p:bldP spid="174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260648"/>
            <a:ext cx="849694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Anotace: </a:t>
            </a:r>
            <a:endParaRPr lang="cs-CZ" dirty="0"/>
          </a:p>
          <a:p>
            <a:r>
              <a:rPr lang="cs-CZ" dirty="0" smtClean="0"/>
              <a:t>Práce s dokumentem MS Word – práce s textem – formát odstavce.</a:t>
            </a:r>
          </a:p>
          <a:p>
            <a:r>
              <a:rPr lang="cs-CZ" b="1" dirty="0" smtClean="0"/>
              <a:t>Očekávaný výstup</a:t>
            </a:r>
            <a:r>
              <a:rPr lang="cs-CZ" dirty="0" smtClean="0"/>
              <a:t>: žáci  rozumí pojmu odstavec, i to jak Word chápe odstavec, zvládá využívat znaku pro odstavce k formátování textu, vytvářet, spojovat i mazat odstavce, mazat mezery mezi slovy, zarovnávat odstavce. </a:t>
            </a:r>
          </a:p>
          <a:p>
            <a:r>
              <a:rPr lang="cs-CZ" b="1" dirty="0" smtClean="0"/>
              <a:t>Frontální prezentace:</a:t>
            </a:r>
            <a:r>
              <a:rPr lang="cs-CZ" dirty="0" smtClean="0"/>
              <a:t> </a:t>
            </a:r>
          </a:p>
          <a:p>
            <a:r>
              <a:rPr lang="cs-CZ" dirty="0" smtClean="0"/>
              <a:t>Během frontální prezentace, která je průvodcem novými pojmy si žáci nové </a:t>
            </a:r>
            <a:r>
              <a:rPr lang="cs-CZ" dirty="0"/>
              <a:t>poznatky zkoušejí </a:t>
            </a:r>
            <a:r>
              <a:rPr lang="cs-CZ" dirty="0" smtClean="0"/>
              <a:t>v otevřeném dokumentu Word, na cvičeních a získávají </a:t>
            </a:r>
            <a:r>
              <a:rPr lang="cs-CZ" dirty="0"/>
              <a:t>potřebné </a:t>
            </a:r>
            <a:r>
              <a:rPr lang="cs-CZ" dirty="0" smtClean="0"/>
              <a:t>dovednosti</a:t>
            </a:r>
            <a:r>
              <a:rPr lang="cs-CZ" dirty="0"/>
              <a:t>. </a:t>
            </a:r>
            <a:r>
              <a:rPr lang="cs-CZ" dirty="0" smtClean="0"/>
              <a:t> -</a:t>
            </a:r>
            <a:endParaRPr lang="cs-CZ" dirty="0"/>
          </a:p>
          <a:p>
            <a:r>
              <a:rPr lang="cs-CZ" dirty="0" smtClean="0"/>
              <a:t>Snímek č. 3 - 4 : Pojem odstavec, odstavec  jak ho chápe Word.</a:t>
            </a:r>
          </a:p>
          <a:p>
            <a:r>
              <a:rPr lang="cs-CZ" dirty="0" smtClean="0"/>
              <a:t>Snímek č. 5 - 6: Pravidla pro odstavce při psaní textu.</a:t>
            </a:r>
          </a:p>
          <a:p>
            <a:r>
              <a:rPr lang="cs-CZ" dirty="0" smtClean="0"/>
              <a:t>Snímek č. 7: Znak odstavce a jeho využití.</a:t>
            </a:r>
          </a:p>
          <a:p>
            <a:r>
              <a:rPr lang="cs-CZ" dirty="0" smtClean="0"/>
              <a:t>Snímek č. 8: Spojování odstavců a mezer, využití znaků pro odstavce a mezery k usnadnění práce a kontroly. Vysvětlit i na praktické ukázce</a:t>
            </a:r>
            <a:r>
              <a:rPr lang="cs-CZ" dirty="0" smtClean="0"/>
              <a:t>.</a:t>
            </a:r>
          </a:p>
          <a:p>
            <a:r>
              <a:rPr lang="cs-CZ" dirty="0" smtClean="0"/>
              <a:t>Snímek 13 – 18: Zarovnání odstavců.</a:t>
            </a:r>
            <a:r>
              <a:rPr lang="cs-CZ" dirty="0" smtClean="0"/>
              <a:t> </a:t>
            </a:r>
            <a:endParaRPr lang="cs-CZ" dirty="0" smtClean="0"/>
          </a:p>
          <a:p>
            <a:r>
              <a:rPr lang="cs-CZ" dirty="0" smtClean="0"/>
              <a:t>Snímek </a:t>
            </a:r>
            <a:r>
              <a:rPr lang="cs-CZ" dirty="0"/>
              <a:t>20: Ukázka zrušení </a:t>
            </a:r>
            <a:r>
              <a:rPr lang="cs-CZ" dirty="0" smtClean="0"/>
              <a:t>formátování.</a:t>
            </a:r>
          </a:p>
          <a:p>
            <a:r>
              <a:rPr lang="cs-CZ" b="1" dirty="0" smtClean="0"/>
              <a:t>Fixace </a:t>
            </a:r>
            <a:r>
              <a:rPr lang="cs-CZ" dirty="0" smtClean="0"/>
              <a:t>snímek 9 - 10: Na stejném textu žáci upravují odstavce </a:t>
            </a:r>
            <a:r>
              <a:rPr lang="cs-CZ" dirty="0" smtClean="0"/>
              <a:t>a </a:t>
            </a:r>
            <a:r>
              <a:rPr lang="cs-CZ" dirty="0" smtClean="0"/>
              <a:t>sami si text porovnávají a kontrolují. </a:t>
            </a:r>
          </a:p>
          <a:p>
            <a:r>
              <a:rPr lang="cs-CZ" dirty="0" smtClean="0"/>
              <a:t>Snímek č. 11- 12 : </a:t>
            </a:r>
            <a:r>
              <a:rPr lang="cs-CZ" dirty="0" smtClean="0"/>
              <a:t>Na textu žáci upravují </a:t>
            </a:r>
            <a:r>
              <a:rPr lang="cs-CZ" dirty="0"/>
              <a:t>mezery a sami si text porovnávají a kontrolují. </a:t>
            </a:r>
          </a:p>
          <a:p>
            <a:r>
              <a:rPr lang="cs-CZ" b="1" dirty="0" smtClean="0"/>
              <a:t>Fixace </a:t>
            </a:r>
            <a:r>
              <a:rPr lang="cs-CZ" dirty="0" smtClean="0"/>
              <a:t>snímek </a:t>
            </a:r>
            <a:r>
              <a:rPr lang="cs-CZ" dirty="0" smtClean="0"/>
              <a:t>19</a:t>
            </a:r>
            <a:r>
              <a:rPr lang="cs-CZ" b="1" dirty="0" smtClean="0"/>
              <a:t>: </a:t>
            </a:r>
            <a:r>
              <a:rPr lang="cs-CZ" dirty="0"/>
              <a:t>Na stejném textu žáci upravují </a:t>
            </a:r>
            <a:r>
              <a:rPr lang="cs-CZ" dirty="0" smtClean="0"/>
              <a:t>zarovnání odstavců  </a:t>
            </a:r>
            <a:r>
              <a:rPr lang="cs-CZ" dirty="0"/>
              <a:t>a sami si text porovnávají a </a:t>
            </a:r>
            <a:r>
              <a:rPr lang="cs-CZ" dirty="0" smtClean="0"/>
              <a:t>kontrolují.</a:t>
            </a:r>
          </a:p>
          <a:p>
            <a:r>
              <a:rPr lang="cs-CZ" b="1" dirty="0" smtClean="0"/>
              <a:t>Evaluace</a:t>
            </a:r>
            <a:r>
              <a:rPr lang="cs-CZ" dirty="0" smtClean="0"/>
              <a:t>: Na cvičení procvičit znalost </a:t>
            </a:r>
            <a:r>
              <a:rPr lang="cs-CZ" dirty="0"/>
              <a:t>v</a:t>
            </a:r>
            <a:r>
              <a:rPr lang="cs-CZ" dirty="0" smtClean="0"/>
              <a:t>ytváření odstavců, spojování odstavců, zarovnání odstavců</a:t>
            </a:r>
            <a:r>
              <a:rPr lang="cs-CZ" dirty="0" smtClean="0"/>
              <a:t>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6909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1166843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Zdroje: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NAVRÁTIL, Pavel. </a:t>
            </a:r>
            <a:r>
              <a:rPr lang="cs-CZ" i="1" dirty="0"/>
              <a:t>S počítačem na základní škole</a:t>
            </a:r>
            <a:r>
              <a:rPr lang="cs-CZ" dirty="0"/>
              <a:t>. Kralice na Hané: Computer Media s.r.o., 2005, ISBN 80-86686-49-3.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KOVÁŘOVÁ, Libuše. </a:t>
            </a:r>
            <a:r>
              <a:rPr lang="cs-CZ" i="1" dirty="0"/>
              <a:t>Informatika pro základní školy</a:t>
            </a:r>
            <a:r>
              <a:rPr lang="cs-CZ" dirty="0"/>
              <a:t>. Kralice na Hané: Computer Media s.r.o., 2004, ISBN 80-86686-22-1. </a:t>
            </a: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VANÍČEK, Jiří; ŘEZNÍČEK, Petr. </a:t>
            </a:r>
            <a:r>
              <a:rPr lang="cs-CZ" i="1" dirty="0"/>
              <a:t>Informatika pro základní školy</a:t>
            </a:r>
            <a:r>
              <a:rPr lang="cs-CZ" dirty="0"/>
              <a:t>. Brno: Computer Press, a.s., 2004, ISBN 80-251-0196-7.</a:t>
            </a: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MS </a:t>
            </a:r>
            <a:r>
              <a:rPr lang="cs-CZ" dirty="0"/>
              <a:t>Office </a:t>
            </a:r>
            <a:r>
              <a:rPr lang="cs-CZ" dirty="0" smtClean="0"/>
              <a:t>Klipart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9342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76672"/>
            <a:ext cx="5755754" cy="5733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04800" y="533400"/>
            <a:ext cx="2286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 pitchFamily="18" charset="0"/>
              </a:rPr>
              <a:t>Písmeno - znak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8600" y="2438400"/>
            <a:ext cx="2286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 pitchFamily="18" charset="0"/>
              </a:rPr>
              <a:t>slovo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28600" y="3581400"/>
            <a:ext cx="2286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 pitchFamily="18" charset="0"/>
              </a:rPr>
              <a:t>odstavec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667000" y="914400"/>
            <a:ext cx="381000" cy="5334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H="1">
            <a:off x="1676400" y="1143000"/>
            <a:ext cx="990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667000" y="1828800"/>
            <a:ext cx="1256928" cy="381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 flipH="1">
            <a:off x="2286000" y="2209800"/>
            <a:ext cx="3810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2590800" y="3581400"/>
            <a:ext cx="0" cy="2133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flipH="1" flipV="1">
            <a:off x="1676400" y="4114800"/>
            <a:ext cx="9144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0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3076" grpId="0" animBg="1"/>
      <p:bldP spid="3077" grpId="0" animBg="1"/>
      <p:bldP spid="3078" grpId="0" animBg="1"/>
      <p:bldP spid="3079" grpId="0" animBg="1"/>
      <p:bldP spid="3080" grpId="0" animBg="1"/>
      <p:bldP spid="3081" grpId="0" animBg="1"/>
      <p:bldP spid="3082" grpId="0" animBg="1"/>
      <p:bldP spid="308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187450" y="333375"/>
            <a:ext cx="777703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4400" b="1" dirty="0">
                <a:solidFill>
                  <a:srgbClr val="000000"/>
                </a:solidFill>
                <a:latin typeface="Times New Roman" pitchFamily="18" charset="0"/>
              </a:rPr>
              <a:t>Jak chápe Word odstavce?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143000" y="1295400"/>
            <a:ext cx="6629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  <a:latin typeface="Times New Roman" pitchFamily="18" charset="0"/>
              </a:rPr>
              <a:t>Odstavec je vše, co je na začátku a na konci odděleno klávesou </a:t>
            </a:r>
            <a:r>
              <a:rPr lang="cs-CZ" sz="3200" b="1" dirty="0">
                <a:solidFill>
                  <a:srgbClr val="000000"/>
                </a:solidFill>
                <a:latin typeface="Times New Roman" pitchFamily="18" charset="0"/>
              </a:rPr>
              <a:t>Enter.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981200" y="3505200"/>
            <a:ext cx="685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2800" dirty="0">
                <a:solidFill>
                  <a:srgbClr val="000000"/>
                </a:solidFill>
                <a:latin typeface="Times New Roman" pitchFamily="18" charset="0"/>
              </a:rPr>
              <a:t>dlouhý nepřerušovaný text na několik řádků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981200" y="4267200"/>
            <a:ext cx="2514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2800" dirty="0">
                <a:solidFill>
                  <a:srgbClr val="000000"/>
                </a:solidFill>
                <a:latin typeface="Times New Roman" pitchFamily="18" charset="0"/>
              </a:rPr>
              <a:t>nadpis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981200" y="4953000"/>
            <a:ext cx="243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2800" dirty="0">
                <a:solidFill>
                  <a:srgbClr val="000000"/>
                </a:solidFill>
                <a:latin typeface="Times New Roman" pitchFamily="18" charset="0"/>
              </a:rPr>
              <a:t>i jedno slovo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981200" y="5715000"/>
            <a:ext cx="464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2800" dirty="0">
                <a:solidFill>
                  <a:srgbClr val="000000"/>
                </a:solidFill>
                <a:latin typeface="Times New Roman" pitchFamily="18" charset="0"/>
              </a:rPr>
              <a:t>nebo prázdný řádek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295400" y="2743200"/>
            <a:ext cx="701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Odstavec může být:</a:t>
            </a:r>
          </a:p>
        </p:txBody>
      </p:sp>
    </p:spTree>
    <p:extLst>
      <p:ext uri="{BB962C8B-B14F-4D97-AF65-F5344CB8AC3E}">
        <p14:creationId xmlns:p14="http://schemas.microsoft.com/office/powerpoint/2010/main" val="108881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/>
      <p:bldP spid="5124" grpId="0"/>
      <p:bldP spid="5125" grpId="0"/>
      <p:bldP spid="5126" grpId="0"/>
      <p:bldP spid="5127" grpId="0"/>
      <p:bldP spid="51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68313" y="1484313"/>
            <a:ext cx="8351837" cy="33845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33400" y="7620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Dvě zlatá pravidla při psaní textu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62000" y="1676400"/>
            <a:ext cx="7391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3600" dirty="0">
                <a:solidFill>
                  <a:srgbClr val="000000"/>
                </a:solidFill>
                <a:latin typeface="Times New Roman" pitchFamily="18" charset="0"/>
              </a:rPr>
              <a:t>Pokud píšete souvislý text, pak </a:t>
            </a:r>
            <a:r>
              <a:rPr lang="cs-CZ" sz="3600" b="1" dirty="0">
                <a:solidFill>
                  <a:srgbClr val="000000"/>
                </a:solidFill>
                <a:latin typeface="Times New Roman" pitchFamily="18" charset="0"/>
              </a:rPr>
              <a:t>nikdy</a:t>
            </a:r>
            <a:r>
              <a:rPr lang="cs-CZ" sz="3600" dirty="0">
                <a:solidFill>
                  <a:srgbClr val="000000"/>
                </a:solidFill>
                <a:latin typeface="Times New Roman" pitchFamily="18" charset="0"/>
              </a:rPr>
              <a:t> neukončujte řádek klávesou </a:t>
            </a:r>
            <a:r>
              <a:rPr lang="cs-CZ" sz="3600" b="1" dirty="0">
                <a:solidFill>
                  <a:srgbClr val="000000"/>
                </a:solidFill>
                <a:latin typeface="Times New Roman" pitchFamily="18" charset="0"/>
              </a:rPr>
              <a:t>Enter</a:t>
            </a:r>
            <a:r>
              <a:rPr lang="cs-CZ" sz="3600" dirty="0">
                <a:solidFill>
                  <a:srgbClr val="000000"/>
                </a:solidFill>
                <a:latin typeface="Times New Roman" pitchFamily="18" charset="0"/>
              </a:rPr>
              <a:t>!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14400" y="3352800"/>
            <a:ext cx="7239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3600" dirty="0">
                <a:solidFill>
                  <a:srgbClr val="000000"/>
                </a:solidFill>
                <a:latin typeface="Times New Roman" pitchFamily="18" charset="0"/>
              </a:rPr>
              <a:t>Jakýkoliv text je lepší </a:t>
            </a:r>
            <a:r>
              <a:rPr lang="cs-CZ" sz="3600" b="1" dirty="0">
                <a:solidFill>
                  <a:srgbClr val="000000"/>
                </a:solidFill>
                <a:latin typeface="Times New Roman" pitchFamily="18" charset="0"/>
              </a:rPr>
              <a:t>nejprve napsat</a:t>
            </a:r>
            <a:r>
              <a:rPr lang="cs-CZ" sz="3600" dirty="0">
                <a:solidFill>
                  <a:srgbClr val="000000"/>
                </a:solidFill>
                <a:latin typeface="Times New Roman" pitchFamily="18" charset="0"/>
              </a:rPr>
              <a:t> a teprve </a:t>
            </a:r>
            <a:r>
              <a:rPr lang="cs-CZ" sz="3600" b="1" dirty="0">
                <a:solidFill>
                  <a:srgbClr val="000000"/>
                </a:solidFill>
                <a:latin typeface="Times New Roman" pitchFamily="18" charset="0"/>
              </a:rPr>
              <a:t>potom upravovat</a:t>
            </a:r>
            <a:r>
              <a:rPr lang="cs-CZ" sz="36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895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/>
      <p:bldP spid="6148" grpId="0"/>
      <p:bldP spid="61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85800" y="838200"/>
            <a:ext cx="6553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  <a:latin typeface="Times New Roman" pitchFamily="18" charset="0"/>
              </a:rPr>
              <a:t>Důležitá poznámka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81534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4800" dirty="0" smtClean="0">
                <a:solidFill>
                  <a:srgbClr val="000000"/>
                </a:solidFill>
                <a:latin typeface="Times New Roman" pitchFamily="18" charset="0"/>
              </a:rPr>
              <a:t>Klávesou </a:t>
            </a:r>
            <a:r>
              <a:rPr lang="cs-CZ" sz="4800" dirty="0">
                <a:solidFill>
                  <a:srgbClr val="000000"/>
                </a:solidFill>
                <a:latin typeface="Times New Roman" pitchFamily="18" charset="0"/>
              </a:rPr>
              <a:t>Enter při psaní souvislého textu vyrábějte pouze </a:t>
            </a:r>
            <a:r>
              <a:rPr lang="cs-CZ" sz="4800" b="1" dirty="0">
                <a:solidFill>
                  <a:srgbClr val="000000"/>
                </a:solidFill>
                <a:latin typeface="Times New Roman" pitchFamily="18" charset="0"/>
              </a:rPr>
              <a:t>nové odstavce</a:t>
            </a:r>
            <a:r>
              <a:rPr lang="cs-CZ" sz="4800" dirty="0">
                <a:solidFill>
                  <a:srgbClr val="000000"/>
                </a:solidFill>
                <a:latin typeface="Times New Roman" pitchFamily="18" charset="0"/>
              </a:rPr>
              <a:t>, ne nové řádky!!!!!!</a:t>
            </a:r>
          </a:p>
        </p:txBody>
      </p:sp>
      <p:pic>
        <p:nvPicPr>
          <p:cNvPr id="2053" name="Picture 5" descr="C:\Users\jjirousova\AppData\Local\Microsoft\Windows\Temporary Internet Files\Content.IE5\PU7O77FK\MC9004379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950" y="4725144"/>
            <a:ext cx="1816100" cy="173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755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84213" y="214313"/>
            <a:ext cx="69135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b="1" dirty="0">
                <a:solidFill>
                  <a:srgbClr val="000000"/>
                </a:solidFill>
              </a:rPr>
              <a:t>Jak poznat konce odstavců?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42875" y="4084638"/>
            <a:ext cx="4868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4000" b="1" dirty="0">
                <a:solidFill>
                  <a:srgbClr val="000000"/>
                </a:solidFill>
              </a:rPr>
              <a:t>Zobrazit nebo skrýt</a:t>
            </a:r>
          </a:p>
        </p:txBody>
      </p:sp>
      <p:pic>
        <p:nvPicPr>
          <p:cNvPr id="717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857250"/>
            <a:ext cx="8375650" cy="169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4984" y="3714750"/>
            <a:ext cx="3901512" cy="1586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ine 5"/>
          <p:cNvSpPr>
            <a:spLocks noChangeShapeType="1"/>
          </p:cNvSpPr>
          <p:nvPr/>
        </p:nvSpPr>
        <p:spPr bwMode="auto">
          <a:xfrm flipV="1">
            <a:off x="5011738" y="4143375"/>
            <a:ext cx="3299964" cy="364604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grpSp>
        <p:nvGrpSpPr>
          <p:cNvPr id="3" name="Skupina 2"/>
          <p:cNvGrpSpPr/>
          <p:nvPr/>
        </p:nvGrpSpPr>
        <p:grpSpPr>
          <a:xfrm>
            <a:off x="1044575" y="2786062"/>
            <a:ext cx="7000875" cy="523875"/>
            <a:chOff x="1044575" y="2786062"/>
            <a:chExt cx="7000875" cy="523875"/>
          </a:xfrm>
        </p:grpSpPr>
        <p:sp>
          <p:nvSpPr>
            <p:cNvPr id="7175" name="TextovéPole 8"/>
            <p:cNvSpPr txBox="1">
              <a:spLocks noChangeArrowheads="1"/>
            </p:cNvSpPr>
            <p:nvPr/>
          </p:nvSpPr>
          <p:spPr bwMode="auto">
            <a:xfrm>
              <a:off x="1044575" y="2786062"/>
              <a:ext cx="700087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cs-CZ" sz="2800" dirty="0">
                  <a:solidFill>
                    <a:srgbClr val="000000"/>
                  </a:solidFill>
                </a:rPr>
                <a:t>Pás karet </a:t>
              </a:r>
              <a:r>
                <a:rPr lang="cs-CZ" sz="2800" b="1" dirty="0">
                  <a:solidFill>
                    <a:srgbClr val="000000"/>
                  </a:solidFill>
                </a:rPr>
                <a:t>Domů</a:t>
              </a:r>
              <a:r>
                <a:rPr lang="cs-CZ" sz="2800" dirty="0">
                  <a:solidFill>
                    <a:srgbClr val="000000"/>
                  </a:solidFill>
                </a:rPr>
                <a:t> 		   Karta </a:t>
              </a:r>
              <a:r>
                <a:rPr lang="cs-CZ" sz="2800" b="1" dirty="0">
                  <a:solidFill>
                    <a:srgbClr val="000000"/>
                  </a:solidFill>
                </a:rPr>
                <a:t>Odstavec</a:t>
              </a:r>
            </a:p>
          </p:txBody>
        </p:sp>
        <p:cxnSp>
          <p:nvCxnSpPr>
            <p:cNvPr id="11" name="Přímá spojovací šipka 10"/>
            <p:cNvCxnSpPr/>
            <p:nvPr/>
          </p:nvCxnSpPr>
          <p:spPr>
            <a:xfrm>
              <a:off x="3930774" y="3071813"/>
              <a:ext cx="857250" cy="1587"/>
            </a:xfrm>
            <a:prstGeom prst="straightConnector1">
              <a:avLst/>
            </a:prstGeom>
            <a:ln w="28575">
              <a:solidFill>
                <a:schemeClr val="accent4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Obdélník 8"/>
          <p:cNvSpPr/>
          <p:nvPr/>
        </p:nvSpPr>
        <p:spPr>
          <a:xfrm>
            <a:off x="8311702" y="3893344"/>
            <a:ext cx="642938" cy="50006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51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8" grpId="0"/>
      <p:bldP spid="2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11188" y="908050"/>
            <a:ext cx="81375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4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Spojování odstavců a mazání mezer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827088" y="2568575"/>
            <a:ext cx="6481762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Jak spojit dva odstavce do jediného?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16013" y="3860800"/>
            <a:ext cx="61912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Vymazat znak odstavce  klávesou </a:t>
            </a:r>
            <a:r>
              <a:rPr lang="cs-CZ" sz="2800" b="1" dirty="0">
                <a:solidFill>
                  <a:srgbClr val="000000"/>
                </a:solidFill>
              </a:rPr>
              <a:t>DELETE</a:t>
            </a:r>
            <a:r>
              <a:rPr lang="cs-CZ" sz="2800" dirty="0">
                <a:solidFill>
                  <a:srgbClr val="000000"/>
                </a:solidFill>
              </a:rPr>
              <a:t> nebo </a:t>
            </a:r>
            <a:r>
              <a:rPr lang="cs-CZ" sz="2800" b="1" dirty="0">
                <a:solidFill>
                  <a:srgbClr val="000000"/>
                </a:solidFill>
              </a:rPr>
              <a:t>Backspace</a:t>
            </a:r>
          </a:p>
        </p:txBody>
      </p:sp>
    </p:spTree>
    <p:extLst>
      <p:ext uri="{BB962C8B-B14F-4D97-AF65-F5344CB8AC3E}">
        <p14:creationId xmlns:p14="http://schemas.microsoft.com/office/powerpoint/2010/main" val="418576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  <p:bldP spid="112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34888" y="692696"/>
            <a:ext cx="3429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4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Psaní odstavců</a:t>
            </a:r>
          </a:p>
        </p:txBody>
      </p:sp>
      <p:grpSp>
        <p:nvGrpSpPr>
          <p:cNvPr id="2" name="Skupina 1"/>
          <p:cNvGrpSpPr/>
          <p:nvPr/>
        </p:nvGrpSpPr>
        <p:grpSpPr>
          <a:xfrm>
            <a:off x="251520" y="1400582"/>
            <a:ext cx="3312368" cy="3179425"/>
            <a:chOff x="4211960" y="116632"/>
            <a:chExt cx="3312368" cy="3179425"/>
          </a:xfrm>
        </p:grpSpPr>
        <p:pic>
          <p:nvPicPr>
            <p:cNvPr id="1026" name="Picture 2" descr="C:\Users\jjirousova\AppData\Local\Microsoft\Windows\Temporary Internet Files\Content.IE5\R2D1SK5K\MC900442038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960" y="1400582"/>
              <a:ext cx="1520825" cy="1895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5148064" y="116632"/>
              <a:ext cx="2376264" cy="1542604"/>
            </a:xfrm>
            <a:prstGeom prst="wedgeEllipseCallout">
              <a:avLst>
                <a:gd name="adj1" fmla="val -53280"/>
                <a:gd name="adj2" fmla="val 10187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2400" b="1" dirty="0">
                  <a:solidFill>
                    <a:srgbClr val="000000"/>
                  </a:solidFill>
                </a:rPr>
                <a:t>Průběžně práci ukládat</a:t>
              </a:r>
              <a:r>
                <a:rPr lang="cs-CZ" sz="2400" b="1" dirty="0" smtClean="0">
                  <a:solidFill>
                    <a:srgbClr val="000000"/>
                  </a:solidFill>
                </a:rPr>
                <a:t>!!!!</a:t>
              </a:r>
              <a:endParaRPr lang="cs-CZ" dirty="0">
                <a:solidFill>
                  <a:srgbClr val="000000"/>
                </a:solidFill>
              </a:endParaRPr>
            </a:p>
          </p:txBody>
        </p:sp>
      </p:grp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16632"/>
            <a:ext cx="4536504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ál 2"/>
          <p:cNvSpPr/>
          <p:nvPr/>
        </p:nvSpPr>
        <p:spPr>
          <a:xfrm>
            <a:off x="7452320" y="3501008"/>
            <a:ext cx="5177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6732240" y="3789040"/>
            <a:ext cx="5177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7236296" y="4437112"/>
            <a:ext cx="5177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6718548" y="4725144"/>
            <a:ext cx="5177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7366620" y="5013176"/>
            <a:ext cx="5177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8086700" y="5301208"/>
            <a:ext cx="5177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17"/>
          <p:cNvSpPr/>
          <p:nvPr/>
        </p:nvSpPr>
        <p:spPr>
          <a:xfrm>
            <a:off x="6870948" y="5661248"/>
            <a:ext cx="5177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7884368" y="5949280"/>
            <a:ext cx="5177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6870948" y="6237312"/>
            <a:ext cx="5177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68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3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703</Words>
  <Application>Microsoft Office PowerPoint</Application>
  <PresentationFormat>Předvádění na obrazovce (4:3)</PresentationFormat>
  <Paragraphs>90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jjirousova</dc:creator>
  <cp:lastModifiedBy>jjirousova</cp:lastModifiedBy>
  <cp:revision>32</cp:revision>
  <dcterms:created xsi:type="dcterms:W3CDTF">2012-04-24T18:25:31Z</dcterms:created>
  <dcterms:modified xsi:type="dcterms:W3CDTF">2013-01-20T13:20:39Z</dcterms:modified>
</cp:coreProperties>
</file>