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26"/>
  </p:notesMasterIdLst>
  <p:sldIdLst>
    <p:sldId id="257" r:id="rId2"/>
    <p:sldId id="258" r:id="rId3"/>
    <p:sldId id="259" r:id="rId4"/>
    <p:sldId id="260" r:id="rId5"/>
    <p:sldId id="261" r:id="rId6"/>
    <p:sldId id="262" r:id="rId7"/>
    <p:sldId id="263" r:id="rId8"/>
    <p:sldId id="264" r:id="rId9"/>
    <p:sldId id="265" r:id="rId10"/>
    <p:sldId id="266" r:id="rId11"/>
    <p:sldId id="267" r:id="rId12"/>
    <p:sldId id="268" r:id="rId13"/>
    <p:sldId id="269" r:id="rId14"/>
    <p:sldId id="270" r:id="rId15"/>
    <p:sldId id="279" r:id="rId16"/>
    <p:sldId id="271" r:id="rId17"/>
    <p:sldId id="272" r:id="rId18"/>
    <p:sldId id="281" r:id="rId19"/>
    <p:sldId id="273" r:id="rId20"/>
    <p:sldId id="274" r:id="rId21"/>
    <p:sldId id="280" r:id="rId22"/>
    <p:sldId id="276" r:id="rId23"/>
    <p:sldId id="277" r:id="rId24"/>
    <p:sldId id="278" r:id="rId25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65" d="100"/>
          <a:sy n="65" d="100"/>
        </p:scale>
        <p:origin x="-384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presProps" Target="presProps.xml"/><Relationship Id="rId30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3868639-7CE4-4DFA-A4C6-3D54845BAC60}" type="datetimeFigureOut">
              <a:rPr lang="cs-CZ" smtClean="0"/>
              <a:t>20.1.2013</a:t>
            </a:fld>
            <a:endParaRPr lang="cs-CZ" dirty="0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cs-CZ" dirty="0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cs-CZ" dirty="0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8C0E7DA-E3A3-415F-A6E7-4AA0B9681042}" type="slidenum">
              <a:rPr lang="cs-CZ" smtClean="0"/>
              <a:t>‹#›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76730045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28C0E7DA-E3A3-415F-A6E7-4AA0B9681042}" type="slidenum">
              <a:rPr lang="cs-CZ" smtClean="0"/>
              <a:t>16</a:t>
            </a:fld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2258253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7"/>
          <p:cNvSpPr>
            <a:spLocks noGrp="1" noChangeArrowheads="1"/>
          </p:cNvSpPr>
          <p:nvPr>
            <p:ph type="sldNum" sz="quarter" idx="5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hangingPunct="1"/>
            <a:fld id="{755172E2-1CD2-4880-9211-22B2C78F62E6}" type="slidenum">
              <a:rPr lang="cs-CZ">
                <a:solidFill>
                  <a:prstClr val="black"/>
                </a:solidFill>
                <a:latin typeface="Arial" charset="0"/>
              </a:rPr>
              <a:pPr eaLnBrk="1" hangingPunct="1"/>
              <a:t>20</a:t>
            </a:fld>
            <a:endParaRPr lang="cs-CZ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2531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2532" name="Rectangle 3"/>
          <p:cNvSpPr>
            <a:spLocks noGrp="1" noChangeArrowheads="1"/>
          </p:cNvSpPr>
          <p:nvPr>
            <p:ph type="body" idx="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/>
          <a:p>
            <a:pPr eaLnBrk="1" hangingPunct="1"/>
            <a:endParaRPr lang="cs-CZ" dirty="0" smtClean="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cs-CZ" smtClean="0"/>
              <a:t>Klepnutím lze upravit styl předlohy podnadpisů.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0A41676-FBFE-494F-A3D3-9D65D4FB0F0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843863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498D9AF-5FD0-466E-8908-174361027ECE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19936091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A7DF61D-0161-4F89-9F01-BE7EB462BF41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99857098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8E6D36-1171-41A1-BC78-FC4B6784C68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8860737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6D360CE-60AA-4B55-8549-FDAD17855A50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985537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8400960-D13F-4F5D-B581-49EFAD89F007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14471467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BAFC7F7A-5F18-4DB7-B897-26F80164D26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74708340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319278F-22F6-4132-8A30-9CDAE5D17B3D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77919758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D8C8D01-D4C3-4B0F-B10E-7B8456CD60B6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0590947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D8FEAB-59DE-4B8C-8D3A-3A07E6DC6A5C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95851973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 smtClean="0"/>
              <a:t>Klepnutím lze upravit styl předlohy nadpisů.</a:t>
            </a:r>
            <a:endParaRPr lang="cs-CZ"/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cs-CZ" noProof="0" dirty="0" smtClean="0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Klepnutím lze upravit styly předlohy textu.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88E6C21E-D0F2-4DA4-9BC9-B96E6B5B2923}" type="slidenum">
              <a:rPr lang="cs-CZ">
                <a:solidFill>
                  <a:srgbClr val="000000"/>
                </a:solidFill>
              </a:rPr>
              <a:pPr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054482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rotWithShape="0">
          <a:gsLst>
            <a:gs pos="0">
              <a:srgbClr val="FFFF66"/>
            </a:gs>
            <a:gs pos="55000">
              <a:srgbClr val="FFFF66"/>
            </a:gs>
            <a:gs pos="100000">
              <a:srgbClr val="FFD757"/>
            </a:gs>
          </a:gsLst>
          <a:lin ang="5400000" scaled="1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 předlohy nadpisů.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cs-CZ" smtClean="0"/>
              <a:t>Klepnutím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endParaRPr lang="cs-CZ" dirty="0">
              <a:solidFill>
                <a:srgbClr val="000000"/>
              </a:solidFill>
            </a:endParaRPr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latin typeface="+mn-lt"/>
              </a:defRPr>
            </a:lvl1pPr>
          </a:lstStyle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fld id="{1F9A7648-748A-4B90-AB6C-4D67378DF729}" type="slidenum">
              <a:rPr lang="cs-CZ">
                <a:solidFill>
                  <a:srgbClr val="000000"/>
                </a:solidFill>
              </a:rPr>
              <a:pPr fontAlgn="base">
                <a:spcBef>
                  <a:spcPct val="0"/>
                </a:spcBef>
                <a:spcAft>
                  <a:spcPct val="0"/>
                </a:spcAft>
                <a:defRPr/>
              </a:pPr>
              <a:t>‹#›</a:t>
            </a:fld>
            <a:endParaRPr lang="cs-CZ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0679736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7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image" Target="../media/image10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7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png"/><Relationship Id="rId1" Type="http://schemas.openxmlformats.org/officeDocument/2006/relationships/slideLayout" Target="../slideLayouts/slideLayout7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gi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8.pn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Obrázek 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987550" y="696913"/>
            <a:ext cx="5153025" cy="18319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>
            <a:spLocks noChangeArrowheads="1"/>
          </p:cNvSpPr>
          <p:nvPr/>
        </p:nvSpPr>
        <p:spPr bwMode="auto">
          <a:xfrm>
            <a:off x="826271" y="2849563"/>
            <a:ext cx="7777162" cy="2308225"/>
          </a:xfrm>
          <a:prstGeom prst="rect">
            <a:avLst/>
          </a:prstGeom>
          <a:solidFill>
            <a:schemeClr val="bg1"/>
          </a:solidFill>
          <a:ln>
            <a:noFill/>
          </a:ln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charset="0"/>
                <a:cs typeface="Arial" charset="0"/>
              </a:defRPr>
            </a:lvl9pPr>
          </a:lstStyle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název projektu: Šablony Špičák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projektu: CZ.1.07/1.4.00/21.2735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šablona III/2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autor výukového materiálu: Mgr. Jana Jiroušová,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 VM vytvořen: duben 2012,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výukový materiál určen pro: 5. ročník, </a:t>
            </a: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Textový editor  MS Office Word, F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ormát písma</a:t>
            </a:r>
            <a:endParaRPr lang="cs-CZ" b="1" dirty="0">
              <a:solidFill>
                <a:srgbClr val="7F7F7F"/>
              </a:solidFill>
              <a:latin typeface="Calibri" pitchFamily="34" charset="0"/>
              <a:cs typeface="Calibri" pitchFamily="34" charset="0"/>
            </a:endParaRPr>
          </a:p>
          <a:p>
            <a:pPr algn="ctr" eaLnBrk="1" hangingPunct="1"/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číslo DUM: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32_211_Informatika </a:t>
            </a:r>
            <a:r>
              <a:rPr lang="cs-CZ" b="1" dirty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a komunikační </a:t>
            </a:r>
            <a:r>
              <a:rPr lang="cs-CZ" b="1" dirty="0" smtClean="0">
                <a:solidFill>
                  <a:srgbClr val="7F7F7F"/>
                </a:solidFill>
                <a:latin typeface="Calibri" pitchFamily="34" charset="0"/>
                <a:cs typeface="Calibri" pitchFamily="34" charset="0"/>
              </a:rPr>
              <a:t>technologie_07</a:t>
            </a:r>
            <a:endParaRPr lang="cs-CZ" dirty="0">
              <a:solidFill>
                <a:srgbClr val="FF0000"/>
              </a:solidFill>
              <a:latin typeface="Calibri" pitchFamily="34" charset="0"/>
              <a:cs typeface="Calibri" pitchFamily="34" charset="0"/>
            </a:endParaRP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684213" y="5445125"/>
            <a:ext cx="8135937" cy="3698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cs-CZ" i="1" dirty="0"/>
              <a:t>Autorem materiálu a všech jeho částí, není-li uvedeno jinak, je Jana Jiroušová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623722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33400" y="457200"/>
            <a:ext cx="62484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FF6600"/>
                </a:solidFill>
              </a:rPr>
              <a:t>Font písma</a:t>
            </a:r>
            <a:r>
              <a:rPr lang="cs-CZ" sz="2400" dirty="0">
                <a:solidFill>
                  <a:srgbClr val="000000"/>
                </a:solidFill>
              </a:rPr>
              <a:t>  </a:t>
            </a:r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3200400" y="838200"/>
            <a:ext cx="9144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4572000" y="609600"/>
            <a:ext cx="3657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Druh, tvar písma</a:t>
            </a:r>
          </a:p>
        </p:txBody>
      </p:sp>
      <p:sp>
        <p:nvSpPr>
          <p:cNvPr id="6151" name="Text Box 7"/>
          <p:cNvSpPr txBox="1">
            <a:spLocks noChangeArrowheads="1"/>
          </p:cNvSpPr>
          <p:nvPr/>
        </p:nvSpPr>
        <p:spPr bwMode="auto">
          <a:xfrm>
            <a:off x="838200" y="1600200"/>
            <a:ext cx="6781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  <a:latin typeface="Comic Sans MS" pitchFamily="66" charset="0"/>
              </a:rPr>
              <a:t>Toto je písmo Comic Sans.</a:t>
            </a:r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62000" y="2994025"/>
            <a:ext cx="74676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000000"/>
                </a:solidFill>
                <a:latin typeface="Bookman Old Style" pitchFamily="18" charset="0"/>
              </a:rPr>
              <a:t>Toto je písmo Bookman Old Style.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762000" y="4659313"/>
            <a:ext cx="7770813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000000"/>
                </a:solidFill>
                <a:latin typeface="Viner Hand ITC" pitchFamily="66" charset="0"/>
              </a:rPr>
              <a:t>Toto je písmo RichardMurrary.</a:t>
            </a:r>
          </a:p>
        </p:txBody>
      </p:sp>
    </p:spTree>
    <p:extLst>
      <p:ext uri="{BB962C8B-B14F-4D97-AF65-F5344CB8AC3E}">
        <p14:creationId xmlns:p14="http://schemas.microsoft.com/office/powerpoint/2010/main" val="20014550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3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9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61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4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61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 nodeType="clickPar">
                      <p:stCondLst>
                        <p:cond delay="indefinite"/>
                      </p:stCondLst>
                      <p:childTnLst>
                        <p:par>
                          <p:cTn id="1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61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61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61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utoUpdateAnimBg="0"/>
      <p:bldP spid="6149" grpId="0" animBg="1"/>
      <p:bldP spid="6150" grpId="0" autoUpdateAnimBg="0"/>
      <p:bldP spid="6151" grpId="0" autoUpdateAnimBg="0"/>
      <p:bldP spid="6152" grpId="0" autoUpdateAnimBg="0"/>
      <p:bldP spid="6153" grpId="0" autoUpdateAnimBg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4" name="Text Box 4"/>
          <p:cNvSpPr txBox="1">
            <a:spLocks noChangeArrowheads="1"/>
          </p:cNvSpPr>
          <p:nvPr/>
        </p:nvSpPr>
        <p:spPr bwMode="auto">
          <a:xfrm>
            <a:off x="1116013" y="1341438"/>
            <a:ext cx="6696075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FF0000"/>
                </a:solidFill>
              </a:rPr>
              <a:t>Standardní typ písma</a:t>
            </a:r>
          </a:p>
        </p:txBody>
      </p:sp>
      <p:sp>
        <p:nvSpPr>
          <p:cNvPr id="20485" name="Text Box 5"/>
          <p:cNvSpPr txBox="1">
            <a:spLocks noChangeArrowheads="1"/>
          </p:cNvSpPr>
          <p:nvPr/>
        </p:nvSpPr>
        <p:spPr bwMode="auto">
          <a:xfrm>
            <a:off x="1258888" y="2349500"/>
            <a:ext cx="61214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Verdana" pitchFamily="34" charset="0"/>
              </a:rPr>
              <a:t>Toto je písmo Verdana</a:t>
            </a:r>
          </a:p>
        </p:txBody>
      </p:sp>
      <p:sp>
        <p:nvSpPr>
          <p:cNvPr id="20486" name="Rectangle 6"/>
          <p:cNvSpPr>
            <a:spLocks noChangeArrowheads="1"/>
          </p:cNvSpPr>
          <p:nvPr/>
        </p:nvSpPr>
        <p:spPr bwMode="auto">
          <a:xfrm>
            <a:off x="1258888" y="2897188"/>
            <a:ext cx="5705475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imes New Roman" pitchFamily="18" charset="0"/>
              </a:rPr>
              <a:t>Toto je písmo Times New Roman</a:t>
            </a:r>
          </a:p>
        </p:txBody>
      </p:sp>
      <p:sp>
        <p:nvSpPr>
          <p:cNvPr id="20487" name="Rectangle 7"/>
          <p:cNvSpPr>
            <a:spLocks noChangeArrowheads="1"/>
          </p:cNvSpPr>
          <p:nvPr/>
        </p:nvSpPr>
        <p:spPr bwMode="auto">
          <a:xfrm>
            <a:off x="1258888" y="3500438"/>
            <a:ext cx="3567112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Toto je písmo Arial</a:t>
            </a:r>
          </a:p>
        </p:txBody>
      </p:sp>
      <p:sp>
        <p:nvSpPr>
          <p:cNvPr id="20488" name="Rectangle 8"/>
          <p:cNvSpPr>
            <a:spLocks noChangeArrowheads="1"/>
          </p:cNvSpPr>
          <p:nvPr/>
        </p:nvSpPr>
        <p:spPr bwMode="auto">
          <a:xfrm>
            <a:off x="1211263" y="4149725"/>
            <a:ext cx="42243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  <a:latin typeface="Tahoma" charset="0"/>
              </a:rPr>
              <a:t>Toto je písmo Tahoma</a:t>
            </a:r>
          </a:p>
        </p:txBody>
      </p:sp>
    </p:spTree>
    <p:extLst>
      <p:ext uri="{BB962C8B-B14F-4D97-AF65-F5344CB8AC3E}">
        <p14:creationId xmlns:p14="http://schemas.microsoft.com/office/powerpoint/2010/main" val="34760542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204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17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9" dur="500"/>
                                        <p:tgtEl>
                                          <p:spTgt spid="204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1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204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484" grpId="0"/>
      <p:bldP spid="20485" grpId="0"/>
      <p:bldP spid="20486" grpId="0"/>
      <p:bldP spid="20487" grpId="0"/>
      <p:bldP spid="20488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683568" y="476672"/>
            <a:ext cx="8305800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000" b="1" dirty="0">
                <a:solidFill>
                  <a:srgbClr val="FF6600"/>
                </a:solidFill>
              </a:rPr>
              <a:t>Velikost písma</a:t>
            </a:r>
            <a:r>
              <a:rPr lang="cs-CZ" sz="2800" dirty="0">
                <a:solidFill>
                  <a:srgbClr val="000000"/>
                </a:solidFill>
              </a:rPr>
              <a:t> – zadává se v bodech, pixelech</a:t>
            </a:r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1763713" y="1412875"/>
            <a:ext cx="4876800" cy="2746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1200" dirty="0">
                <a:solidFill>
                  <a:srgbClr val="000000"/>
                </a:solidFill>
              </a:rPr>
              <a:t>Toto je velikost písma 12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1547813" y="1773238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Toto je velikost písma 24</a:t>
            </a:r>
          </a:p>
        </p:txBody>
      </p:sp>
      <p:sp>
        <p:nvSpPr>
          <p:cNvPr id="7175" name="Text Box 7"/>
          <p:cNvSpPr txBox="1">
            <a:spLocks noChangeArrowheads="1"/>
          </p:cNvSpPr>
          <p:nvPr/>
        </p:nvSpPr>
        <p:spPr bwMode="auto">
          <a:xfrm>
            <a:off x="900113" y="2276475"/>
            <a:ext cx="7391400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400" dirty="0">
                <a:solidFill>
                  <a:srgbClr val="000000"/>
                </a:solidFill>
              </a:rPr>
              <a:t>Toto je velikost písma 44</a:t>
            </a:r>
          </a:p>
        </p:txBody>
      </p:sp>
      <p:sp>
        <p:nvSpPr>
          <p:cNvPr id="7176" name="Text Box 8"/>
          <p:cNvSpPr txBox="1">
            <a:spLocks noChangeArrowheads="1"/>
          </p:cNvSpPr>
          <p:nvPr/>
        </p:nvSpPr>
        <p:spPr bwMode="auto">
          <a:xfrm>
            <a:off x="0" y="3068638"/>
            <a:ext cx="9144000" cy="10985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6600" dirty="0">
                <a:solidFill>
                  <a:srgbClr val="000000"/>
                </a:solidFill>
              </a:rPr>
              <a:t>Toto je velikost písma 66</a:t>
            </a:r>
          </a:p>
        </p:txBody>
      </p:sp>
    </p:spTree>
    <p:extLst>
      <p:ext uri="{BB962C8B-B14F-4D97-AF65-F5344CB8AC3E}">
        <p14:creationId xmlns:p14="http://schemas.microsoft.com/office/powerpoint/2010/main" val="23373560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71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71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71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utoUpdateAnimBg="0"/>
      <p:bldP spid="7173" grpId="0" autoUpdateAnimBg="0"/>
      <p:bldP spid="7174" grpId="0" autoUpdateAnimBg="0"/>
      <p:bldP spid="7175" grpId="0" autoUpdateAnimBg="0"/>
      <p:bldP spid="7176" grpId="0" autoUpdateAnimBg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50" name="Text Box 2"/>
          <p:cNvSpPr txBox="1">
            <a:spLocks noChangeArrowheads="1"/>
          </p:cNvSpPr>
          <p:nvPr/>
        </p:nvSpPr>
        <p:spPr bwMode="auto">
          <a:xfrm>
            <a:off x="0" y="3284538"/>
            <a:ext cx="9144000" cy="11080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dirty="0">
                <a:solidFill>
                  <a:srgbClr val="FF0000"/>
                </a:solidFill>
              </a:rPr>
              <a:t>Hurá </a:t>
            </a:r>
            <a:r>
              <a:rPr lang="cs-CZ" sz="2400" dirty="0">
                <a:solidFill>
                  <a:srgbClr val="FF0000"/>
                </a:solidFill>
              </a:rPr>
              <a:t>prázdniny, </a:t>
            </a:r>
            <a:r>
              <a:rPr lang="cs-CZ" sz="3200" dirty="0">
                <a:solidFill>
                  <a:srgbClr val="FF0000"/>
                </a:solidFill>
              </a:rPr>
              <a:t>hurá</a:t>
            </a:r>
            <a:r>
              <a:rPr lang="cs-CZ" sz="3600" dirty="0">
                <a:solidFill>
                  <a:srgbClr val="FF0000"/>
                </a:solidFill>
              </a:rPr>
              <a:t> prázdniny</a:t>
            </a:r>
            <a:r>
              <a:rPr lang="cs-CZ" sz="2400" dirty="0">
                <a:solidFill>
                  <a:srgbClr val="FF0000"/>
                </a:solidFill>
              </a:rPr>
              <a:t>, </a:t>
            </a:r>
            <a:r>
              <a:rPr lang="cs-CZ" sz="4400" dirty="0">
                <a:solidFill>
                  <a:srgbClr val="FF0000"/>
                </a:solidFill>
              </a:rPr>
              <a:t>hurá </a:t>
            </a:r>
            <a:r>
              <a:rPr lang="cs-CZ" sz="5400" dirty="0">
                <a:solidFill>
                  <a:srgbClr val="FF0000"/>
                </a:solidFill>
              </a:rPr>
              <a:t>prázdniny</a:t>
            </a:r>
            <a:r>
              <a:rPr lang="cs-CZ" sz="6600" dirty="0">
                <a:solidFill>
                  <a:srgbClr val="FF0000"/>
                </a:solidFill>
              </a:rPr>
              <a:t>!</a:t>
            </a:r>
            <a:endParaRPr lang="cs-CZ" sz="5400" dirty="0">
              <a:solidFill>
                <a:srgbClr val="FF0000"/>
              </a:solidFill>
            </a:endParaRP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381000" y="2286000"/>
            <a:ext cx="6927850" cy="9540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800" dirty="0">
                <a:solidFill>
                  <a:srgbClr val="000000"/>
                </a:solidFill>
              </a:rPr>
              <a:t>Napište tak, aby každé následující slovo bylo napsáno větší velikostí písma než předchozí:</a:t>
            </a:r>
          </a:p>
        </p:txBody>
      </p:sp>
      <p:sp>
        <p:nvSpPr>
          <p:cNvPr id="13316" name="Text Box 4"/>
          <p:cNvSpPr txBox="1">
            <a:spLocks noChangeArrowheads="1"/>
          </p:cNvSpPr>
          <p:nvPr/>
        </p:nvSpPr>
        <p:spPr bwMode="auto">
          <a:xfrm>
            <a:off x="468313" y="1628775"/>
            <a:ext cx="45720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Úkol 2:</a:t>
            </a:r>
          </a:p>
        </p:txBody>
      </p:sp>
      <p:pic>
        <p:nvPicPr>
          <p:cNvPr id="27653" name="Picture 5" descr="smail moodl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164388" y="1557338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3318" name="Rectangle 6"/>
          <p:cNvSpPr>
            <a:spLocks noChangeArrowheads="1"/>
          </p:cNvSpPr>
          <p:nvPr/>
        </p:nvSpPr>
        <p:spPr bwMode="auto">
          <a:xfrm>
            <a:off x="107504" y="4736721"/>
            <a:ext cx="8856984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Jakýkoliv text je lepší </a:t>
            </a:r>
            <a:r>
              <a:rPr lang="cs-CZ" sz="2800" b="1" dirty="0">
                <a:solidFill>
                  <a:srgbClr val="000000"/>
                </a:solidFill>
                <a:latin typeface="Times New Roman" pitchFamily="18" charset="0"/>
              </a:rPr>
              <a:t>nejprve </a:t>
            </a:r>
            <a:r>
              <a:rPr lang="cs-CZ" sz="2800" b="1" dirty="0" smtClean="0">
                <a:solidFill>
                  <a:srgbClr val="000000"/>
                </a:solidFill>
                <a:latin typeface="Times New Roman" pitchFamily="18" charset="0"/>
              </a:rPr>
              <a:t>napsat </a:t>
            </a:r>
            <a:r>
              <a:rPr lang="cs-CZ" sz="2800" dirty="0" smtClean="0">
                <a:solidFill>
                  <a:srgbClr val="000000"/>
                </a:solidFill>
                <a:latin typeface="Times New Roman" pitchFamily="18" charset="0"/>
              </a:rPr>
              <a:t>a </a:t>
            </a: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teprve </a:t>
            </a:r>
            <a:r>
              <a:rPr lang="cs-CZ" sz="2800" b="1" dirty="0">
                <a:solidFill>
                  <a:srgbClr val="000000"/>
                </a:solidFill>
                <a:latin typeface="Times New Roman" pitchFamily="18" charset="0"/>
              </a:rPr>
              <a:t>potom upravovat</a:t>
            </a: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0892276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33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2" presetClass="entr" presetSubtype="4" fill="hold" grpId="0" nodeType="clickEffect">
                                  <p:stCondLst>
                                    <p:cond delay="0"/>
                                  </p:stCondLst>
                                  <p:iterate type="wd">
                                    <p:tmPct val="100000"/>
                                  </p:iterate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slide(fromBottom)">
                                      <p:cBhvr>
                                        <p:cTn id="22" dur="300"/>
                                        <p:tgtEl>
                                          <p:spTgt spid="27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6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76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133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7650" grpId="0" autoUpdateAnimBg="0"/>
      <p:bldP spid="13315" grpId="0"/>
      <p:bldP spid="13316" grpId="0"/>
      <p:bldP spid="13318" grpId="0"/>
      <p:bldP spid="7" grpId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 Box 2"/>
          <p:cNvSpPr txBox="1">
            <a:spLocks noChangeArrowheads="1"/>
          </p:cNvSpPr>
          <p:nvPr/>
        </p:nvSpPr>
        <p:spPr bwMode="auto">
          <a:xfrm>
            <a:off x="381000" y="883568"/>
            <a:ext cx="2819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Úkol 3:</a:t>
            </a:r>
          </a:p>
        </p:txBody>
      </p:sp>
      <p:sp>
        <p:nvSpPr>
          <p:cNvPr id="14339" name="Text Box 3"/>
          <p:cNvSpPr txBox="1">
            <a:spLocks noChangeArrowheads="1"/>
          </p:cNvSpPr>
          <p:nvPr/>
        </p:nvSpPr>
        <p:spPr bwMode="auto">
          <a:xfrm>
            <a:off x="304800" y="1371600"/>
            <a:ext cx="69342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400" dirty="0">
                <a:solidFill>
                  <a:srgbClr val="000000"/>
                </a:solidFill>
              </a:rPr>
              <a:t>Napiš větu:</a:t>
            </a:r>
          </a:p>
        </p:txBody>
      </p:sp>
      <p:grpSp>
        <p:nvGrpSpPr>
          <p:cNvPr id="2" name="Group 8"/>
          <p:cNvGrpSpPr>
            <a:grpSpLocks/>
          </p:cNvGrpSpPr>
          <p:nvPr/>
        </p:nvGrpSpPr>
        <p:grpSpPr bwMode="auto">
          <a:xfrm>
            <a:off x="1042988" y="1916113"/>
            <a:ext cx="7129462" cy="792162"/>
            <a:chOff x="1156" y="436"/>
            <a:chExt cx="4491" cy="499"/>
          </a:xfrm>
        </p:grpSpPr>
        <p:sp>
          <p:nvSpPr>
            <p:cNvPr id="14346" name="Rectangle 7"/>
            <p:cNvSpPr>
              <a:spLocks noChangeArrowheads="1"/>
            </p:cNvSpPr>
            <p:nvPr/>
          </p:nvSpPr>
          <p:spPr bwMode="auto">
            <a:xfrm>
              <a:off x="1156" y="436"/>
              <a:ext cx="4400" cy="49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7" name="Text Box 4"/>
            <p:cNvSpPr txBox="1">
              <a:spLocks noChangeArrowheads="1"/>
            </p:cNvSpPr>
            <p:nvPr/>
          </p:nvSpPr>
          <p:spPr bwMode="auto">
            <a:xfrm>
              <a:off x="1157" y="436"/>
              <a:ext cx="4490" cy="404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3600" b="1" dirty="0">
                  <a:solidFill>
                    <a:srgbClr val="FF3300"/>
                  </a:solidFill>
                </a:rPr>
                <a:t>Barvy</a:t>
              </a:r>
              <a:r>
                <a:rPr lang="cs-CZ" sz="3600" b="1" dirty="0">
                  <a:solidFill>
                    <a:srgbClr val="000000"/>
                  </a:solidFill>
                </a:rPr>
                <a:t> </a:t>
              </a:r>
              <a:r>
                <a:rPr lang="cs-CZ" sz="3600" b="1" dirty="0">
                  <a:solidFill>
                    <a:srgbClr val="333399"/>
                  </a:solidFill>
                </a:rPr>
                <a:t>mě</a:t>
              </a:r>
              <a:r>
                <a:rPr lang="cs-CZ" sz="3600" b="1" dirty="0">
                  <a:solidFill>
                    <a:srgbClr val="000000"/>
                  </a:solidFill>
                </a:rPr>
                <a:t> </a:t>
              </a:r>
              <a:r>
                <a:rPr lang="cs-CZ" sz="3600" b="1" dirty="0">
                  <a:solidFill>
                    <a:srgbClr val="BBE0E3"/>
                  </a:solidFill>
                </a:rPr>
                <a:t>baví</a:t>
              </a:r>
              <a:r>
                <a:rPr lang="cs-CZ" sz="3600" b="1" dirty="0">
                  <a:solidFill>
                    <a:srgbClr val="000000"/>
                  </a:solidFill>
                </a:rPr>
                <a:t>, </a:t>
              </a:r>
              <a:r>
                <a:rPr lang="cs-CZ" sz="3600" b="1" dirty="0">
                  <a:solidFill>
                    <a:srgbClr val="FF9900"/>
                  </a:solidFill>
                </a:rPr>
                <a:t>jsou</a:t>
              </a:r>
              <a:r>
                <a:rPr lang="cs-CZ" sz="3600" b="1" dirty="0">
                  <a:solidFill>
                    <a:srgbClr val="000000"/>
                  </a:solidFill>
                </a:rPr>
                <a:t> </a:t>
              </a:r>
              <a:r>
                <a:rPr lang="cs-CZ" sz="3600" b="1" dirty="0">
                  <a:solidFill>
                    <a:srgbClr val="A50021"/>
                  </a:solidFill>
                </a:rPr>
                <a:t>veselé </a:t>
              </a:r>
              <a:r>
                <a:rPr lang="cs-CZ" sz="3600" b="1" dirty="0">
                  <a:solidFill>
                    <a:srgbClr val="00CC00"/>
                  </a:solidFill>
                </a:rPr>
                <a:t>a</a:t>
              </a:r>
              <a:r>
                <a:rPr lang="cs-CZ" sz="3600" b="1" dirty="0">
                  <a:solidFill>
                    <a:srgbClr val="000000"/>
                  </a:solidFill>
                </a:rPr>
                <a:t> </a:t>
              </a:r>
              <a:r>
                <a:rPr lang="cs-CZ" sz="3600" b="1" dirty="0">
                  <a:solidFill>
                    <a:srgbClr val="9933FF"/>
                  </a:solidFill>
                </a:rPr>
                <a:t>hravé</a:t>
              </a:r>
              <a:r>
                <a:rPr lang="cs-CZ" sz="3600" b="1" dirty="0">
                  <a:solidFill>
                    <a:srgbClr val="000000"/>
                  </a:solidFill>
                </a:rPr>
                <a:t>.</a:t>
              </a:r>
            </a:p>
          </p:txBody>
        </p:sp>
      </p:grpSp>
      <p:grpSp>
        <p:nvGrpSpPr>
          <p:cNvPr id="3" name="Group 10"/>
          <p:cNvGrpSpPr>
            <a:grpSpLocks/>
          </p:cNvGrpSpPr>
          <p:nvPr/>
        </p:nvGrpSpPr>
        <p:grpSpPr bwMode="auto">
          <a:xfrm>
            <a:off x="288925" y="2852738"/>
            <a:ext cx="8027988" cy="2808287"/>
            <a:chOff x="182" y="1797"/>
            <a:chExt cx="5057" cy="1769"/>
          </a:xfrm>
        </p:grpSpPr>
        <p:sp>
          <p:nvSpPr>
            <p:cNvPr id="14344" name="Rectangle 9"/>
            <p:cNvSpPr>
              <a:spLocks noChangeArrowheads="1"/>
            </p:cNvSpPr>
            <p:nvPr/>
          </p:nvSpPr>
          <p:spPr bwMode="auto">
            <a:xfrm>
              <a:off x="182" y="1797"/>
              <a:ext cx="5057" cy="1769"/>
            </a:xfrm>
            <a:prstGeom prst="rect">
              <a:avLst/>
            </a:prstGeom>
            <a:solidFill>
              <a:schemeClr val="bg1"/>
            </a:solidFill>
            <a:ln w="9525">
              <a:solidFill>
                <a:schemeClr val="tx1"/>
              </a:solidFill>
              <a:miter lim="800000"/>
              <a:headEnd/>
              <a:tailEnd/>
            </a:ln>
          </p:spPr>
          <p:txBody>
            <a:bodyPr wrap="none" anchor="ctr"/>
            <a:lstStyle/>
            <a:p>
              <a:pPr fontAlgn="base">
                <a:spcBef>
                  <a:spcPct val="0"/>
                </a:spcBef>
                <a:spcAft>
                  <a:spcPct val="0"/>
                </a:spcAft>
              </a:pPr>
              <a:endParaRPr lang="cs-CZ" dirty="0">
                <a:solidFill>
                  <a:srgbClr val="000000"/>
                </a:solidFill>
                <a:latin typeface="Times New Roman" pitchFamily="18" charset="0"/>
              </a:endParaRPr>
            </a:p>
          </p:txBody>
        </p:sp>
        <p:sp>
          <p:nvSpPr>
            <p:cNvPr id="14345" name="Text Box 5"/>
            <p:cNvSpPr txBox="1">
              <a:spLocks noChangeArrowheads="1"/>
            </p:cNvSpPr>
            <p:nvPr/>
          </p:nvSpPr>
          <p:spPr bwMode="auto">
            <a:xfrm>
              <a:off x="182" y="1979"/>
              <a:ext cx="4944" cy="989"/>
            </a:xfrm>
            <a:prstGeom prst="rect">
              <a:avLst/>
            </a:prstGeom>
            <a:noFill/>
            <a:ln>
              <a:noFill/>
            </a:ln>
            <a:extLst>
              <a:ext uri="{909E8E84-426E-40DD-AFC4-6F175D3DCCD1}">
                <a14:hiddenFill xmlns:a14="http://schemas.microsoft.com/office/drawing/2010/main">
                  <a:solidFill>
                    <a:srgbClr val="FFFFFF"/>
                  </a:solidFill>
                </a14:hiddenFill>
              </a:ext>
              <a:ext uri="{91240B29-F687-4F45-9708-019B960494DF}">
                <a14:hiddenLine xmlns:a14="http://schemas.microsoft.com/office/drawing/2010/main" w="9525">
                  <a:solidFill>
                    <a:srgbClr val="000000"/>
                  </a:solidFill>
                  <a:miter lim="800000"/>
                  <a:headEnd/>
                  <a:tailEnd/>
                </a14:hiddenLine>
              </a:ext>
            </a:extLst>
          </p:spPr>
          <p:txBody>
            <a:bodyPr>
              <a:spAutoFit/>
            </a:bodyPr>
            <a:lstStyle>
              <a:lvl1pPr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1pPr>
              <a:lvl2pPr marL="742950" indent="-28575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2pPr>
              <a:lvl3pPr marL="11430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3pPr>
              <a:lvl4pPr marL="16002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4pPr>
              <a:lvl5pPr marL="2057400" indent="-228600" eaLnBrk="0" hangingPunct="0">
                <a:defRPr>
                  <a:solidFill>
                    <a:schemeClr val="tx1"/>
                  </a:solidFill>
                  <a:latin typeface="Times New Roman" pitchFamily="18" charset="0"/>
                </a:defRPr>
              </a:lvl5pPr>
              <a:lvl6pPr marL="25146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6pPr>
              <a:lvl7pPr marL="29718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7pPr>
              <a:lvl8pPr marL="34290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8pPr>
              <a:lvl9pPr marL="3886200" indent="-228600" eaLnBrk="0" fontAlgn="base" hangingPunct="0">
                <a:spcBef>
                  <a:spcPct val="0"/>
                </a:spcBef>
                <a:spcAft>
                  <a:spcPct val="0"/>
                </a:spcAft>
                <a:defRPr>
                  <a:solidFill>
                    <a:schemeClr val="tx1"/>
                  </a:solidFill>
                  <a:latin typeface="Times New Roman" pitchFamily="18" charset="0"/>
                </a:defRPr>
              </a:lvl9pPr>
            </a:lstStyle>
            <a:p>
              <a:pPr eaLnBrk="1" fontAlgn="base" hangingPunct="1">
                <a:spcBef>
                  <a:spcPct val="50000"/>
                </a:spcBef>
                <a:spcAft>
                  <a:spcPct val="0"/>
                </a:spcAft>
              </a:pPr>
              <a:r>
                <a:rPr lang="cs-CZ" sz="4800" b="1" dirty="0">
                  <a:solidFill>
                    <a:srgbClr val="003366"/>
                  </a:solidFill>
                </a:rPr>
                <a:t>Kolik</a:t>
              </a:r>
              <a:r>
                <a:rPr lang="cs-CZ" sz="4800" b="1" dirty="0">
                  <a:solidFill>
                    <a:srgbClr val="000000"/>
                  </a:solidFill>
                </a:rPr>
                <a:t> </a:t>
              </a:r>
              <a:r>
                <a:rPr lang="cs-CZ" sz="4800" b="1" dirty="0">
                  <a:solidFill>
                    <a:srgbClr val="336699"/>
                  </a:solidFill>
                </a:rPr>
                <a:t>různých</a:t>
              </a:r>
              <a:r>
                <a:rPr lang="cs-CZ" sz="4800" b="1" dirty="0">
                  <a:solidFill>
                    <a:srgbClr val="000000"/>
                  </a:solidFill>
                </a:rPr>
                <a:t> </a:t>
              </a:r>
              <a:r>
                <a:rPr lang="cs-CZ" sz="4800" b="1" dirty="0" smtClean="0">
                  <a:solidFill>
                    <a:srgbClr val="003399"/>
                  </a:solidFill>
                </a:rPr>
                <a:t>odstínů</a:t>
              </a:r>
              <a:r>
                <a:rPr lang="cs-CZ" sz="4800" b="1" dirty="0" smtClean="0">
                  <a:solidFill>
                    <a:srgbClr val="000000"/>
                  </a:solidFill>
                </a:rPr>
                <a:t> </a:t>
              </a:r>
              <a:r>
                <a:rPr lang="cs-CZ" sz="4800" b="1" dirty="0" smtClean="0">
                  <a:solidFill>
                    <a:schemeClr val="accent6">
                      <a:lumMod val="40000"/>
                      <a:lumOff val="60000"/>
                    </a:schemeClr>
                  </a:solidFill>
                </a:rPr>
                <a:t>jedné</a:t>
              </a:r>
              <a:r>
                <a:rPr lang="cs-CZ" sz="4800" b="1" dirty="0" smtClean="0">
                  <a:solidFill>
                    <a:srgbClr val="000000"/>
                  </a:solidFill>
                </a:rPr>
                <a:t> </a:t>
              </a:r>
              <a:r>
                <a:rPr lang="cs-CZ" sz="4800" b="1" dirty="0" smtClean="0">
                  <a:solidFill>
                    <a:schemeClr val="accent6">
                      <a:lumMod val="60000"/>
                      <a:lumOff val="40000"/>
                    </a:schemeClr>
                  </a:solidFill>
                </a:rPr>
                <a:t>barvy</a:t>
              </a:r>
              <a:r>
                <a:rPr lang="cs-CZ" sz="4800" b="1" dirty="0" smtClean="0">
                  <a:solidFill>
                    <a:srgbClr val="000000"/>
                  </a:solidFill>
                </a:rPr>
                <a:t> </a:t>
              </a:r>
              <a:r>
                <a:rPr lang="cs-CZ" sz="4800" b="1" dirty="0" smtClean="0">
                  <a:solidFill>
                    <a:srgbClr val="000099"/>
                  </a:solidFill>
                </a:rPr>
                <a:t>se</a:t>
              </a:r>
              <a:r>
                <a:rPr lang="cs-CZ" sz="4800" b="1" dirty="0" smtClean="0">
                  <a:solidFill>
                    <a:srgbClr val="000000"/>
                  </a:solidFill>
                </a:rPr>
                <a:t> </a:t>
              </a:r>
              <a:r>
                <a:rPr lang="cs-CZ" sz="4800" b="1" dirty="0">
                  <a:solidFill>
                    <a:srgbClr val="0000CC"/>
                  </a:solidFill>
                </a:rPr>
                <a:t>dá</a:t>
              </a:r>
              <a:r>
                <a:rPr lang="cs-CZ" sz="4800" b="1" dirty="0">
                  <a:solidFill>
                    <a:srgbClr val="000000"/>
                  </a:solidFill>
                </a:rPr>
                <a:t> </a:t>
              </a:r>
              <a:r>
                <a:rPr lang="cs-CZ" sz="4800" b="1" dirty="0">
                  <a:solidFill>
                    <a:srgbClr val="000066"/>
                  </a:solidFill>
                </a:rPr>
                <a:t>použít </a:t>
              </a:r>
              <a:r>
                <a:rPr lang="cs-CZ" sz="4800" b="1" dirty="0">
                  <a:solidFill>
                    <a:srgbClr val="333399"/>
                  </a:solidFill>
                </a:rPr>
                <a:t>ve</a:t>
              </a:r>
              <a:r>
                <a:rPr lang="cs-CZ" sz="4800" b="1" dirty="0">
                  <a:solidFill>
                    <a:srgbClr val="000000"/>
                  </a:solidFill>
                </a:rPr>
                <a:t> </a:t>
              </a:r>
              <a:r>
                <a:rPr lang="cs-CZ" sz="4800" b="1" dirty="0">
                  <a:solidFill>
                    <a:srgbClr val="3399FF"/>
                  </a:solidFill>
                </a:rPr>
                <a:t>větě</a:t>
              </a:r>
              <a:r>
                <a:rPr lang="cs-CZ" sz="4800" b="1" dirty="0">
                  <a:solidFill>
                    <a:srgbClr val="000000"/>
                  </a:solidFill>
                </a:rPr>
                <a:t> </a:t>
              </a:r>
              <a:r>
                <a:rPr lang="cs-CZ" sz="4800" b="1" dirty="0">
                  <a:solidFill>
                    <a:srgbClr val="3366FF"/>
                  </a:solidFill>
                </a:rPr>
                <a:t>?</a:t>
              </a:r>
            </a:p>
          </p:txBody>
        </p:sp>
      </p:grpSp>
      <p:sp>
        <p:nvSpPr>
          <p:cNvPr id="28678" name="Text Box 6"/>
          <p:cNvSpPr txBox="1">
            <a:spLocks noChangeArrowheads="1"/>
          </p:cNvSpPr>
          <p:nvPr/>
        </p:nvSpPr>
        <p:spPr bwMode="auto">
          <a:xfrm>
            <a:off x="609600" y="5791200"/>
            <a:ext cx="8305800" cy="822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Pokud chceme jinou velikost písma než je v nabídce, stačí číslici napsat přímo do okénka a potvrdit klávesou Enter.</a:t>
            </a:r>
          </a:p>
        </p:txBody>
      </p:sp>
      <p:pic>
        <p:nvPicPr>
          <p:cNvPr id="28683" name="Picture 11" descr="smail moodl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60350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2" name="TextovéPole 11"/>
          <p:cNvSpPr txBox="1"/>
          <p:nvPr/>
        </p:nvSpPr>
        <p:spPr>
          <a:xfrm>
            <a:off x="391872" y="41429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38028817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43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3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143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53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 nodeType="clickPar">
                      <p:stCondLst>
                        <p:cond delay="indefinite"/>
                      </p:stCondLst>
                      <p:childTnLst>
                        <p:par>
                          <p:cTn id="2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iterate type="lt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 nodeType="clickPar">
                      <p:stCondLst>
                        <p:cond delay="indefinite"/>
                      </p:stCondLst>
                      <p:childTnLst>
                        <p:par>
                          <p:cTn id="3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7" dur="500"/>
                                        <p:tgtEl>
                                          <p:spTgt spid="286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6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286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4338" grpId="0"/>
      <p:bldP spid="14339" grpId="0"/>
      <p:bldP spid="28678" grpId="0"/>
      <p:bldP spid="12" grpId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 Box 4"/>
          <p:cNvSpPr txBox="1">
            <a:spLocks noChangeArrowheads="1"/>
          </p:cNvSpPr>
          <p:nvPr/>
        </p:nvSpPr>
        <p:spPr bwMode="auto">
          <a:xfrm>
            <a:off x="304800" y="115888"/>
            <a:ext cx="6096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dirty="0">
                <a:solidFill>
                  <a:srgbClr val="FF6600"/>
                </a:solidFill>
              </a:rPr>
              <a:t>Další formáty písma</a:t>
            </a:r>
            <a:r>
              <a:rPr lang="cs-CZ" sz="3600" dirty="0">
                <a:solidFill>
                  <a:srgbClr val="000000"/>
                </a:solidFill>
              </a:rPr>
              <a:t>    </a:t>
            </a:r>
          </a:p>
        </p:txBody>
      </p:sp>
      <p:pic>
        <p:nvPicPr>
          <p:cNvPr id="3" name="Picture 21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6622" y="3212976"/>
            <a:ext cx="7509754" cy="357301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TextovéPole 3"/>
          <p:cNvSpPr txBox="1">
            <a:spLocks noChangeArrowheads="1"/>
          </p:cNvSpPr>
          <p:nvPr/>
        </p:nvSpPr>
        <p:spPr bwMode="auto">
          <a:xfrm>
            <a:off x="2725242" y="980728"/>
            <a:ext cx="321491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Karta Domů</a:t>
            </a:r>
          </a:p>
        </p:txBody>
      </p:sp>
      <p:sp>
        <p:nvSpPr>
          <p:cNvPr id="5" name="TextovéPole 4"/>
          <p:cNvSpPr txBox="1">
            <a:spLocks noChangeArrowheads="1"/>
          </p:cNvSpPr>
          <p:nvPr/>
        </p:nvSpPr>
        <p:spPr bwMode="auto">
          <a:xfrm>
            <a:off x="2483768" y="2492896"/>
            <a:ext cx="350294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Skupina Písmo</a:t>
            </a:r>
          </a:p>
        </p:txBody>
      </p:sp>
      <p:cxnSp>
        <p:nvCxnSpPr>
          <p:cNvPr id="6" name="Přímá spojovací šipka 21"/>
          <p:cNvCxnSpPr/>
          <p:nvPr/>
        </p:nvCxnSpPr>
        <p:spPr>
          <a:xfrm>
            <a:off x="3632743" y="1729584"/>
            <a:ext cx="1" cy="619296"/>
          </a:xfrm>
          <a:prstGeom prst="straightConnector1">
            <a:avLst/>
          </a:prstGeom>
          <a:ln w="38100">
            <a:solidFill>
              <a:schemeClr val="tx2">
                <a:lumMod val="75000"/>
                <a:lumOff val="25000"/>
              </a:schemeClr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" name="Obdélník 7"/>
          <p:cNvSpPr/>
          <p:nvPr/>
        </p:nvSpPr>
        <p:spPr>
          <a:xfrm>
            <a:off x="3707904" y="4149080"/>
            <a:ext cx="458079" cy="360040"/>
          </a:xfrm>
          <a:prstGeom prst="rect">
            <a:avLst/>
          </a:prstGeom>
          <a:noFill/>
          <a:ln w="38100">
            <a:solidFill>
              <a:srgbClr val="FF00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cxnSp>
        <p:nvCxnSpPr>
          <p:cNvPr id="9" name="Přímá spojovací šipka 21"/>
          <p:cNvCxnSpPr/>
          <p:nvPr/>
        </p:nvCxnSpPr>
        <p:spPr>
          <a:xfrm flipH="1">
            <a:off x="3936944" y="3160132"/>
            <a:ext cx="563048" cy="988948"/>
          </a:xfrm>
          <a:prstGeom prst="straightConnector1">
            <a:avLst/>
          </a:prstGeom>
          <a:ln w="38100">
            <a:solidFill>
              <a:srgbClr val="FF0000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5949351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" fill="hold">
                            <p:stCondLst>
                              <p:cond delay="500"/>
                            </p:stCondLst>
                            <p:childTnLst>
                              <p:par>
                                <p:cTn id="14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" fill="hold">
                            <p:stCondLst>
                              <p:cond delay="1000"/>
                            </p:stCondLst>
                            <p:childTnLst>
                              <p:par>
                                <p:cTn id="18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0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>
                      <p:stCondLst>
                        <p:cond delay="indefinite"/>
                      </p:stCondLst>
                      <p:childTnLst>
                        <p:par>
                          <p:cTn id="27" fill="hold">
                            <p:stCondLst>
                              <p:cond delay="0"/>
                            </p:stCondLst>
                            <p:childTnLst>
                              <p:par>
                                <p:cTn id="28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utoUpdateAnimBg="0"/>
      <p:bldP spid="4" grpId="0"/>
      <p:bldP spid="5" grpId="0"/>
      <p:bldP spid="8" grpId="0" animBg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36" name="Picture 20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499" y="548680"/>
            <a:ext cx="5578475" cy="59293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6" name="Line 10"/>
          <p:cNvSpPr>
            <a:spLocks noChangeShapeType="1"/>
          </p:cNvSpPr>
          <p:nvPr/>
        </p:nvSpPr>
        <p:spPr bwMode="auto">
          <a:xfrm>
            <a:off x="2143374" y="1548805"/>
            <a:ext cx="2714625" cy="1428750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7" name="Line 11"/>
          <p:cNvSpPr>
            <a:spLocks noChangeShapeType="1"/>
          </p:cNvSpPr>
          <p:nvPr/>
        </p:nvSpPr>
        <p:spPr bwMode="auto">
          <a:xfrm flipV="1">
            <a:off x="1690936" y="3696692"/>
            <a:ext cx="576263" cy="792163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28" name="Rectangle 12"/>
          <p:cNvSpPr>
            <a:spLocks noChangeArrowheads="1"/>
          </p:cNvSpPr>
          <p:nvPr/>
        </p:nvSpPr>
        <p:spPr bwMode="auto">
          <a:xfrm>
            <a:off x="6875711" y="1536105"/>
            <a:ext cx="2160588" cy="504825"/>
          </a:xfrm>
          <a:prstGeom prst="rect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Barva podtržení</a:t>
            </a:r>
          </a:p>
        </p:txBody>
      </p:sp>
      <p:sp>
        <p:nvSpPr>
          <p:cNvPr id="9229" name="Rectangle 13"/>
          <p:cNvSpPr>
            <a:spLocks noChangeArrowheads="1"/>
          </p:cNvSpPr>
          <p:nvPr/>
        </p:nvSpPr>
        <p:spPr bwMode="auto">
          <a:xfrm>
            <a:off x="0" y="1340768"/>
            <a:ext cx="2160588" cy="504825"/>
          </a:xfrm>
          <a:prstGeom prst="rect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Styl podtržení</a:t>
            </a:r>
          </a:p>
        </p:txBody>
      </p:sp>
      <p:sp>
        <p:nvSpPr>
          <p:cNvPr id="9230" name="Rectangle 14"/>
          <p:cNvSpPr>
            <a:spLocks noChangeArrowheads="1"/>
          </p:cNvSpPr>
          <p:nvPr/>
        </p:nvSpPr>
        <p:spPr bwMode="auto">
          <a:xfrm>
            <a:off x="395536" y="4128492"/>
            <a:ext cx="1258888" cy="504825"/>
          </a:xfrm>
          <a:prstGeom prst="rect">
            <a:avLst/>
          </a:prstGeom>
          <a:solidFill>
            <a:srgbClr val="F4F6A8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Styl</a:t>
            </a:r>
          </a:p>
        </p:txBody>
      </p:sp>
      <p:sp>
        <p:nvSpPr>
          <p:cNvPr id="9231" name="Line 15"/>
          <p:cNvSpPr>
            <a:spLocks noChangeShapeType="1"/>
          </p:cNvSpPr>
          <p:nvPr/>
        </p:nvSpPr>
        <p:spPr bwMode="auto">
          <a:xfrm flipH="1">
            <a:off x="6659811" y="2040930"/>
            <a:ext cx="1152525" cy="936625"/>
          </a:xfrm>
          <a:prstGeom prst="line">
            <a:avLst/>
          </a:prstGeom>
          <a:noFill/>
          <a:ln w="57150">
            <a:solidFill>
              <a:srgbClr val="FF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9232" name="Text Box 16"/>
          <p:cNvSpPr txBox="1">
            <a:spLocks noChangeArrowheads="1"/>
          </p:cNvSpPr>
          <p:nvPr/>
        </p:nvSpPr>
        <p:spPr bwMode="auto">
          <a:xfrm>
            <a:off x="0" y="5301208"/>
            <a:ext cx="226695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b="1" dirty="0">
                <a:solidFill>
                  <a:srgbClr val="000000"/>
                </a:solidFill>
              </a:rPr>
              <a:t>Náhled změny</a:t>
            </a:r>
          </a:p>
        </p:txBody>
      </p:sp>
      <p:sp>
        <p:nvSpPr>
          <p:cNvPr id="9233" name="Line 17"/>
          <p:cNvSpPr>
            <a:spLocks noChangeShapeType="1"/>
          </p:cNvSpPr>
          <p:nvPr/>
        </p:nvSpPr>
        <p:spPr bwMode="auto">
          <a:xfrm flipV="1">
            <a:off x="1906836" y="4920655"/>
            <a:ext cx="576263" cy="504825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626186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92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92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92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5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9226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92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 nodeType="clickPar">
                      <p:stCondLst>
                        <p:cond delay="indefinite"/>
                      </p:stCondLst>
                      <p:childTnLst>
                        <p:par>
                          <p:cTn id="2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3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92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7" dur="1000"/>
                                        <p:tgtEl>
                                          <p:spTgt spid="92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923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3" dur="500"/>
                                        <p:tgtEl>
                                          <p:spTgt spid="92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 nodeType="clickPar">
                      <p:stCondLst>
                        <p:cond delay="indefinite"/>
                      </p:stCondLst>
                      <p:childTnLst>
                        <p:par>
                          <p:cTn id="3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6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2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92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1" presetID="49" presetClass="entr" presetSubtype="0" decel="100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500" fill="hold"/>
                                        <p:tgtEl>
                                          <p:spTgt spid="9227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36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500"/>
                                        <p:tgtEl>
                                          <p:spTgt spid="92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 nodeType="clickPar">
                      <p:stCondLst>
                        <p:cond delay="indefinite"/>
                      </p:stCondLst>
                      <p:childTnLst>
                        <p:par>
                          <p:cTn id="4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1" dur="500"/>
                                        <p:tgtEl>
                                          <p:spTgt spid="92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4" dur="500"/>
                                        <p:tgtEl>
                                          <p:spTgt spid="92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6" grpId="0" animBg="1"/>
      <p:bldP spid="9227" grpId="0" animBg="1"/>
      <p:bldP spid="9228" grpId="0" animBg="1"/>
      <p:bldP spid="9229" grpId="0" animBg="1"/>
      <p:bldP spid="9230" grpId="0" animBg="1"/>
      <p:bldP spid="9231" grpId="0" animBg="1"/>
      <p:bldP spid="9232" grpId="0"/>
      <p:bldP spid="9233" grpId="0" animBg="1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ext Box 2"/>
          <p:cNvSpPr txBox="1">
            <a:spLocks noChangeArrowheads="1"/>
          </p:cNvSpPr>
          <p:nvPr/>
        </p:nvSpPr>
        <p:spPr bwMode="auto">
          <a:xfrm>
            <a:off x="609600" y="1691680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Úkol 4: </a:t>
            </a:r>
          </a:p>
        </p:txBody>
      </p:sp>
      <p:sp>
        <p:nvSpPr>
          <p:cNvPr id="29699" name="Text Box 3"/>
          <p:cNvSpPr txBox="1">
            <a:spLocks noChangeArrowheads="1"/>
          </p:cNvSpPr>
          <p:nvPr/>
        </p:nvSpPr>
        <p:spPr bwMode="auto">
          <a:xfrm>
            <a:off x="685800" y="2251720"/>
            <a:ext cx="48006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Přepište velikostí písma 25</a:t>
            </a:r>
          </a:p>
        </p:txBody>
      </p:sp>
      <p:sp>
        <p:nvSpPr>
          <p:cNvPr id="29700" name="Text Box 4"/>
          <p:cNvSpPr txBox="1">
            <a:spLocks noChangeArrowheads="1"/>
          </p:cNvSpPr>
          <p:nvPr/>
        </p:nvSpPr>
        <p:spPr bwMode="auto">
          <a:xfrm>
            <a:off x="685800" y="3426370"/>
            <a:ext cx="8077200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marL="457200" indent="-4572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</a:rPr>
              <a:t>Třídní schůzka se koná v 15</a:t>
            </a:r>
            <a:r>
              <a:rPr lang="cs-CZ" sz="3200" baseline="30000" dirty="0">
                <a:solidFill>
                  <a:srgbClr val="000000"/>
                </a:solidFill>
              </a:rPr>
              <a:t>30</a:t>
            </a:r>
            <a:r>
              <a:rPr lang="cs-CZ" sz="3200" dirty="0">
                <a:solidFill>
                  <a:srgbClr val="000000"/>
                </a:solidFill>
              </a:rPr>
              <a:t> hod.</a:t>
            </a:r>
          </a:p>
        </p:txBody>
      </p:sp>
      <p:sp>
        <p:nvSpPr>
          <p:cNvPr id="29702" name="Text Box 6"/>
          <p:cNvSpPr txBox="1">
            <a:spLocks noChangeArrowheads="1"/>
          </p:cNvSpPr>
          <p:nvPr/>
        </p:nvSpPr>
        <p:spPr bwMode="auto">
          <a:xfrm>
            <a:off x="251048" y="4217714"/>
            <a:ext cx="65532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marL="914400" lvl="1" indent="-457200" eaLnBrk="1" fontAlgn="base" hangingPunct="1">
              <a:spcBef>
                <a:spcPct val="50000"/>
              </a:spcBef>
              <a:spcAft>
                <a:spcPct val="0"/>
              </a:spcAft>
              <a:buFont typeface="Arial" pitchFamily="34" charset="0"/>
              <a:buChar char="•"/>
            </a:pPr>
            <a:r>
              <a:rPr lang="cs-CZ" sz="3200" dirty="0">
                <a:solidFill>
                  <a:srgbClr val="000000"/>
                </a:solidFill>
              </a:rPr>
              <a:t>S</a:t>
            </a:r>
            <a:r>
              <a:rPr lang="cs-CZ" sz="3200" baseline="-25000" dirty="0">
                <a:solidFill>
                  <a:srgbClr val="000000"/>
                </a:solidFill>
              </a:rPr>
              <a:t>1</a:t>
            </a:r>
            <a:r>
              <a:rPr lang="cs-CZ" sz="3200" dirty="0">
                <a:solidFill>
                  <a:srgbClr val="000000"/>
                </a:solidFill>
              </a:rPr>
              <a:t> = 15 cm</a:t>
            </a:r>
            <a:r>
              <a:rPr lang="cs-CZ" sz="3200" baseline="30000" dirty="0">
                <a:solidFill>
                  <a:srgbClr val="000000"/>
                </a:solidFill>
              </a:rPr>
              <a:t>2</a:t>
            </a:r>
            <a:r>
              <a:rPr lang="cs-CZ" sz="3200" dirty="0">
                <a:solidFill>
                  <a:srgbClr val="000000"/>
                </a:solidFill>
              </a:rPr>
              <a:t>, V</a:t>
            </a:r>
            <a:r>
              <a:rPr lang="cs-CZ" sz="3200" baseline="-25000" dirty="0">
                <a:solidFill>
                  <a:srgbClr val="000000"/>
                </a:solidFill>
              </a:rPr>
              <a:t>1</a:t>
            </a:r>
            <a:r>
              <a:rPr lang="cs-CZ" sz="3200" dirty="0">
                <a:solidFill>
                  <a:srgbClr val="000000"/>
                </a:solidFill>
              </a:rPr>
              <a:t> = 65 m</a:t>
            </a:r>
            <a:r>
              <a:rPr lang="cs-CZ" sz="3200" baseline="30000" dirty="0">
                <a:solidFill>
                  <a:srgbClr val="000000"/>
                </a:solidFill>
              </a:rPr>
              <a:t>3</a:t>
            </a:r>
          </a:p>
        </p:txBody>
      </p:sp>
      <p:pic>
        <p:nvPicPr>
          <p:cNvPr id="29703" name="Picture 7" descr="smail moodl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877050" y="260350"/>
            <a:ext cx="1511300" cy="1511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ovéPole 7"/>
          <p:cNvSpPr txBox="1"/>
          <p:nvPr/>
        </p:nvSpPr>
        <p:spPr>
          <a:xfrm>
            <a:off x="391872" y="44624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</p:spTree>
    <p:extLst>
      <p:ext uri="{BB962C8B-B14F-4D97-AF65-F5344CB8AC3E}">
        <p14:creationId xmlns:p14="http://schemas.microsoft.com/office/powerpoint/2010/main" val="16767663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38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638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6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296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297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97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7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97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6386" grpId="0"/>
      <p:bldP spid="29699" grpId="0" autoUpdateAnimBg="0"/>
      <p:bldP spid="29700" grpId="0" autoUpdateAnimBg="0"/>
      <p:bldP spid="29702" grpId="0" autoUpdateAnimBg="0"/>
      <p:bldP spid="8" grpId="0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4" name="Text Box 5"/>
          <p:cNvSpPr txBox="1">
            <a:spLocks noChangeArrowheads="1"/>
          </p:cNvSpPr>
          <p:nvPr/>
        </p:nvSpPr>
        <p:spPr bwMode="auto">
          <a:xfrm>
            <a:off x="392084" y="2983135"/>
            <a:ext cx="7848600" cy="2678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endParaRPr lang="cs-CZ" sz="2400" dirty="0">
              <a:solidFill>
                <a:srgbClr val="000000"/>
              </a:solidFill>
            </a:endParaRPr>
          </a:p>
          <a:p>
            <a:pPr lvl="1"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200" dirty="0" smtClean="0">
                <a:solidFill>
                  <a:srgbClr val="000000"/>
                </a:solidFill>
              </a:rPr>
              <a:t> </a:t>
            </a:r>
            <a:r>
              <a:rPr lang="cs-CZ" sz="2400" dirty="0" smtClean="0">
                <a:solidFill>
                  <a:srgbClr val="000000"/>
                </a:solidFill>
              </a:rPr>
              <a:t>   </a:t>
            </a:r>
            <a:r>
              <a:rPr lang="cs-CZ" sz="3200" dirty="0" smtClean="0">
                <a:solidFill>
                  <a:srgbClr val="000000"/>
                </a:solidFill>
              </a:rPr>
              <a:t>Nehodící se škrtněte: </a:t>
            </a:r>
            <a:r>
              <a:rPr lang="cs-CZ" sz="3200" dirty="0" smtClean="0">
                <a:solidFill>
                  <a:srgbClr val="FF0000"/>
                </a:solidFill>
              </a:rPr>
              <a:t>Jsem milý/á, černovlasý/á, inteligentní, sobecký/á, pilný/á, zapomnětlivý/á, modrooký/á, vysoký/á, malý/á, smutný/á blondýn/</a:t>
            </a:r>
            <a:r>
              <a:rPr lang="cs-CZ" sz="3200" dirty="0" err="1" smtClean="0">
                <a:solidFill>
                  <a:srgbClr val="FF0000"/>
                </a:solidFill>
              </a:rPr>
              <a:t>ka</a:t>
            </a:r>
            <a:r>
              <a:rPr lang="cs-CZ" sz="3200" dirty="0" smtClean="0">
                <a:solidFill>
                  <a:srgbClr val="000000"/>
                </a:solidFill>
              </a:rPr>
              <a:t>.</a:t>
            </a:r>
            <a:endParaRPr lang="cs-CZ" sz="3200" dirty="0">
              <a:solidFill>
                <a:srgbClr val="000000"/>
              </a:solidFill>
            </a:endParaRPr>
          </a:p>
        </p:txBody>
      </p:sp>
      <p:sp>
        <p:nvSpPr>
          <p:cNvPr id="5" name="Text Box 2"/>
          <p:cNvSpPr txBox="1">
            <a:spLocks noChangeArrowheads="1"/>
          </p:cNvSpPr>
          <p:nvPr/>
        </p:nvSpPr>
        <p:spPr bwMode="auto">
          <a:xfrm>
            <a:off x="539552" y="1124744"/>
            <a:ext cx="58674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</a:rPr>
              <a:t>Úkol </a:t>
            </a:r>
            <a:r>
              <a:rPr lang="cs-CZ" sz="2400" dirty="0" smtClean="0">
                <a:solidFill>
                  <a:srgbClr val="000000"/>
                </a:solidFill>
              </a:rPr>
              <a:t>5: </a:t>
            </a:r>
            <a:endParaRPr lang="cs-CZ" sz="2400" dirty="0">
              <a:solidFill>
                <a:srgbClr val="000000"/>
              </a:solidFill>
            </a:endParaRPr>
          </a:p>
        </p:txBody>
      </p:sp>
      <p:sp>
        <p:nvSpPr>
          <p:cNvPr id="6" name="Text Box 2"/>
          <p:cNvSpPr txBox="1">
            <a:spLocks noChangeArrowheads="1"/>
          </p:cNvSpPr>
          <p:nvPr/>
        </p:nvSpPr>
        <p:spPr bwMode="auto">
          <a:xfrm>
            <a:off x="762000" y="1844824"/>
            <a:ext cx="8202488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 smtClean="0">
                <a:solidFill>
                  <a:srgbClr val="000000"/>
                </a:solidFill>
              </a:rPr>
              <a:t>Otevři dokument </a:t>
            </a:r>
            <a:r>
              <a:rPr lang="cs-CZ" sz="2400" b="1" i="1" dirty="0" smtClean="0">
                <a:solidFill>
                  <a:srgbClr val="000000"/>
                </a:solidFill>
              </a:rPr>
              <a:t>Nehodící </a:t>
            </a:r>
            <a:r>
              <a:rPr lang="cs-CZ" sz="2400" dirty="0" smtClean="0">
                <a:solidFill>
                  <a:srgbClr val="000000"/>
                </a:solidFill>
              </a:rPr>
              <a:t>a přeškrtni nepravdivé výroky, které si o sobě nemyslíš.</a:t>
            </a:r>
            <a:endParaRPr lang="cs-CZ" sz="2400" dirty="0">
              <a:solidFill>
                <a:srgbClr val="00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236448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 autoUpdateAnimBg="0"/>
      <p:bldP spid="5" grpId="0"/>
      <p:bldP spid="6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Picture 1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14313" y="1314450"/>
            <a:ext cx="4638675" cy="49720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0" y="404813"/>
            <a:ext cx="9144000" cy="5794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b="1" dirty="0">
                <a:solidFill>
                  <a:srgbClr val="FF0000"/>
                </a:solidFill>
                <a:latin typeface="Arial" charset="0"/>
              </a:rPr>
              <a:t>Proložení znaků</a:t>
            </a:r>
            <a:r>
              <a:rPr lang="cs-CZ" sz="3200" dirty="0">
                <a:solidFill>
                  <a:srgbClr val="FF0000"/>
                </a:solidFill>
                <a:latin typeface="Arial" charset="0"/>
              </a:rPr>
              <a:t> = roztažení nebo zhuštění textu</a:t>
            </a:r>
          </a:p>
        </p:txBody>
      </p:sp>
      <p:sp>
        <p:nvSpPr>
          <p:cNvPr id="18438" name="Text Box 6"/>
          <p:cNvSpPr txBox="1">
            <a:spLocks noChangeArrowheads="1"/>
          </p:cNvSpPr>
          <p:nvPr/>
        </p:nvSpPr>
        <p:spPr bwMode="auto">
          <a:xfrm>
            <a:off x="5364163" y="1341438"/>
            <a:ext cx="3529012" cy="18002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  <a:latin typeface="Arial" charset="0"/>
              </a:rPr>
              <a:t>Měřítko</a:t>
            </a:r>
            <a:r>
              <a:rPr lang="cs-CZ" sz="2800" dirty="0">
                <a:solidFill>
                  <a:srgbClr val="000000"/>
                </a:solidFill>
                <a:latin typeface="Arial" charset="0"/>
              </a:rPr>
              <a:t> nastavuje prodloužení nebo zhuštění textu ve vodorovném směru</a:t>
            </a:r>
          </a:p>
        </p:txBody>
      </p:sp>
      <p:sp>
        <p:nvSpPr>
          <p:cNvPr id="18439" name="Text Box 7"/>
          <p:cNvSpPr txBox="1">
            <a:spLocks noChangeArrowheads="1"/>
          </p:cNvSpPr>
          <p:nvPr/>
        </p:nvSpPr>
        <p:spPr bwMode="auto">
          <a:xfrm>
            <a:off x="5292725" y="3500438"/>
            <a:ext cx="3527425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  <a:latin typeface="Arial" charset="0"/>
              </a:rPr>
              <a:t>Mezery </a:t>
            </a:r>
            <a:r>
              <a:rPr lang="cs-CZ" sz="2800" dirty="0">
                <a:solidFill>
                  <a:srgbClr val="000000"/>
                </a:solidFill>
                <a:latin typeface="Arial" charset="0"/>
              </a:rPr>
              <a:t>dovoluje zvětšit nebo zmenšit mezery mezi znaky </a:t>
            </a:r>
          </a:p>
        </p:txBody>
      </p:sp>
      <p:sp>
        <p:nvSpPr>
          <p:cNvPr id="18440" name="Text Box 8"/>
          <p:cNvSpPr txBox="1">
            <a:spLocks noChangeArrowheads="1"/>
          </p:cNvSpPr>
          <p:nvPr/>
        </p:nvSpPr>
        <p:spPr bwMode="auto">
          <a:xfrm>
            <a:off x="5292725" y="5300663"/>
            <a:ext cx="3671888" cy="13731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  <a:latin typeface="Arial" charset="0"/>
              </a:rPr>
              <a:t>Umístění </a:t>
            </a:r>
            <a:r>
              <a:rPr lang="cs-CZ" sz="2800" dirty="0">
                <a:solidFill>
                  <a:srgbClr val="000000"/>
                </a:solidFill>
                <a:latin typeface="Arial" charset="0"/>
              </a:rPr>
              <a:t>dovoluje posunout text výš nebo níž</a:t>
            </a:r>
          </a:p>
        </p:txBody>
      </p:sp>
      <p:sp>
        <p:nvSpPr>
          <p:cNvPr id="18442" name="Rectangle 10"/>
          <p:cNvSpPr>
            <a:spLocks noChangeArrowheads="1"/>
          </p:cNvSpPr>
          <p:nvPr/>
        </p:nvSpPr>
        <p:spPr bwMode="auto">
          <a:xfrm>
            <a:off x="468313" y="6308725"/>
            <a:ext cx="1512887" cy="404813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Náhled změny</a:t>
            </a:r>
          </a:p>
        </p:txBody>
      </p:sp>
      <p:sp>
        <p:nvSpPr>
          <p:cNvPr id="18443" name="Line 11"/>
          <p:cNvSpPr>
            <a:spLocks noChangeShapeType="1"/>
          </p:cNvSpPr>
          <p:nvPr/>
        </p:nvSpPr>
        <p:spPr bwMode="auto">
          <a:xfrm flipV="1">
            <a:off x="1331913" y="5214938"/>
            <a:ext cx="954087" cy="10937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425687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184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4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174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7" dur="500"/>
                                        <p:tgtEl>
                                          <p:spTgt spid="184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 nodeType="clickPar">
                      <p:stCondLst>
                        <p:cond delay="indefinite"/>
                      </p:stCondLst>
                      <p:childTnLst>
                        <p:par>
                          <p:cTn id="1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0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2" dur="500"/>
                                        <p:tgtEl>
                                          <p:spTgt spid="184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 nodeType="clickPar">
                      <p:stCondLst>
                        <p:cond delay="indefinite"/>
                      </p:stCondLst>
                      <p:childTnLst>
                        <p:par>
                          <p:cTn id="2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5" presetID="5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27" dur="500"/>
                                        <p:tgtEl>
                                          <p:spTgt spid="184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184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4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4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84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8437" grpId="0"/>
      <p:bldP spid="18438" grpId="0"/>
      <p:bldP spid="18439" grpId="0"/>
      <p:bldP spid="18440" grpId="0"/>
      <p:bldP spid="18442" grpId="0" animBg="1"/>
      <p:bldP spid="1844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2" name="Text Box 4"/>
          <p:cNvSpPr txBox="1">
            <a:spLocks noChangeArrowheads="1"/>
          </p:cNvSpPr>
          <p:nvPr/>
        </p:nvSpPr>
        <p:spPr bwMode="auto">
          <a:xfrm>
            <a:off x="34925" y="1684338"/>
            <a:ext cx="8783638" cy="21050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algn="ctr"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6600" b="1" dirty="0">
                <a:solidFill>
                  <a:srgbClr val="000000"/>
                </a:solidFill>
                <a:latin typeface="Bookman Old Style" pitchFamily="18" charset="0"/>
              </a:rPr>
              <a:t>Formátování dokumentu</a:t>
            </a:r>
          </a:p>
        </p:txBody>
      </p:sp>
    </p:spTree>
    <p:extLst>
      <p:ext uri="{BB962C8B-B14F-4D97-AF65-F5344CB8AC3E}">
        <p14:creationId xmlns:p14="http://schemas.microsoft.com/office/powerpoint/2010/main" val="52720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052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8" name="Text Box 4"/>
          <p:cNvSpPr txBox="1">
            <a:spLocks noChangeArrowheads="1"/>
          </p:cNvSpPr>
          <p:nvPr/>
        </p:nvSpPr>
        <p:spPr bwMode="auto">
          <a:xfrm>
            <a:off x="971550" y="908050"/>
            <a:ext cx="467995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dirty="0">
                <a:solidFill>
                  <a:srgbClr val="000000"/>
                </a:solidFill>
              </a:rPr>
              <a:t>Náhled změny</a:t>
            </a:r>
          </a:p>
        </p:txBody>
      </p:sp>
      <p:pic>
        <p:nvPicPr>
          <p:cNvPr id="21509" name="Picture 5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1989138"/>
            <a:ext cx="4697413" cy="429736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1510" name="Rectangle 6"/>
          <p:cNvSpPr>
            <a:spLocks noChangeArrowheads="1"/>
          </p:cNvSpPr>
          <p:nvPr/>
        </p:nvSpPr>
        <p:spPr bwMode="auto">
          <a:xfrm>
            <a:off x="5003800" y="2133600"/>
            <a:ext cx="381635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Měřítko 150% – prodloužení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511" name="Rectangle 7"/>
          <p:cNvSpPr>
            <a:spLocks noChangeArrowheads="1"/>
          </p:cNvSpPr>
          <p:nvPr/>
        </p:nvSpPr>
        <p:spPr bwMode="auto">
          <a:xfrm>
            <a:off x="5003800" y="2997200"/>
            <a:ext cx="381635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Mezery - rozšířené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512" name="Rectangle 8"/>
          <p:cNvSpPr>
            <a:spLocks noChangeArrowheads="1"/>
          </p:cNvSpPr>
          <p:nvPr/>
        </p:nvSpPr>
        <p:spPr bwMode="auto">
          <a:xfrm>
            <a:off x="5003800" y="3860800"/>
            <a:ext cx="381635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Mezery - zúžené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513" name="Rectangle 9"/>
          <p:cNvSpPr>
            <a:spLocks noChangeArrowheads="1"/>
          </p:cNvSpPr>
          <p:nvPr/>
        </p:nvSpPr>
        <p:spPr bwMode="auto">
          <a:xfrm>
            <a:off x="5003800" y="4724400"/>
            <a:ext cx="381635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Umístění - snížené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514" name="Rectangle 10"/>
          <p:cNvSpPr>
            <a:spLocks noChangeArrowheads="1"/>
          </p:cNvSpPr>
          <p:nvPr/>
        </p:nvSpPr>
        <p:spPr bwMode="auto">
          <a:xfrm>
            <a:off x="5003800" y="5661025"/>
            <a:ext cx="3816350" cy="649288"/>
          </a:xfrm>
          <a:prstGeom prst="rect">
            <a:avLst/>
          </a:prstGeom>
          <a:solidFill>
            <a:schemeClr val="accent1"/>
          </a:soli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400" dirty="0">
                <a:solidFill>
                  <a:srgbClr val="000000"/>
                </a:solidFill>
                <a:latin typeface="Times New Roman" pitchFamily="18" charset="0"/>
              </a:rPr>
              <a:t>Umístění - zvýšené</a:t>
            </a:r>
            <a:r>
              <a:rPr lang="cs-CZ" dirty="0">
                <a:solidFill>
                  <a:srgbClr val="000000"/>
                </a:solidFill>
                <a:latin typeface="Times New Roman" pitchFamily="18" charset="0"/>
              </a:rPr>
              <a:t> </a:t>
            </a:r>
          </a:p>
        </p:txBody>
      </p:sp>
      <p:sp>
        <p:nvSpPr>
          <p:cNvPr id="21519" name="Line 15"/>
          <p:cNvSpPr>
            <a:spLocks noChangeShapeType="1"/>
          </p:cNvSpPr>
          <p:nvPr/>
        </p:nvSpPr>
        <p:spPr bwMode="auto">
          <a:xfrm flipH="1">
            <a:off x="2843213" y="4149725"/>
            <a:ext cx="2160587" cy="14287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20" name="Line 16"/>
          <p:cNvSpPr>
            <a:spLocks noChangeShapeType="1"/>
          </p:cNvSpPr>
          <p:nvPr/>
        </p:nvSpPr>
        <p:spPr bwMode="auto">
          <a:xfrm flipH="1" flipV="1">
            <a:off x="3276600" y="5013325"/>
            <a:ext cx="1728788" cy="714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15" name="Line 11"/>
          <p:cNvSpPr>
            <a:spLocks noChangeShapeType="1"/>
          </p:cNvSpPr>
          <p:nvPr/>
        </p:nvSpPr>
        <p:spPr bwMode="auto">
          <a:xfrm flipH="1">
            <a:off x="4427538" y="2420938"/>
            <a:ext cx="576262" cy="576262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16" name="Line 12"/>
          <p:cNvSpPr>
            <a:spLocks noChangeShapeType="1"/>
          </p:cNvSpPr>
          <p:nvPr/>
        </p:nvSpPr>
        <p:spPr bwMode="auto">
          <a:xfrm flipH="1">
            <a:off x="3635375" y="3429000"/>
            <a:ext cx="1368425" cy="287338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21521" name="Line 17"/>
          <p:cNvSpPr>
            <a:spLocks noChangeShapeType="1"/>
          </p:cNvSpPr>
          <p:nvPr/>
        </p:nvSpPr>
        <p:spPr bwMode="auto">
          <a:xfrm flipH="1" flipV="1">
            <a:off x="3203575" y="5516563"/>
            <a:ext cx="1801813" cy="504825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1842796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150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0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150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215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215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0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500" fill="hold"/>
                                        <p:tgtEl>
                                          <p:spTgt spid="215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33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15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 nodeType="clickPar">
                      <p:stCondLst>
                        <p:cond delay="indefinite"/>
                      </p:stCondLst>
                      <p:childTnLst>
                        <p:par>
                          <p:cTn id="3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9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15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3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44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6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215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 nodeType="clickPar">
                      <p:stCondLst>
                        <p:cond delay="indefinite"/>
                      </p:stCondLst>
                      <p:childTnLst>
                        <p:par>
                          <p:cTn id="4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0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2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3" dur="500" fill="hold"/>
                                        <p:tgtEl>
                                          <p:spTgt spid="215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5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2152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500" fill="hold"/>
                                        <p:tgtEl>
                                          <p:spTgt spid="215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66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5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8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9" dur="500" fill="hold"/>
                                        <p:tgtEl>
                                          <p:spTgt spid="215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508" grpId="0"/>
      <p:bldP spid="21510" grpId="0" animBg="1"/>
      <p:bldP spid="21511" grpId="0" animBg="1"/>
      <p:bldP spid="21512" grpId="0" animBg="1"/>
      <p:bldP spid="21513" grpId="0" animBg="1"/>
      <p:bldP spid="21514" grpId="0" animBg="1"/>
      <p:bldP spid="21519" grpId="0" animBg="1"/>
      <p:bldP spid="21520" grpId="0" animBg="1"/>
      <p:bldP spid="21515" grpId="0" animBg="1"/>
      <p:bldP spid="21516" grpId="0" animBg="1"/>
      <p:bldP spid="21521" grpId="0" animBg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>
            <a:spLocks noChangeArrowheads="1"/>
          </p:cNvSpPr>
          <p:nvPr/>
        </p:nvSpPr>
        <p:spPr bwMode="auto">
          <a:xfrm>
            <a:off x="1119504" y="980728"/>
            <a:ext cx="7772975" cy="123609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600"/>
              </a:spcAft>
            </a:pPr>
            <a:r>
              <a:rPr lang="cs-CZ" sz="3200">
                <a:effectLst/>
                <a:latin typeface="Times New Roman"/>
                <a:ea typeface="Times New Roman"/>
              </a:rPr>
              <a:t>Stlačení slov na 50% normální šířky</a:t>
            </a:r>
            <a:endParaRPr lang="cs-CZ" sz="240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3200">
                <a:effectLst/>
                <a:latin typeface="Times New Roman"/>
                <a:ea typeface="Times New Roman"/>
              </a:rPr>
              <a:t>Rozšíření slov na 150% normální šířky</a:t>
            </a:r>
            <a:endParaRPr lang="cs-CZ" sz="240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40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3" name="Obdélník 2"/>
          <p:cNvSpPr>
            <a:spLocks noChangeArrowheads="1"/>
          </p:cNvSpPr>
          <p:nvPr/>
        </p:nvSpPr>
        <p:spPr bwMode="auto">
          <a:xfrm>
            <a:off x="1119505" y="3284984"/>
            <a:ext cx="7772974" cy="1236201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600"/>
              </a:spcAft>
            </a:pPr>
            <a:r>
              <a:rPr lang="cs-CZ" sz="3200" spc="410" dirty="0">
                <a:effectLst/>
                <a:latin typeface="Times New Roman"/>
                <a:ea typeface="Times New Roman"/>
              </a:rPr>
              <a:t>Text s rozšířenými mezerami</a:t>
            </a:r>
            <a:endParaRPr lang="cs-CZ" sz="24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3200" spc="-110" dirty="0">
                <a:effectLst/>
                <a:latin typeface="Times New Roman"/>
                <a:ea typeface="Times New Roman"/>
              </a:rPr>
              <a:t>Text s rozšířenými mezerami</a:t>
            </a:r>
            <a:endParaRPr lang="cs-CZ" sz="24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600"/>
              </a:spcAft>
            </a:pPr>
            <a:r>
              <a:rPr lang="cs-CZ" sz="3200" dirty="0">
                <a:effectLst/>
                <a:latin typeface="Times New Roman"/>
                <a:ea typeface="Times New Roman"/>
              </a:rPr>
              <a:t> </a:t>
            </a:r>
            <a:endParaRPr lang="cs-CZ" sz="2400" dirty="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400" dirty="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4" name="Obdélník 3"/>
          <p:cNvSpPr>
            <a:spLocks noChangeArrowheads="1"/>
          </p:cNvSpPr>
          <p:nvPr/>
        </p:nvSpPr>
        <p:spPr bwMode="auto">
          <a:xfrm>
            <a:off x="1062355" y="5280620"/>
            <a:ext cx="7830124" cy="10287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rot="0" vert="horz" wrap="square" lIns="91440" tIns="45720" rIns="91440" bIns="45720" anchor="t" anchorCtr="0" upright="1">
            <a:noAutofit/>
          </a:bodyPr>
          <a:lstStyle/>
          <a:p>
            <a:pPr>
              <a:spcAft>
                <a:spcPts val="0"/>
              </a:spcAft>
              <a:tabLst>
                <a:tab pos="4562475" algn="l"/>
              </a:tabLst>
            </a:pPr>
            <a:r>
              <a:rPr lang="cs-CZ" sz="3200">
                <a:effectLst/>
                <a:latin typeface="Times New Roman"/>
                <a:ea typeface="Times New Roman"/>
              </a:rPr>
              <a:t>Slovo </a:t>
            </a:r>
            <a:r>
              <a:rPr lang="cs-CZ" sz="3200" b="1">
                <a:effectLst/>
                <a:latin typeface="Times New Roman"/>
                <a:ea typeface="Times New Roman"/>
              </a:rPr>
              <a:t>zvýšené</a:t>
            </a:r>
            <a:r>
              <a:rPr lang="cs-CZ" sz="3200">
                <a:effectLst/>
                <a:latin typeface="Times New Roman"/>
                <a:ea typeface="Times New Roman"/>
              </a:rPr>
              <a:t> nad úroveň řádku</a:t>
            </a:r>
            <a:endParaRPr lang="cs-CZ" sz="240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  <a:tabLst>
                <a:tab pos="4562475" algn="l"/>
              </a:tabLst>
            </a:pPr>
            <a:r>
              <a:rPr lang="cs-CZ" sz="3200">
                <a:effectLst/>
                <a:latin typeface="Times New Roman"/>
                <a:ea typeface="Times New Roman"/>
              </a:rPr>
              <a:t>Slovo </a:t>
            </a:r>
            <a:r>
              <a:rPr lang="cs-CZ" sz="3200" b="1">
                <a:effectLst/>
                <a:latin typeface="Times New Roman"/>
                <a:ea typeface="Times New Roman"/>
              </a:rPr>
              <a:t>snížené</a:t>
            </a:r>
            <a:r>
              <a:rPr lang="cs-CZ" sz="3200">
                <a:effectLst/>
                <a:latin typeface="Times New Roman"/>
                <a:ea typeface="Times New Roman"/>
              </a:rPr>
              <a:t> nad úroveň řádku</a:t>
            </a:r>
            <a:endParaRPr lang="cs-CZ" sz="2400">
              <a:effectLst/>
              <a:latin typeface="Times New Roman"/>
              <a:ea typeface="Times New Roman"/>
            </a:endParaRPr>
          </a:p>
          <a:p>
            <a:pPr>
              <a:spcAft>
                <a:spcPts val="0"/>
              </a:spcAft>
            </a:pPr>
            <a:r>
              <a:rPr lang="cs-CZ" sz="2400">
                <a:effectLst/>
                <a:latin typeface="Times New Roman"/>
                <a:ea typeface="Times New Roman"/>
              </a:rPr>
              <a:t> </a:t>
            </a:r>
          </a:p>
        </p:txBody>
      </p:sp>
      <p:sp>
        <p:nvSpPr>
          <p:cNvPr id="5" name="Rectangle 4"/>
          <p:cNvSpPr>
            <a:spLocks noChangeArrowheads="1"/>
          </p:cNvSpPr>
          <p:nvPr/>
        </p:nvSpPr>
        <p:spPr bwMode="auto">
          <a:xfrm>
            <a:off x="43218" y="260648"/>
            <a:ext cx="1792478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</a:t>
            </a: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ěř</a:t>
            </a: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Cambria"/>
                <a:ea typeface="Calibri" pitchFamily="34" charset="0"/>
                <a:cs typeface="Times New Roman" pitchFamily="18" charset="0"/>
              </a:rPr>
              <a:t>í</a:t>
            </a: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tko</a:t>
            </a:r>
            <a:endParaRPr kumimoji="0" lang="cs-CZ" sz="16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Rectangle 6"/>
          <p:cNvSpPr>
            <a:spLocks noChangeArrowheads="1"/>
          </p:cNvSpPr>
          <p:nvPr/>
        </p:nvSpPr>
        <p:spPr bwMode="auto">
          <a:xfrm>
            <a:off x="35496" y="1052736"/>
            <a:ext cx="3816424" cy="2739211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  <a:t/>
            </a:r>
            <a:br>
              <a:rPr kumimoji="0" lang="cs-CZ" sz="4400" b="0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Arial" pitchFamily="34" charset="0"/>
                <a:cs typeface="Arial" pitchFamily="34" charset="0"/>
              </a:rPr>
            </a:b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40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Mezery</a:t>
            </a:r>
            <a:endParaRPr kumimoji="0" lang="cs-CZ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400" b="0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  <p:sp>
        <p:nvSpPr>
          <p:cNvPr id="9" name="Rectangle 4"/>
          <p:cNvSpPr>
            <a:spLocks noChangeArrowheads="1"/>
          </p:cNvSpPr>
          <p:nvPr/>
        </p:nvSpPr>
        <p:spPr bwMode="auto">
          <a:xfrm>
            <a:off x="195618" y="4553833"/>
            <a:ext cx="1954381" cy="1323439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cs-CZ" sz="3600" b="1" i="0" u="none" strike="noStrike" cap="none" normalizeH="0" baseline="0" dirty="0" smtClean="0">
                <a:ln>
                  <a:noFill/>
                </a:ln>
                <a:solidFill>
                  <a:schemeClr val="tx1"/>
                </a:solidFill>
                <a:effectLst/>
                <a:latin typeface="Times New Roman" pitchFamily="18" charset="0"/>
                <a:ea typeface="Calibri" pitchFamily="34" charset="0"/>
                <a:cs typeface="Times New Roman" pitchFamily="18" charset="0"/>
              </a:rPr>
              <a:t>Umístění</a:t>
            </a:r>
            <a:endParaRPr kumimoji="0" lang="cs-CZ" sz="16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cs-CZ" sz="4400" b="1" i="0" u="none" strike="noStrike" cap="none" normalizeH="0" baseline="0" dirty="0" smtClean="0">
              <a:ln>
                <a:noFill/>
              </a:ln>
              <a:solidFill>
                <a:schemeClr val="tx1"/>
              </a:solidFill>
              <a:effectLst/>
              <a:latin typeface="Arial" pitchFamily="34" charset="0"/>
              <a:cs typeface="Arial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958692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5" grpId="0"/>
      <p:bldP spid="6" grpId="0"/>
      <p:bldP spid="9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48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50274" y="3356992"/>
            <a:ext cx="7475215" cy="227932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ovéPole 2"/>
          <p:cNvSpPr txBox="1"/>
          <p:nvPr/>
        </p:nvSpPr>
        <p:spPr>
          <a:xfrm>
            <a:off x="857250" y="428625"/>
            <a:ext cx="3500438" cy="523875"/>
          </a:xfrm>
          <a:prstGeom prst="rect">
            <a:avLst/>
          </a:prstGeom>
        </p:spPr>
        <p:style>
          <a:lnRef idx="2">
            <a:schemeClr val="accent2"/>
          </a:lnRef>
          <a:fillRef idx="1">
            <a:schemeClr val="lt1"/>
          </a:fillRef>
          <a:effectRef idx="0">
            <a:schemeClr val="accent2"/>
          </a:effectRef>
          <a:fontRef idx="minor">
            <a:schemeClr val="dk1"/>
          </a:fontRef>
        </p:style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  <a:defRPr/>
            </a:pPr>
            <a:r>
              <a:rPr lang="cs-CZ" sz="2800" dirty="0">
                <a:solidFill>
                  <a:srgbClr val="000000"/>
                </a:solidFill>
              </a:rPr>
              <a:t>Příruční nabídka</a:t>
            </a:r>
          </a:p>
        </p:txBody>
      </p:sp>
      <p:sp>
        <p:nvSpPr>
          <p:cNvPr id="20484" name="TextovéPole 3"/>
          <p:cNvSpPr txBox="1">
            <a:spLocks noChangeArrowheads="1"/>
          </p:cNvSpPr>
          <p:nvPr/>
        </p:nvSpPr>
        <p:spPr bwMode="auto">
          <a:xfrm>
            <a:off x="1214438" y="1285875"/>
            <a:ext cx="5692878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1. Označit text</a:t>
            </a:r>
          </a:p>
        </p:txBody>
      </p:sp>
      <p:sp>
        <p:nvSpPr>
          <p:cNvPr id="20485" name="TextovéPole 4"/>
          <p:cNvSpPr txBox="1">
            <a:spLocks noChangeArrowheads="1"/>
          </p:cNvSpPr>
          <p:nvPr/>
        </p:nvSpPr>
        <p:spPr bwMode="auto">
          <a:xfrm>
            <a:off x="1214438" y="1714500"/>
            <a:ext cx="695796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2. Myší se postavit vpravo mírně nad blok</a:t>
            </a:r>
          </a:p>
        </p:txBody>
      </p:sp>
    </p:spTree>
    <p:extLst>
      <p:ext uri="{BB962C8B-B14F-4D97-AF65-F5344CB8AC3E}">
        <p14:creationId xmlns:p14="http://schemas.microsoft.com/office/powerpoint/2010/main" val="149104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204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204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4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048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20484" grpId="0"/>
      <p:bldP spid="20485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ovéPole 1"/>
          <p:cNvSpPr txBox="1"/>
          <p:nvPr/>
        </p:nvSpPr>
        <p:spPr>
          <a:xfrm>
            <a:off x="395536" y="260648"/>
            <a:ext cx="8496944" cy="59093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b="1" dirty="0" smtClean="0"/>
              <a:t>Anotace: </a:t>
            </a:r>
            <a:endParaRPr lang="cs-CZ" dirty="0"/>
          </a:p>
          <a:p>
            <a:r>
              <a:rPr lang="cs-CZ" dirty="0" smtClean="0"/>
              <a:t>Práce s dokumentem MS Word – práce s textem – formát písma.</a:t>
            </a:r>
          </a:p>
          <a:p>
            <a:r>
              <a:rPr lang="cs-CZ" b="1" dirty="0" smtClean="0"/>
              <a:t>Očekávaný výstup</a:t>
            </a:r>
            <a:r>
              <a:rPr lang="cs-CZ" dirty="0" smtClean="0"/>
              <a:t>: žáci zvládají upravovat text v textovém editoru MS Word (velikost</a:t>
            </a:r>
            <a:r>
              <a:rPr lang="cs-CZ" dirty="0"/>
              <a:t>, druh, barvu a typ </a:t>
            </a:r>
            <a:r>
              <a:rPr lang="cs-CZ" dirty="0" smtClean="0"/>
              <a:t>písma), umí využívat proložení znaků, používá k úpravě příruční nabídku i skupinu Písmo na kartě Domů.</a:t>
            </a:r>
            <a:endParaRPr lang="cs-CZ" dirty="0"/>
          </a:p>
          <a:p>
            <a:r>
              <a:rPr lang="cs-CZ" dirty="0"/>
              <a:t> </a:t>
            </a:r>
            <a:r>
              <a:rPr lang="cs-CZ" b="1" dirty="0" smtClean="0"/>
              <a:t>Frontální prezentace:</a:t>
            </a:r>
            <a:r>
              <a:rPr lang="cs-CZ" dirty="0" smtClean="0"/>
              <a:t> </a:t>
            </a:r>
          </a:p>
          <a:p>
            <a:r>
              <a:rPr lang="cs-CZ" dirty="0" smtClean="0"/>
              <a:t>Během frontální prezentace, která je průvodcem novými pojmy si žáci nové </a:t>
            </a:r>
            <a:r>
              <a:rPr lang="cs-CZ" dirty="0"/>
              <a:t>poznatky zkoušejí </a:t>
            </a:r>
            <a:r>
              <a:rPr lang="cs-CZ" dirty="0" smtClean="0"/>
              <a:t>v otevřeném dokumentu Word, na cvičeních a získávají </a:t>
            </a:r>
            <a:r>
              <a:rPr lang="cs-CZ" dirty="0"/>
              <a:t>potřebné </a:t>
            </a:r>
            <a:r>
              <a:rPr lang="cs-CZ" dirty="0" smtClean="0"/>
              <a:t>dovednosti</a:t>
            </a:r>
            <a:r>
              <a:rPr lang="cs-CZ" dirty="0"/>
              <a:t>. </a:t>
            </a:r>
          </a:p>
          <a:p>
            <a:r>
              <a:rPr lang="cs-CZ" dirty="0" smtClean="0"/>
              <a:t>Snímek č. 3: Vysvětlení pojmu formátování</a:t>
            </a:r>
          </a:p>
          <a:p>
            <a:r>
              <a:rPr lang="cs-CZ" dirty="0" smtClean="0"/>
              <a:t>Snímek </a:t>
            </a:r>
            <a:r>
              <a:rPr lang="cs-CZ" dirty="0" smtClean="0"/>
              <a:t>č. 5 : Umístění skupiny Písmo na kartě Domů.</a:t>
            </a:r>
          </a:p>
          <a:p>
            <a:r>
              <a:rPr lang="cs-CZ" dirty="0" smtClean="0"/>
              <a:t>Snímek č. </a:t>
            </a:r>
            <a:r>
              <a:rPr lang="cs-CZ" dirty="0" smtClean="0"/>
              <a:t>6, 8 – 12 : </a:t>
            </a:r>
            <a:r>
              <a:rPr lang="cs-CZ" dirty="0" smtClean="0"/>
              <a:t>Formát písma – font, velikost, řez písma, barva písma. Žáci si zkouší nové poznatky a následně je aplikují při plnění úkolů. </a:t>
            </a:r>
          </a:p>
          <a:p>
            <a:r>
              <a:rPr lang="cs-CZ" dirty="0" smtClean="0"/>
              <a:t>Snímek č. 15 - 16: Další formát písma – dialogové okno</a:t>
            </a:r>
          </a:p>
          <a:p>
            <a:r>
              <a:rPr lang="cs-CZ" dirty="0" smtClean="0"/>
              <a:t>Snímek č</a:t>
            </a:r>
            <a:r>
              <a:rPr lang="cs-CZ" dirty="0" smtClean="0"/>
              <a:t>. 19 - 21: </a:t>
            </a:r>
            <a:r>
              <a:rPr lang="cs-CZ" dirty="0" smtClean="0"/>
              <a:t>Proložení znaků.  </a:t>
            </a:r>
          </a:p>
          <a:p>
            <a:r>
              <a:rPr lang="cs-CZ" dirty="0" smtClean="0"/>
              <a:t>Snímek </a:t>
            </a:r>
            <a:r>
              <a:rPr lang="cs-CZ" dirty="0"/>
              <a:t>č. </a:t>
            </a:r>
            <a:r>
              <a:rPr lang="cs-CZ" dirty="0" smtClean="0"/>
              <a:t>22: </a:t>
            </a:r>
            <a:r>
              <a:rPr lang="cs-CZ" dirty="0"/>
              <a:t>Výhody využití příruční </a:t>
            </a:r>
            <a:r>
              <a:rPr lang="cs-CZ" dirty="0" smtClean="0"/>
              <a:t>nabídky</a:t>
            </a:r>
          </a:p>
          <a:p>
            <a:r>
              <a:rPr lang="cs-CZ" b="1" dirty="0" smtClean="0"/>
              <a:t>Fixace</a:t>
            </a:r>
            <a:r>
              <a:rPr lang="cs-CZ" dirty="0" smtClean="0"/>
              <a:t>:</a:t>
            </a:r>
          </a:p>
          <a:p>
            <a:r>
              <a:rPr lang="cs-CZ" dirty="0" smtClean="0"/>
              <a:t>Snímek č. 7, 13 -</a:t>
            </a:r>
            <a:r>
              <a:rPr lang="cs-CZ" dirty="0" smtClean="0"/>
              <a:t>14, 17: </a:t>
            </a:r>
            <a:r>
              <a:rPr lang="cs-CZ" dirty="0"/>
              <a:t>Do otevřeného prázdného dokumentu Word žáci plní úkoly dle zadání.</a:t>
            </a:r>
            <a:endParaRPr lang="cs-CZ" dirty="0" smtClean="0"/>
          </a:p>
          <a:p>
            <a:r>
              <a:rPr lang="cs-CZ" dirty="0" smtClean="0"/>
              <a:t>Snímek č. 18: Žáci otevřou dokument </a:t>
            </a:r>
            <a:r>
              <a:rPr lang="cs-CZ" b="1" i="1" dirty="0" err="1" smtClean="0"/>
              <a:t>Nehodici</a:t>
            </a:r>
            <a:r>
              <a:rPr lang="cs-CZ" dirty="0" smtClean="0"/>
              <a:t>  a plní </a:t>
            </a:r>
            <a:r>
              <a:rPr lang="cs-CZ" dirty="0"/>
              <a:t>úkoly dle zadání.</a:t>
            </a:r>
            <a:endParaRPr lang="cs-CZ" dirty="0" smtClean="0"/>
          </a:p>
          <a:p>
            <a:r>
              <a:rPr lang="cs-CZ" dirty="0" smtClean="0"/>
              <a:t>.</a:t>
            </a:r>
            <a:endParaRPr lang="cs-CZ" dirty="0" smtClean="0"/>
          </a:p>
        </p:txBody>
      </p:sp>
    </p:spTree>
    <p:extLst>
      <p:ext uri="{BB962C8B-B14F-4D97-AF65-F5344CB8AC3E}">
        <p14:creationId xmlns:p14="http://schemas.microsoft.com/office/powerpoint/2010/main" val="276158390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Obdélník 1"/>
          <p:cNvSpPr/>
          <p:nvPr/>
        </p:nvSpPr>
        <p:spPr>
          <a:xfrm>
            <a:off x="251520" y="1166843"/>
            <a:ext cx="8496944" cy="203132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cs-CZ" b="1" dirty="0"/>
              <a:t>Zdroje: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NAVRÁTIL, Pavel. </a:t>
            </a:r>
            <a:r>
              <a:rPr lang="cs-CZ" i="1" dirty="0"/>
              <a:t>S počítačem na základní škole</a:t>
            </a:r>
            <a:r>
              <a:rPr lang="cs-CZ" dirty="0"/>
              <a:t>. Kralice na Hané: Computer Media s.r.o., 2005, ISBN 80-86686-49-3.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KOVÁŘOVÁ, Libuše; NĚMEC, Vladimír; JIŘÍČEK, Michal a kol. </a:t>
            </a:r>
            <a:r>
              <a:rPr lang="cs-CZ" i="1" dirty="0"/>
              <a:t>Informatika pro základní školy</a:t>
            </a:r>
            <a:r>
              <a:rPr lang="cs-CZ" dirty="0"/>
              <a:t>. Kralice na Hané: Computer Media, 2009, ISBN 978-80-7402-015-5. </a:t>
            </a:r>
          </a:p>
          <a:p>
            <a:pPr marL="285750" indent="-285750">
              <a:buFont typeface="Arial" pitchFamily="34" charset="0"/>
              <a:buChar char="•"/>
            </a:pPr>
            <a:r>
              <a:rPr lang="cs-CZ" dirty="0"/>
              <a:t>MS Office </a:t>
            </a:r>
            <a:r>
              <a:rPr lang="cs-CZ" dirty="0" smtClean="0"/>
              <a:t>Klipart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81187702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6" name="Text Box 4"/>
          <p:cNvSpPr txBox="1">
            <a:spLocks noChangeArrowheads="1"/>
          </p:cNvSpPr>
          <p:nvPr/>
        </p:nvSpPr>
        <p:spPr bwMode="auto">
          <a:xfrm>
            <a:off x="1114425" y="1196975"/>
            <a:ext cx="7418388" cy="762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4400" b="1" dirty="0">
                <a:solidFill>
                  <a:srgbClr val="000000"/>
                </a:solidFill>
                <a:latin typeface="Arial" charset="0"/>
              </a:rPr>
              <a:t>Formátování dokumentu</a:t>
            </a:r>
          </a:p>
        </p:txBody>
      </p:sp>
      <p:sp>
        <p:nvSpPr>
          <p:cNvPr id="3077" name="Text Box 5"/>
          <p:cNvSpPr txBox="1">
            <a:spLocks noChangeArrowheads="1"/>
          </p:cNvSpPr>
          <p:nvPr/>
        </p:nvSpPr>
        <p:spPr bwMode="auto">
          <a:xfrm>
            <a:off x="900113" y="2708275"/>
            <a:ext cx="7488237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  <a:latin typeface="Arial" charset="0"/>
              </a:rPr>
              <a:t>Úprava písma (velikost, barva, vzhled)</a:t>
            </a:r>
          </a:p>
        </p:txBody>
      </p:sp>
      <p:sp>
        <p:nvSpPr>
          <p:cNvPr id="3078" name="Text Box 6"/>
          <p:cNvSpPr txBox="1">
            <a:spLocks noChangeArrowheads="1"/>
          </p:cNvSpPr>
          <p:nvPr/>
        </p:nvSpPr>
        <p:spPr bwMode="auto">
          <a:xfrm>
            <a:off x="901700" y="3789363"/>
            <a:ext cx="8207375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  <a:latin typeface="Arial" charset="0"/>
              </a:rPr>
              <a:t>Úprava odstavce (řádkování, zarovnání textu, odsazení okrajů odstavce)</a:t>
            </a:r>
          </a:p>
        </p:txBody>
      </p:sp>
      <p:sp>
        <p:nvSpPr>
          <p:cNvPr id="3079" name="Text Box 7"/>
          <p:cNvSpPr txBox="1">
            <a:spLocks noChangeArrowheads="1"/>
          </p:cNvSpPr>
          <p:nvPr/>
        </p:nvSpPr>
        <p:spPr bwMode="auto">
          <a:xfrm>
            <a:off x="971550" y="5157788"/>
            <a:ext cx="7129463" cy="10668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3200" dirty="0">
                <a:solidFill>
                  <a:srgbClr val="000000"/>
                </a:solidFill>
                <a:latin typeface="Arial" charset="0"/>
              </a:rPr>
              <a:t>Úprava dokumentu (velikost okrajů, orientace stránky, záhlaví a zápatí)</a:t>
            </a:r>
          </a:p>
        </p:txBody>
      </p:sp>
    </p:spTree>
    <p:extLst>
      <p:ext uri="{BB962C8B-B14F-4D97-AF65-F5344CB8AC3E}">
        <p14:creationId xmlns:p14="http://schemas.microsoft.com/office/powerpoint/2010/main" val="37425329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7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0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3" dur="500"/>
                                        <p:tgtEl>
                                          <p:spTgt spid="30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 nodeType="clickPar">
                      <p:stCondLst>
                        <p:cond delay="indefinite"/>
                      </p:stCondLst>
                      <p:childTnLst>
                        <p:par>
                          <p:cTn id="1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30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 nodeType="clickPar">
                      <p:stCondLst>
                        <p:cond delay="indefinite"/>
                      </p:stCondLst>
                      <p:childTnLst>
                        <p:par>
                          <p:cTn id="2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30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76" grpId="0"/>
      <p:bldP spid="3077" grpId="0"/>
      <p:bldP spid="3078" grpId="0"/>
      <p:bldP spid="3079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4" name="Text Box 4"/>
          <p:cNvSpPr txBox="1">
            <a:spLocks noChangeArrowheads="1"/>
          </p:cNvSpPr>
          <p:nvPr/>
        </p:nvSpPr>
        <p:spPr bwMode="auto">
          <a:xfrm>
            <a:off x="1752600" y="2209800"/>
            <a:ext cx="5181600" cy="1006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6000" b="1" dirty="0">
                <a:solidFill>
                  <a:srgbClr val="000000"/>
                </a:solidFill>
                <a:latin typeface="Comic Sans MS" pitchFamily="66" charset="0"/>
              </a:rPr>
              <a:t>Formát písma</a:t>
            </a:r>
          </a:p>
        </p:txBody>
      </p:sp>
    </p:spTree>
    <p:extLst>
      <p:ext uri="{BB962C8B-B14F-4D97-AF65-F5344CB8AC3E}">
        <p14:creationId xmlns:p14="http://schemas.microsoft.com/office/powerpoint/2010/main" val="26889372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124" grpId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114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000375" y="3929063"/>
            <a:ext cx="5786438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102" name="Rectangle 6"/>
          <p:cNvSpPr>
            <a:spLocks noChangeArrowheads="1"/>
          </p:cNvSpPr>
          <p:nvPr/>
        </p:nvSpPr>
        <p:spPr bwMode="auto">
          <a:xfrm>
            <a:off x="1143000" y="285750"/>
            <a:ext cx="2895600" cy="60960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81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Karta Domů</a:t>
            </a:r>
          </a:p>
        </p:txBody>
      </p:sp>
      <p:pic>
        <p:nvPicPr>
          <p:cNvPr id="4113" name="Picture 17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429125" y="214313"/>
            <a:ext cx="4133850" cy="1247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0" name="Line 7"/>
          <p:cNvSpPr>
            <a:spLocks noChangeShapeType="1"/>
          </p:cNvSpPr>
          <p:nvPr/>
        </p:nvSpPr>
        <p:spPr bwMode="auto">
          <a:xfrm flipV="1">
            <a:off x="3786188" y="357188"/>
            <a:ext cx="1143000" cy="71437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6" name="Line 10"/>
          <p:cNvSpPr>
            <a:spLocks noChangeShapeType="1"/>
          </p:cNvSpPr>
          <p:nvPr/>
        </p:nvSpPr>
        <p:spPr bwMode="auto">
          <a:xfrm>
            <a:off x="2647950" y="4403725"/>
            <a:ext cx="723900" cy="376238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7" name="Line 11"/>
          <p:cNvSpPr>
            <a:spLocks noChangeShapeType="1"/>
          </p:cNvSpPr>
          <p:nvPr/>
        </p:nvSpPr>
        <p:spPr bwMode="auto">
          <a:xfrm>
            <a:off x="2800350" y="4403725"/>
            <a:ext cx="1143000" cy="519113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8" name="Line 12"/>
          <p:cNvSpPr>
            <a:spLocks noChangeShapeType="1"/>
          </p:cNvSpPr>
          <p:nvPr/>
        </p:nvSpPr>
        <p:spPr bwMode="auto">
          <a:xfrm>
            <a:off x="2952750" y="4403725"/>
            <a:ext cx="1419225" cy="447675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29" name="Text Box 15"/>
          <p:cNvSpPr txBox="1">
            <a:spLocks noChangeArrowheads="1"/>
          </p:cNvSpPr>
          <p:nvPr/>
        </p:nvSpPr>
        <p:spPr bwMode="auto">
          <a:xfrm>
            <a:off x="657225" y="3914775"/>
            <a:ext cx="2590800" cy="579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Řez písma </a:t>
            </a:r>
          </a:p>
        </p:txBody>
      </p:sp>
      <p:sp>
        <p:nvSpPr>
          <p:cNvPr id="30" name="Line 8"/>
          <p:cNvSpPr>
            <a:spLocks noChangeShapeType="1"/>
          </p:cNvSpPr>
          <p:nvPr/>
        </p:nvSpPr>
        <p:spPr bwMode="auto">
          <a:xfrm>
            <a:off x="2643188" y="3286125"/>
            <a:ext cx="857250" cy="947738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31" name="Text Box 13"/>
          <p:cNvSpPr txBox="1">
            <a:spLocks noChangeArrowheads="1"/>
          </p:cNvSpPr>
          <p:nvPr/>
        </p:nvSpPr>
        <p:spPr bwMode="auto">
          <a:xfrm>
            <a:off x="357188" y="2801938"/>
            <a:ext cx="3986212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Typ písma - Font</a:t>
            </a:r>
          </a:p>
        </p:txBody>
      </p:sp>
      <p:sp>
        <p:nvSpPr>
          <p:cNvPr id="32" name="Rectangle 6"/>
          <p:cNvSpPr>
            <a:spLocks noChangeArrowheads="1"/>
          </p:cNvSpPr>
          <p:nvPr/>
        </p:nvSpPr>
        <p:spPr bwMode="auto">
          <a:xfrm>
            <a:off x="0" y="4857750"/>
            <a:ext cx="2895600" cy="609600"/>
          </a:xfrm>
          <a:prstGeom prst="rect">
            <a:avLst/>
          </a:prstGeom>
          <a:gradFill rotWithShape="1">
            <a:gsLst>
              <a:gs pos="0">
                <a:srgbClr val="83D3FF"/>
              </a:gs>
              <a:gs pos="50000">
                <a:srgbClr val="B5E2FF"/>
              </a:gs>
              <a:gs pos="100000">
                <a:srgbClr val="DBF0FF"/>
              </a:gs>
            </a:gsLst>
            <a:lin ang="5400000" scaled="1"/>
          </a:gradFill>
          <a:ln w="9525">
            <a:solidFill>
              <a:schemeClr val="tx1"/>
            </a:solidFill>
            <a:miter lim="800000"/>
            <a:headEnd/>
            <a:tailEnd/>
          </a:ln>
        </p:spPr>
        <p:txBody>
          <a:bodyPr wrap="none" anchor="ctr"/>
          <a:lstStyle/>
          <a:p>
            <a:pPr algn="ctr"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  <a:latin typeface="Times New Roman" pitchFamily="18" charset="0"/>
              </a:rPr>
              <a:t>Skupina Písmo</a:t>
            </a:r>
          </a:p>
        </p:txBody>
      </p:sp>
      <p:sp>
        <p:nvSpPr>
          <p:cNvPr id="33" name="Line 7"/>
          <p:cNvSpPr>
            <a:spLocks noChangeShapeType="1"/>
          </p:cNvSpPr>
          <p:nvPr/>
        </p:nvSpPr>
        <p:spPr bwMode="auto">
          <a:xfrm>
            <a:off x="2643188" y="5286375"/>
            <a:ext cx="2643187" cy="357188"/>
          </a:xfrm>
          <a:prstGeom prst="line">
            <a:avLst/>
          </a:prstGeom>
          <a:noFill/>
          <a:ln w="57150">
            <a:solidFill>
              <a:schemeClr val="tx1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34" name="Line 9"/>
          <p:cNvSpPr>
            <a:spLocks noChangeShapeType="1"/>
          </p:cNvSpPr>
          <p:nvPr/>
        </p:nvSpPr>
        <p:spPr bwMode="auto">
          <a:xfrm>
            <a:off x="5443538" y="3136900"/>
            <a:ext cx="928687" cy="1000125"/>
          </a:xfrm>
          <a:prstGeom prst="line">
            <a:avLst/>
          </a:prstGeom>
          <a:noFill/>
          <a:ln w="57150">
            <a:solidFill>
              <a:srgbClr val="996600"/>
            </a:solidFill>
            <a:round/>
            <a:headEnd/>
            <a:tailEnd type="triangle" w="med" len="med"/>
          </a:ln>
          <a:extLst>
            <a:ext uri="{909E8E84-426E-40DD-AFC4-6F175D3DCCD1}">
              <a14:hiddenFill xmlns:a14="http://schemas.microsoft.com/office/drawing/2010/main">
                <a:noFill/>
              </a14:hiddenFill>
            </a:ext>
          </a:extLst>
        </p:spPr>
        <p:txBody>
          <a:bodyPr/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endParaRPr lang="cs-CZ" dirty="0">
              <a:solidFill>
                <a:srgbClr val="000000"/>
              </a:solidFill>
              <a:latin typeface="Times New Roman" pitchFamily="18" charset="0"/>
            </a:endParaRPr>
          </a:p>
        </p:txBody>
      </p:sp>
      <p:sp>
        <p:nvSpPr>
          <p:cNvPr id="5135" name="Text Box 14"/>
          <p:cNvSpPr txBox="1">
            <a:spLocks noChangeArrowheads="1"/>
          </p:cNvSpPr>
          <p:nvPr/>
        </p:nvSpPr>
        <p:spPr bwMode="auto">
          <a:xfrm>
            <a:off x="4024313" y="2636912"/>
            <a:ext cx="1990725" cy="584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Velikost</a:t>
            </a:r>
          </a:p>
        </p:txBody>
      </p:sp>
    </p:spTree>
    <p:extLst>
      <p:ext uri="{BB962C8B-B14F-4D97-AF65-F5344CB8AC3E}">
        <p14:creationId xmlns:p14="http://schemas.microsoft.com/office/powerpoint/2010/main" val="11850127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0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410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9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 nodeType="clickPar">
                      <p:stCondLst>
                        <p:cond delay="indefinite"/>
                      </p:stCondLst>
                      <p:childTnLst>
                        <p:par>
                          <p:cTn id="1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6" dur="500"/>
                                        <p:tgtEl>
                                          <p:spTgt spid="41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41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3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" fill="hold" nodeType="clickPar">
                      <p:stCondLst>
                        <p:cond delay="indefinite"/>
                      </p:stCondLst>
                      <p:childTnLst>
                        <p:par>
                          <p:cTn id="2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5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5" dur="500"/>
                                        <p:tgtEl>
                                          <p:spTgt spid="51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6" fill="hold">
                      <p:stCondLst>
                        <p:cond delay="indefinite"/>
                      </p:stCondLst>
                      <p:childTnLst>
                        <p:par>
                          <p:cTn id="47" fill="hold">
                            <p:stCondLst>
                              <p:cond delay="0"/>
                            </p:stCondLst>
                            <p:childTnLst>
                              <p:par>
                                <p:cTn id="4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0" dur="500"/>
                                        <p:tgtEl>
                                          <p:spTgt spid="51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5" dur="500"/>
                                        <p:tgtEl>
                                          <p:spTgt spid="51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8" dur="500"/>
                                        <p:tgtEl>
                                          <p:spTgt spid="51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9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1" dur="500"/>
                                        <p:tgtEl>
                                          <p:spTgt spid="51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2" presetID="16" presetClass="entr" presetSubtype="21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4" dur="500"/>
                                        <p:tgtEl>
                                          <p:spTgt spid="51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102" grpId="0" animBg="1" autoUpdateAnimBg="0"/>
      <p:bldP spid="20" grpId="0" animBg="1"/>
      <p:bldP spid="5126" grpId="0" animBg="1"/>
      <p:bldP spid="5127" grpId="0" animBg="1"/>
      <p:bldP spid="5128" grpId="0" animBg="1"/>
      <p:bldP spid="5129" grpId="0"/>
      <p:bldP spid="30" grpId="0" animBg="1"/>
      <p:bldP spid="31" grpId="0" autoUpdateAnimBg="0"/>
      <p:bldP spid="32" grpId="0" animBg="1" autoUpdateAnimBg="0"/>
      <p:bldP spid="33" grpId="0" animBg="1"/>
      <p:bldP spid="5134" grpId="0" animBg="1"/>
      <p:bldP spid="5135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6" name="Text Box 4"/>
          <p:cNvSpPr txBox="1">
            <a:spLocks noChangeArrowheads="1"/>
          </p:cNvSpPr>
          <p:nvPr/>
        </p:nvSpPr>
        <p:spPr bwMode="auto">
          <a:xfrm>
            <a:off x="685800" y="762000"/>
            <a:ext cx="7846640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FF6600"/>
                </a:solidFill>
              </a:rPr>
              <a:t>Řez písma</a:t>
            </a:r>
            <a:r>
              <a:rPr lang="cs-CZ" sz="2400" dirty="0">
                <a:solidFill>
                  <a:srgbClr val="000000"/>
                </a:solidFill>
              </a:rPr>
              <a:t> – </a:t>
            </a:r>
            <a:r>
              <a:rPr lang="cs-CZ" sz="2800" b="1" dirty="0">
                <a:solidFill>
                  <a:srgbClr val="000000"/>
                </a:solidFill>
              </a:rPr>
              <a:t>B</a:t>
            </a:r>
            <a:r>
              <a:rPr lang="cs-CZ" sz="2800" dirty="0">
                <a:solidFill>
                  <a:srgbClr val="000000"/>
                </a:solidFill>
              </a:rPr>
              <a:t> tučné, </a:t>
            </a:r>
            <a:r>
              <a:rPr lang="cs-CZ" sz="2800" b="1" i="1" dirty="0">
                <a:solidFill>
                  <a:srgbClr val="000000"/>
                </a:solidFill>
              </a:rPr>
              <a:t>I</a:t>
            </a:r>
            <a:r>
              <a:rPr lang="cs-CZ" sz="2800" dirty="0">
                <a:solidFill>
                  <a:srgbClr val="000000"/>
                </a:solidFill>
              </a:rPr>
              <a:t> kurzíva, </a:t>
            </a:r>
            <a:r>
              <a:rPr lang="cs-CZ" sz="2800" b="1" u="sng" dirty="0">
                <a:solidFill>
                  <a:srgbClr val="000000"/>
                </a:solidFill>
              </a:rPr>
              <a:t>U</a:t>
            </a:r>
            <a:r>
              <a:rPr lang="cs-CZ" sz="2800" dirty="0">
                <a:solidFill>
                  <a:srgbClr val="000000"/>
                </a:solidFill>
              </a:rPr>
              <a:t> podtržené</a:t>
            </a:r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685800" y="1981200"/>
            <a:ext cx="7010400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Slouží k odlišení, zvýraznění textu </a:t>
            </a:r>
          </a:p>
        </p:txBody>
      </p:sp>
      <p:pic>
        <p:nvPicPr>
          <p:cNvPr id="8198" name="Picture 6" descr="barva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72200" y="3429000"/>
            <a:ext cx="2133600" cy="7524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9" name="Text Box 7"/>
          <p:cNvSpPr txBox="1">
            <a:spLocks noChangeArrowheads="1"/>
          </p:cNvSpPr>
          <p:nvPr/>
        </p:nvSpPr>
        <p:spPr bwMode="auto">
          <a:xfrm>
            <a:off x="609600" y="3276600"/>
            <a:ext cx="45720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b="1" dirty="0">
                <a:solidFill>
                  <a:srgbClr val="FF6600"/>
                </a:solidFill>
              </a:rPr>
              <a:t>Barva písma</a:t>
            </a:r>
          </a:p>
        </p:txBody>
      </p:sp>
      <p:sp>
        <p:nvSpPr>
          <p:cNvPr id="8200" name="Text Box 8"/>
          <p:cNvSpPr txBox="1">
            <a:spLocks noChangeArrowheads="1"/>
          </p:cNvSpPr>
          <p:nvPr/>
        </p:nvSpPr>
        <p:spPr bwMode="auto">
          <a:xfrm>
            <a:off x="609600" y="4648200"/>
            <a:ext cx="835488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Kromě barvy základní (</a:t>
            </a:r>
            <a:r>
              <a:rPr lang="cs-CZ" sz="2800" b="1" dirty="0">
                <a:solidFill>
                  <a:srgbClr val="000000"/>
                </a:solidFill>
              </a:rPr>
              <a:t>automatické</a:t>
            </a:r>
            <a:r>
              <a:rPr lang="cs-CZ" sz="2800" dirty="0">
                <a:solidFill>
                  <a:srgbClr val="000000"/>
                </a:solidFill>
              </a:rPr>
              <a:t>) máme k dispozici další barvy</a:t>
            </a:r>
          </a:p>
        </p:txBody>
      </p:sp>
    </p:spTree>
    <p:extLst>
      <p:ext uri="{BB962C8B-B14F-4D97-AF65-F5344CB8AC3E}">
        <p14:creationId xmlns:p14="http://schemas.microsoft.com/office/powerpoint/2010/main" val="1464289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9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 nodeType="clickPar">
                      <p:stCondLst>
                        <p:cond delay="indefinite"/>
                      </p:stCondLst>
                      <p:childTnLst>
                        <p:par>
                          <p:cTn id="1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9" presetID="9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1" dur="500"/>
                                        <p:tgtEl>
                                          <p:spTgt spid="819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 nodeType="clickPar">
                      <p:stCondLst>
                        <p:cond delay="indefinite"/>
                      </p:stCondLst>
                      <p:childTnLst>
                        <p:par>
                          <p:cTn id="2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0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820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6" grpId="0" autoUpdateAnimBg="0"/>
      <p:bldP spid="8197" grpId="0" autoUpdateAnimBg="0"/>
      <p:bldP spid="8199" grpId="0" autoUpdateAnimBg="0"/>
      <p:bldP spid="8200" grpId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ext Box 2"/>
          <p:cNvSpPr txBox="1">
            <a:spLocks noChangeArrowheads="1"/>
          </p:cNvSpPr>
          <p:nvPr/>
        </p:nvSpPr>
        <p:spPr bwMode="auto">
          <a:xfrm>
            <a:off x="467544" y="1819672"/>
            <a:ext cx="4876800" cy="457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2400" dirty="0"/>
              <a:t>Úkol 1:</a:t>
            </a:r>
          </a:p>
        </p:txBody>
      </p:sp>
      <p:sp>
        <p:nvSpPr>
          <p:cNvPr id="26627" name="Text Box 3"/>
          <p:cNvSpPr txBox="1">
            <a:spLocks noChangeArrowheads="1"/>
          </p:cNvSpPr>
          <p:nvPr/>
        </p:nvSpPr>
        <p:spPr bwMode="auto">
          <a:xfrm>
            <a:off x="468313" y="3339058"/>
            <a:ext cx="8077200" cy="6413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</a:pPr>
            <a:r>
              <a:rPr lang="cs-CZ" sz="3600" dirty="0">
                <a:solidFill>
                  <a:srgbClr val="FF0000"/>
                </a:solidFill>
              </a:rPr>
              <a:t>Dnes </a:t>
            </a:r>
            <a:r>
              <a:rPr lang="cs-CZ" sz="3600" b="1" dirty="0">
                <a:solidFill>
                  <a:srgbClr val="FF0000"/>
                </a:solidFill>
              </a:rPr>
              <a:t>odpoledne</a:t>
            </a:r>
            <a:r>
              <a:rPr lang="cs-CZ" sz="3600" dirty="0">
                <a:solidFill>
                  <a:srgbClr val="FF0000"/>
                </a:solidFill>
              </a:rPr>
              <a:t> půjdu do </a:t>
            </a:r>
            <a:r>
              <a:rPr lang="cs-CZ" sz="3600" u="sng" dirty="0">
                <a:solidFill>
                  <a:srgbClr val="FF0000"/>
                </a:solidFill>
              </a:rPr>
              <a:t>kina</a:t>
            </a:r>
            <a:r>
              <a:rPr lang="cs-CZ" sz="3600" dirty="0">
                <a:solidFill>
                  <a:srgbClr val="FF0000"/>
                </a:solidFill>
              </a:rPr>
              <a:t>. </a:t>
            </a:r>
            <a:r>
              <a:rPr lang="cs-CZ" sz="3600" i="1" dirty="0">
                <a:solidFill>
                  <a:srgbClr val="FF0000"/>
                </a:solidFill>
              </a:rPr>
              <a:t>Jana</a:t>
            </a:r>
          </a:p>
        </p:txBody>
      </p:sp>
      <p:sp>
        <p:nvSpPr>
          <p:cNvPr id="7172" name="Text Box 4"/>
          <p:cNvSpPr txBox="1">
            <a:spLocks noChangeArrowheads="1"/>
          </p:cNvSpPr>
          <p:nvPr/>
        </p:nvSpPr>
        <p:spPr bwMode="auto">
          <a:xfrm>
            <a:off x="381000" y="2815183"/>
            <a:ext cx="7391400" cy="5191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50000"/>
              </a:spcBef>
              <a:spcAft>
                <a:spcPct val="0"/>
              </a:spcAft>
              <a:buFontTx/>
              <a:buChar char="•"/>
            </a:pPr>
            <a:r>
              <a:rPr lang="cs-CZ" sz="2800" dirty="0"/>
              <a:t>Napište stejně</a:t>
            </a:r>
            <a:r>
              <a:rPr lang="cs-CZ" sz="2400" dirty="0"/>
              <a:t>:</a:t>
            </a:r>
          </a:p>
        </p:txBody>
      </p:sp>
      <p:pic>
        <p:nvPicPr>
          <p:cNvPr id="26629" name="Picture 5" descr="smail moodle"/>
          <p:cNvPicPr>
            <a:picLocks noChangeAspect="1" noChangeArrowheads="1" noCrop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209126" y="1475358"/>
            <a:ext cx="1368425" cy="13684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174" name="Rectangle 8"/>
          <p:cNvSpPr>
            <a:spLocks noChangeArrowheads="1"/>
          </p:cNvSpPr>
          <p:nvPr/>
        </p:nvSpPr>
        <p:spPr bwMode="auto">
          <a:xfrm>
            <a:off x="395288" y="4347121"/>
            <a:ext cx="8207375" cy="9540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pPr fontAlgn="base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latin typeface="Times New Roman" pitchFamily="18" charset="0"/>
              </a:rPr>
              <a:t>Jakýkoliv text je lepší </a:t>
            </a:r>
            <a:r>
              <a:rPr lang="cs-CZ" sz="2800" b="1" dirty="0">
                <a:latin typeface="Times New Roman" pitchFamily="18" charset="0"/>
              </a:rPr>
              <a:t>nejprve napsat</a:t>
            </a:r>
            <a:r>
              <a:rPr lang="cs-CZ" sz="2800" dirty="0">
                <a:latin typeface="Times New Roman" pitchFamily="18" charset="0"/>
              </a:rPr>
              <a:t> a teprve </a:t>
            </a:r>
            <a:r>
              <a:rPr lang="cs-CZ" sz="2800" b="1" dirty="0">
                <a:latin typeface="Times New Roman" pitchFamily="18" charset="0"/>
              </a:rPr>
              <a:t>potom upravovat</a:t>
            </a:r>
            <a:r>
              <a:rPr lang="cs-CZ" sz="2800" dirty="0">
                <a:latin typeface="Times New Roman" pitchFamily="18" charset="0"/>
              </a:rPr>
              <a:t>.</a:t>
            </a:r>
          </a:p>
        </p:txBody>
      </p:sp>
      <p:sp>
        <p:nvSpPr>
          <p:cNvPr id="7" name="TextovéPole 6"/>
          <p:cNvSpPr txBox="1"/>
          <p:nvPr/>
        </p:nvSpPr>
        <p:spPr>
          <a:xfrm>
            <a:off x="391872" y="188640"/>
            <a:ext cx="7848812" cy="7232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cs-CZ" sz="900" dirty="0">
              <a:solidFill>
                <a:srgbClr val="000000"/>
              </a:solidFill>
              <a:latin typeface="Century Gothic"/>
            </a:endParaRPr>
          </a:p>
          <a:p>
            <a:r>
              <a:rPr lang="cs-CZ" sz="3200" b="1" dirty="0" smtClean="0">
                <a:latin typeface="Century Gothic"/>
              </a:rPr>
              <a:t>Úkoly pro samostatnou práci:</a:t>
            </a:r>
            <a:endParaRPr lang="cs-CZ" sz="3200" b="1" dirty="0"/>
          </a:p>
        </p:txBody>
      </p:sp>
      <p:sp>
        <p:nvSpPr>
          <p:cNvPr id="8" name="Obdélník 7"/>
          <p:cNvSpPr/>
          <p:nvPr/>
        </p:nvSpPr>
        <p:spPr>
          <a:xfrm>
            <a:off x="343447" y="1033417"/>
            <a:ext cx="8244408" cy="523220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457200" indent="-457200">
              <a:buFont typeface="Arial" pitchFamily="34" charset="0"/>
              <a:buChar char="•"/>
            </a:pPr>
            <a:r>
              <a:rPr lang="cs-CZ" sz="2800" dirty="0" smtClean="0"/>
              <a:t>Otevři prázdný dokument MS Office Word.</a:t>
            </a:r>
            <a:endParaRPr lang="cs-CZ" sz="2800" dirty="0">
              <a:effectLst/>
            </a:endParaRPr>
          </a:p>
        </p:txBody>
      </p:sp>
    </p:spTree>
    <p:extLst>
      <p:ext uri="{BB962C8B-B14F-4D97-AF65-F5344CB8AC3E}">
        <p14:creationId xmlns:p14="http://schemas.microsoft.com/office/powerpoint/2010/main" val="29188181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71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71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7" dur="500"/>
                                        <p:tgtEl>
                                          <p:spTgt spid="266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 nodeType="clickPar">
                      <p:stCondLst>
                        <p:cond delay="indefinite"/>
                      </p:stCondLst>
                      <p:childTnLst>
                        <p:par>
                          <p:cTn id="2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6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2" dur="500"/>
                                        <p:tgtEl>
                                          <p:spTgt spid="266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71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0" grpId="0"/>
      <p:bldP spid="26627" grpId="0" autoUpdateAnimBg="0"/>
      <p:bldP spid="7172" grpId="0"/>
      <p:bldP spid="7174" grpId="0"/>
      <p:bldP spid="7" grpId="0"/>
      <p:bldP spid="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18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143000" y="2214563"/>
            <a:ext cx="5786438" cy="19145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5" name="TextovéPole 2"/>
          <p:cNvSpPr txBox="1">
            <a:spLocks noChangeArrowheads="1"/>
          </p:cNvSpPr>
          <p:nvPr/>
        </p:nvSpPr>
        <p:spPr bwMode="auto">
          <a:xfrm>
            <a:off x="323528" y="1285875"/>
            <a:ext cx="4248472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Okamžité zvětšení písma</a:t>
            </a:r>
          </a:p>
        </p:txBody>
      </p:sp>
      <p:sp>
        <p:nvSpPr>
          <p:cNvPr id="8196" name="TextovéPole 3"/>
          <p:cNvSpPr txBox="1">
            <a:spLocks noChangeArrowheads="1"/>
          </p:cNvSpPr>
          <p:nvPr/>
        </p:nvSpPr>
        <p:spPr bwMode="auto">
          <a:xfrm>
            <a:off x="4456639" y="1214438"/>
            <a:ext cx="4330174" cy="5232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dirty="0">
                <a:solidFill>
                  <a:srgbClr val="000000"/>
                </a:solidFill>
              </a:rPr>
              <a:t>Okamžité zmenšení písma</a:t>
            </a:r>
          </a:p>
        </p:txBody>
      </p:sp>
      <p:cxnSp>
        <p:nvCxnSpPr>
          <p:cNvPr id="6" name="Přímá spojovací šipka 5"/>
          <p:cNvCxnSpPr/>
          <p:nvPr/>
        </p:nvCxnSpPr>
        <p:spPr>
          <a:xfrm>
            <a:off x="3365500" y="1785938"/>
            <a:ext cx="2070100" cy="706437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Přímá spojovací šipka 6"/>
          <p:cNvCxnSpPr/>
          <p:nvPr/>
        </p:nvCxnSpPr>
        <p:spPr>
          <a:xfrm rot="10800000" flipV="1">
            <a:off x="6081713" y="1643063"/>
            <a:ext cx="1490662" cy="938212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8199" name="TextovéPole 7"/>
          <p:cNvSpPr txBox="1">
            <a:spLocks noChangeArrowheads="1"/>
          </p:cNvSpPr>
          <p:nvPr/>
        </p:nvSpPr>
        <p:spPr bwMode="auto">
          <a:xfrm>
            <a:off x="1555001" y="4437063"/>
            <a:ext cx="4529888" cy="58477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3200" dirty="0">
                <a:solidFill>
                  <a:srgbClr val="000000"/>
                </a:solidFill>
              </a:rPr>
              <a:t>Velikost písma</a:t>
            </a:r>
          </a:p>
        </p:txBody>
      </p:sp>
      <p:cxnSp>
        <p:nvCxnSpPr>
          <p:cNvPr id="9" name="Přímá spojovací šipka 8"/>
          <p:cNvCxnSpPr/>
          <p:nvPr/>
        </p:nvCxnSpPr>
        <p:spPr>
          <a:xfrm rot="5400000" flipH="1" flipV="1">
            <a:off x="3528219" y="3032919"/>
            <a:ext cx="1655763" cy="1152525"/>
          </a:xfrm>
          <a:prstGeom prst="straightConnector1">
            <a:avLst/>
          </a:prstGeom>
          <a:ln w="57150">
            <a:solidFill>
              <a:schemeClr val="tx2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948138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819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819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9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" dur="500"/>
                                        <p:tgtEl>
                                          <p:spTgt spid="819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195" grpId="0"/>
      <p:bldP spid="8196" grpId="0"/>
      <p:bldP spid="8199" grpId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5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85813" y="214313"/>
            <a:ext cx="4214812" cy="140493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19" name="Picture 6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000250" y="1143000"/>
            <a:ext cx="2357438" cy="35496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9220" name="Picture 8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86250" y="4286250"/>
            <a:ext cx="1577975" cy="2286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9221" name="TextovéPole 9"/>
          <p:cNvSpPr txBox="1">
            <a:spLocks noChangeArrowheads="1"/>
          </p:cNvSpPr>
          <p:nvPr/>
        </p:nvSpPr>
        <p:spPr bwMode="auto">
          <a:xfrm>
            <a:off x="4572000" y="1598613"/>
            <a:ext cx="4071938" cy="95410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Times New Roman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Times New Roman" pitchFamily="18" charset="0"/>
              </a:defRPr>
            </a:lvl9pPr>
          </a:lstStyle>
          <a:p>
            <a:pPr eaLnBrk="1" fontAlgn="base" hangingPunct="1">
              <a:spcBef>
                <a:spcPct val="0"/>
              </a:spcBef>
              <a:spcAft>
                <a:spcPct val="0"/>
              </a:spcAft>
            </a:pPr>
            <a:r>
              <a:rPr lang="cs-CZ" sz="2800" b="1" dirty="0">
                <a:solidFill>
                  <a:srgbClr val="000000"/>
                </a:solidFill>
              </a:rPr>
              <a:t>Možnosti dalšího formátování podtržení</a:t>
            </a:r>
          </a:p>
        </p:txBody>
      </p:sp>
    </p:spTree>
    <p:extLst>
      <p:ext uri="{BB962C8B-B14F-4D97-AF65-F5344CB8AC3E}">
        <p14:creationId xmlns:p14="http://schemas.microsoft.com/office/powerpoint/2010/main" val="399069752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92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92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500"/>
                                        <p:tgtEl>
                                          <p:spTgt spid="92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2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" dur="500"/>
                                        <p:tgtEl>
                                          <p:spTgt spid="92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221" grpId="0"/>
    </p:bldLst>
  </p:timing>
</p:sld>
</file>

<file path=ppt/theme/theme1.xml><?xml version="1.0" encoding="utf-8"?>
<a:theme xmlns:a="http://schemas.openxmlformats.org/drawingml/2006/main" name="Výchozí návrh">
  <a:themeElements>
    <a:clrScheme name="Výchozí návrh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Výchozí návrh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Výchozí návrh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Výchozí návrh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Výchozí návrh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108</TotalTime>
  <Words>665</Words>
  <Application>Microsoft Office PowerPoint</Application>
  <PresentationFormat>Předvádění na obrazovce (4:3)</PresentationFormat>
  <Paragraphs>131</Paragraphs>
  <Slides>24</Slides>
  <Notes>2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24</vt:i4>
      </vt:variant>
    </vt:vector>
  </HeadingPairs>
  <TitlesOfParts>
    <vt:vector size="25" baseType="lpstr">
      <vt:lpstr>Výchozí návrh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HP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jjirousova</dc:creator>
  <cp:lastModifiedBy>jjirousova</cp:lastModifiedBy>
  <cp:revision>15</cp:revision>
  <dcterms:created xsi:type="dcterms:W3CDTF">2012-04-24T18:17:29Z</dcterms:created>
  <dcterms:modified xsi:type="dcterms:W3CDTF">2013-01-20T10:18:10Z</dcterms:modified>
</cp:coreProperties>
</file>