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72" r:id="rId7"/>
    <p:sldId id="277" r:id="rId8"/>
    <p:sldId id="271" r:id="rId9"/>
    <p:sldId id="273" r:id="rId10"/>
    <p:sldId id="261" r:id="rId11"/>
    <p:sldId id="262" r:id="rId12"/>
    <p:sldId id="274" r:id="rId13"/>
    <p:sldId id="263" r:id="rId14"/>
    <p:sldId id="264" r:id="rId15"/>
    <p:sldId id="265" r:id="rId16"/>
    <p:sldId id="266" r:id="rId17"/>
    <p:sldId id="267" r:id="rId18"/>
    <p:sldId id="276" r:id="rId19"/>
    <p:sldId id="275" r:id="rId20"/>
    <p:sldId id="269" r:id="rId21"/>
    <p:sldId id="27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5" autoAdjust="0"/>
    <p:restoredTop sz="94660"/>
  </p:normalViewPr>
  <p:slideViewPr>
    <p:cSldViewPr>
      <p:cViewPr varScale="1">
        <p:scale>
          <a:sx n="65" d="100"/>
          <a:sy n="65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6AD87-A3FC-4CE9-999B-8A1B8202A086}" type="datetimeFigureOut">
              <a:rPr lang="cs-CZ" smtClean="0"/>
              <a:t>20.1.2013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0B77A-1FFE-4716-A9C7-7A7E24230E3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37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4F9BBB-4BFC-42F1-B8E0-B10DC341D221}" type="slidenum">
              <a:rPr lang="cs-CZ">
                <a:solidFill>
                  <a:prstClr val="black"/>
                </a:solidFill>
              </a:rPr>
              <a:pPr eaLnBrk="1" hangingPunct="1"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i="1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68F83-B186-40DE-B6E7-E2E0D2EC2802}" type="slidenum">
              <a:rPr lang="cs-CZ">
                <a:solidFill>
                  <a:prstClr val="black"/>
                </a:solidFill>
              </a:rPr>
              <a:pPr eaLnBrk="1" hangingPunct="1"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B08D75-A484-4F96-8B63-8B918B93B346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dirty="0" smtClean="0"/>
              <a:t>Cvičení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DE3B4-6EC5-47BF-B073-656270EDC085}" type="slidenum">
              <a:rPr lang="cs-CZ">
                <a:solidFill>
                  <a:prstClr val="black"/>
                </a:solidFill>
              </a:rPr>
              <a:pPr eaLnBrk="1" hangingPunct="1"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5E283E-1A5D-448C-A32A-A70BA525D610}" type="slidenum">
              <a:rPr lang="cs-CZ">
                <a:solidFill>
                  <a:prstClr val="black"/>
                </a:solidFill>
              </a:rPr>
              <a:pPr eaLnBrk="1" hangingPunct="1"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60332-A1F0-420A-9ACF-EE9894DACA76}" type="slidenum">
              <a:rPr lang="cs-CZ">
                <a:solidFill>
                  <a:prstClr val="black"/>
                </a:solidFill>
              </a:rPr>
              <a:pPr eaLnBrk="1" hangingPunct="1"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dirty="0" smtClean="0"/>
              <a:t>Cvičení </a:t>
            </a:r>
            <a:r>
              <a:rPr lang="cs-CZ" dirty="0" err="1" smtClean="0"/>
              <a:t>přesování</a:t>
            </a:r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0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3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C168D-862E-484E-8EBD-C8A667C43F0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76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8E0DF-F26D-47D8-8F6B-19331DB061C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90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CD1D6-9CF1-4482-BA1C-DD840BDC98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18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5E98B-4FD6-4937-AFF7-45B1F6012AD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54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8FC4E-709E-4E39-9387-A92BE47EAEA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37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1A51-EF5B-4FA2-AACC-CF02CCF19A4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8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B13DE-CD6E-4699-9053-C214622BF1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62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EAD81-0FD2-4150-BCD2-1001F68878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28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D3B9D-27F4-428C-8AFB-C2D5896494D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28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4124-6974-4273-A5DF-A94457957C5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67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1BD4-921A-4E68-B13F-11AA3217A60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2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9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2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7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4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4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1300">
              <a:srgbClr val="FFE03B"/>
            </a:gs>
            <a:gs pos="0">
              <a:srgbClr val="FFFF99"/>
            </a:gs>
            <a:gs pos="100000">
              <a:srgbClr val="FFCC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5F8F-7657-469A-9F67-598B028AF66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20.1.2013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7053-FCF5-4E40-9B91-6A534F6ED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2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1300">
              <a:srgbClr val="FFE03B"/>
            </a:gs>
            <a:gs pos="0">
              <a:srgbClr val="FFFF99"/>
            </a:gs>
            <a:gs pos="100000">
              <a:srgbClr val="FFCC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E970FB-A73F-4D19-8D10-9510610AECB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0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696913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2"/>
          <p:cNvSpPr txBox="1">
            <a:spLocks noChangeArrowheads="1"/>
          </p:cNvSpPr>
          <p:nvPr/>
        </p:nvSpPr>
        <p:spPr bwMode="auto">
          <a:xfrm>
            <a:off x="827088" y="2849563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duben 2012,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Práce s textem – kopírování textu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technologie_06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3"/>
          <p:cNvSpPr>
            <a:spLocks noChangeArrowheads="1"/>
          </p:cNvSpPr>
          <p:nvPr/>
        </p:nvSpPr>
        <p:spPr bwMode="auto">
          <a:xfrm>
            <a:off x="684213" y="5445125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i="1" dirty="0">
                <a:solidFill>
                  <a:prstClr val="black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7749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000000"/>
                </a:solidFill>
                <a:latin typeface="Times New Roman" pitchFamily="18" charset="0"/>
              </a:rPr>
              <a:t>Vyjmutí dat do schránky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2590800"/>
            <a:ext cx="86620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Klávesovou zkratkou </a:t>
            </a: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</a:rPr>
              <a:t>Ctrl + X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67000" y="3657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nebo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71600" y="4267200"/>
            <a:ext cx="72342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600" dirty="0">
                <a:solidFill>
                  <a:srgbClr val="000000"/>
                </a:solidFill>
                <a:latin typeface="Times New Roman" pitchFamily="18" charset="0"/>
              </a:rPr>
              <a:t>Klepnutím na ikonu </a:t>
            </a: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</a:rPr>
              <a:t>Vyjmout</a:t>
            </a:r>
          </a:p>
        </p:txBody>
      </p:sp>
      <p:pic>
        <p:nvPicPr>
          <p:cNvPr id="17415" name="Picture 7" descr="C:\Users\jjirousova\AppData\Local\Microsoft\Windows\Temporary Internet Files\Content.IE5\DE5MU4JE\MP90038676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913531"/>
            <a:ext cx="2378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35699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/>
              <a:t>Prší, prší, jen se leje,</a:t>
            </a:r>
          </a:p>
          <a:p>
            <a:r>
              <a:rPr lang="cs-CZ" sz="2800" dirty="0"/>
              <a:t>kam koníčci, pojedeme?</a:t>
            </a:r>
          </a:p>
          <a:p>
            <a:r>
              <a:rPr lang="cs-CZ" sz="2800" dirty="0"/>
              <a:t>Kukačka už zakukala,</a:t>
            </a:r>
          </a:p>
          <a:p>
            <a:r>
              <a:rPr lang="cs-CZ" sz="2800" dirty="0"/>
              <a:t>má panenka zaplakala.</a:t>
            </a:r>
          </a:p>
          <a:p>
            <a:r>
              <a:rPr lang="cs-CZ" sz="2800" dirty="0"/>
              <a:t>Kukačko, už nekukej,</a:t>
            </a:r>
          </a:p>
          <a:p>
            <a:r>
              <a:rPr lang="cs-CZ" sz="2800" dirty="0"/>
              <a:t>má panenko, neplakej.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Pojedeme na luka</a:t>
            </a:r>
          </a:p>
          <a:p>
            <a:r>
              <a:rPr lang="cs-CZ" sz="2800" dirty="0">
                <a:solidFill>
                  <a:srgbClr val="FF0000"/>
                </a:solidFill>
              </a:rPr>
              <a:t>až kukačka zakuká.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1872" y="44624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467544" y="836712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</a:t>
            </a:r>
            <a:r>
              <a:rPr lang="cs-CZ" sz="2800" dirty="0" smtClean="0"/>
              <a:t>dokument </a:t>
            </a:r>
            <a:r>
              <a:rPr lang="cs-CZ" sz="2800" b="1" i="1" dirty="0"/>
              <a:t>P</a:t>
            </a:r>
            <a:r>
              <a:rPr lang="cs-CZ" sz="2800" b="1" i="1" dirty="0" smtClean="0"/>
              <a:t>íseň vyjmout</a:t>
            </a:r>
            <a:r>
              <a:rPr lang="cs-CZ" sz="2800" dirty="0" smtClean="0"/>
              <a:t>.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1412776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effectLst/>
              </a:rPr>
              <a:t>Prohlédni a přečti si známou písničku. Najdeš chybu?</a:t>
            </a:r>
            <a:endParaRPr lang="cs-CZ" sz="280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2420888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Chybně zařazený text vyjměte a vložte na správné místo v písničce.</a:t>
            </a:r>
            <a:endParaRPr lang="cs-CZ" sz="2800" dirty="0">
              <a:effectLst/>
            </a:endParaRPr>
          </a:p>
        </p:txBody>
      </p:sp>
      <p:sp>
        <p:nvSpPr>
          <p:cNvPr id="7" name="Kruhová šipka 6"/>
          <p:cNvSpPr/>
          <p:nvPr/>
        </p:nvSpPr>
        <p:spPr>
          <a:xfrm rot="16200000">
            <a:off x="1019469" y="4233341"/>
            <a:ext cx="2448272" cy="199171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3810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Zkopíruje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data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do schránky</a:t>
            </a:r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457200" y="4267200"/>
            <a:ext cx="2209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Vyjme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data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do schránky</a:t>
            </a:r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5715000" y="3352800"/>
            <a:ext cx="3429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Vloží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data ze schránky na aktuální pozici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2362200" y="5486400"/>
          <a:ext cx="5651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Fotografie" r:id="rId3" imgW="343039" imgH="352474" progId="MSPhotoEd.3">
                  <p:embed/>
                </p:oleObj>
              </mc:Choice>
              <mc:Fallback>
                <p:oleObj name="Fotografie" r:id="rId3" imgW="343039" imgH="35247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5651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2133600" y="7620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Fotografie" r:id="rId5" imgW="323981" imgH="323981" progId="MSPhotoEd.3">
                  <p:embed/>
                </p:oleObj>
              </mc:Choice>
              <mc:Fallback>
                <p:oleObj name="Fotografie" r:id="rId5" imgW="323981" imgH="32398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620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7315200" y="44958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Fotografie" r:id="rId7" imgW="323981" imgH="323981" progId="MSPhotoEd.3">
                  <p:embed/>
                </p:oleObj>
              </mc:Choice>
              <mc:Fallback>
                <p:oleObj name="Fotografie" r:id="rId7" imgW="323981" imgH="32398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4958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609600" y="762000"/>
          <a:ext cx="685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Fotografie" r:id="rId9" imgW="380852" imgH="333333" progId="MSPhotoEd.3">
                  <p:embed/>
                </p:oleObj>
              </mc:Choice>
              <mc:Fallback>
                <p:oleObj name="Fotografie" r:id="rId9" imgW="380852" imgH="33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685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990600" y="5486400"/>
          <a:ext cx="685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Fotografie" r:id="rId11" imgW="380852" imgH="333333" progId="MSPhotoEd.3">
                  <p:embed/>
                </p:oleObj>
              </mc:Choice>
              <mc:Fallback>
                <p:oleObj name="Fotografie" r:id="rId11" imgW="380852" imgH="33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86400"/>
                        <a:ext cx="685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2971800" y="990600"/>
            <a:ext cx="1676400" cy="1676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7" name="Text Box 14"/>
          <p:cNvSpPr txBox="1">
            <a:spLocks noChangeArrowheads="1"/>
          </p:cNvSpPr>
          <p:nvPr/>
        </p:nvSpPr>
        <p:spPr bwMode="auto">
          <a:xfrm>
            <a:off x="1447800" y="609600"/>
            <a:ext cx="533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3333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1752600" y="5410200"/>
            <a:ext cx="5318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333399"/>
                </a:solidFill>
                <a:latin typeface="Times New Roman" pitchFamily="18" charset="0"/>
              </a:rPr>
              <a:t>+</a:t>
            </a:r>
          </a:p>
        </p:txBody>
      </p:sp>
      <p:graphicFrame>
        <p:nvGraphicFramePr>
          <p:cNvPr id="1031" name="Object 16"/>
          <p:cNvGraphicFramePr>
            <a:graphicFrameLocks noChangeAspect="1"/>
          </p:cNvGraphicFramePr>
          <p:nvPr/>
        </p:nvGraphicFramePr>
        <p:xfrm>
          <a:off x="5791200" y="4495800"/>
          <a:ext cx="685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Fotografie" r:id="rId12" imgW="380852" imgH="333333" progId="MSPhotoEd.3">
                  <p:embed/>
                </p:oleObj>
              </mc:Choice>
              <mc:Fallback>
                <p:oleObj name="Fotografie" r:id="rId12" imgW="380852" imgH="33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495800"/>
                        <a:ext cx="685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Rectangle 17"/>
          <p:cNvSpPr>
            <a:spLocks noChangeArrowheads="1"/>
          </p:cNvSpPr>
          <p:nvPr/>
        </p:nvSpPr>
        <p:spPr bwMode="auto">
          <a:xfrm>
            <a:off x="6629400" y="4419600"/>
            <a:ext cx="5318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3333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>
            <a:off x="4724400" y="3505200"/>
            <a:ext cx="990600" cy="1143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V="1">
            <a:off x="2971800" y="3581400"/>
            <a:ext cx="990600" cy="1905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1042" name="Picture 18" descr="C:\Users\jjirousova\AppData\Local\Microsoft\Windows\Temporary Internet Files\Content.IE5\HNM9IT47\MC90032026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2708275"/>
            <a:ext cx="1169987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8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1034" grpId="0"/>
      <p:bldP spid="1035" grpId="0"/>
      <p:bldP spid="1036" grpId="0" animBg="1"/>
      <p:bldP spid="1037" grpId="0"/>
      <p:bldP spid="1038" grpId="0"/>
      <p:bldP spid="1039" grpId="0"/>
      <p:bldP spid="1040" grpId="0" animBg="1"/>
      <p:bldP spid="10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6096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Comic Sans MS" pitchFamily="66" charset="0"/>
              </a:rPr>
              <a:t>Pravidla pro práci se schránkou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Schránka může obsahovat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libovolná data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( text, obrázek, soubor)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23939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Ve schránce může být k dispozici až 24 aktivních schránek (každé nové vložení →vlastní odkládací prostor → Podokno úloh na kartě Domů →Schránka)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3673475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Schránka je prostředkem Windows –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data je možné přenášet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z jednoho programu do druhého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3400" y="4756150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Poslední vložená data zůstávají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ve schránce tak dlouho, dokud nejsou přepsána novým obsahem schránky, nebo do okamžiku vypnutí, či restartování počítače (virtuální paměť)</a:t>
            </a:r>
          </a:p>
        </p:txBody>
      </p:sp>
      <p:pic>
        <p:nvPicPr>
          <p:cNvPr id="18440" name="Picture 8" descr="C:\Users\jjirousova\AppData\Local\Microsoft\Windows\Temporary Internet Files\Content.IE5\PU7O77FK\MC9004415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0175"/>
            <a:ext cx="17526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9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99592" y="764704"/>
            <a:ext cx="7633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Kopírování souboru, celého dokumentu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276600" y="14128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044055" y="2061692"/>
            <a:ext cx="66899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Kopírování uzavřeného souboru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89149" y="3661697"/>
            <a:ext cx="74419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Kopírování části textu, odstavce, slova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276600" y="4294038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827088" y="5084763"/>
            <a:ext cx="78493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Kopírovat vždy jen do otevřeného dokumentu (otevřený Word)</a:t>
            </a:r>
          </a:p>
        </p:txBody>
      </p:sp>
      <p:pic>
        <p:nvPicPr>
          <p:cNvPr id="9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574" y="1932193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6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 animBg="1"/>
      <p:bldP spid="38918" grpId="0"/>
      <p:bldP spid="38919" grpId="0"/>
      <p:bldP spid="38920" grpId="0" animBg="1"/>
      <p:bldP spid="389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43000"/>
            <a:ext cx="270827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857500"/>
            <a:ext cx="1924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714375"/>
            <a:ext cx="1833562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214313" y="214313"/>
            <a:ext cx="4929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Více aktivních schránek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1605" y="3030926"/>
            <a:ext cx="2060795" cy="277433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07904" y="3140968"/>
            <a:ext cx="1363588" cy="97916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7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19200" y="609600"/>
            <a:ext cx="510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Times New Roman" pitchFamily="18" charset="0"/>
              </a:rPr>
              <a:t>Přesouvání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8131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Slovo nebo jakýkoliv text je možné přesunout na jiné místo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779838" y="2997200"/>
            <a:ext cx="685800" cy="990600"/>
          </a:xfrm>
          <a:prstGeom prst="downArrow">
            <a:avLst>
              <a:gd name="adj1" fmla="val 50000"/>
              <a:gd name="adj2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41148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1. Označit slovo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38200" y="47244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2. Chytněte slovo myší ( stiskněte a držte levé tlačítko myši)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38200" y="54102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3. Přesuňte na nové místo</a:t>
            </a:r>
          </a:p>
        </p:txBody>
      </p:sp>
      <p:pic>
        <p:nvPicPr>
          <p:cNvPr id="22538" name="Picture 10" descr="C:\Users\jjirousova\AppData\Local\Microsoft\Windows\Temporary Internet Files\Content.IE5\WCKSZU7V\MC9003182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49263"/>
            <a:ext cx="18319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2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  <p:bldP spid="8199" grpId="0"/>
      <p:bldP spid="8200" grpId="0"/>
      <p:bldP spid="82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3919696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AUTO </a:t>
            </a:r>
          </a:p>
          <a:p>
            <a:r>
              <a:rPr lang="cs-CZ" sz="2800" dirty="0" smtClean="0"/>
              <a:t>KOLO</a:t>
            </a:r>
          </a:p>
          <a:p>
            <a:r>
              <a:rPr lang="cs-CZ" sz="2800" dirty="0" smtClean="0"/>
              <a:t>MYŠ </a:t>
            </a:r>
          </a:p>
          <a:p>
            <a:r>
              <a:rPr lang="cs-CZ" sz="2800" dirty="0" smtClean="0"/>
              <a:t>ZLO </a:t>
            </a:r>
          </a:p>
          <a:p>
            <a:r>
              <a:rPr lang="cs-CZ" sz="2800" dirty="0" smtClean="0"/>
              <a:t>MASO</a:t>
            </a:r>
          </a:p>
          <a:p>
            <a:r>
              <a:rPr lang="cs-CZ" sz="2800" dirty="0" smtClean="0"/>
              <a:t>JARO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1872" y="44624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498450" y="980728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</a:t>
            </a:r>
            <a:r>
              <a:rPr lang="cs-CZ" sz="2800" dirty="0" smtClean="0"/>
              <a:t>na síťovém disku dokument </a:t>
            </a:r>
            <a:r>
              <a:rPr lang="cs-CZ" sz="2800" b="1" i="1" dirty="0" smtClean="0"/>
              <a:t>Přesouvání</a:t>
            </a:r>
            <a:r>
              <a:rPr lang="cs-CZ" sz="2800" dirty="0" smtClean="0"/>
              <a:t>.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4056" y="1616601"/>
            <a:ext cx="8639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Prohlédni si následující slova a </a:t>
            </a:r>
            <a:r>
              <a:rPr lang="cs-CZ" sz="2800" dirty="0"/>
              <a:t>n</a:t>
            </a:r>
            <a:r>
              <a:rPr lang="cs-CZ" sz="2800" dirty="0" smtClean="0"/>
              <a:t>ajdi </a:t>
            </a:r>
            <a:r>
              <a:rPr lang="cs-CZ" sz="2800" dirty="0"/>
              <a:t>slova, která </a:t>
            </a:r>
            <a:r>
              <a:rPr lang="cs-CZ" sz="2800" dirty="0" smtClean="0"/>
              <a:t>je možné k sobě přisunout </a:t>
            </a:r>
            <a:r>
              <a:rPr lang="cs-CZ" sz="2800" dirty="0"/>
              <a:t>a</a:t>
            </a:r>
            <a:r>
              <a:rPr lang="cs-CZ" sz="2800" dirty="0" smtClean="0"/>
              <a:t> </a:t>
            </a:r>
            <a:r>
              <a:rPr lang="cs-CZ" sz="2800" dirty="0"/>
              <a:t>jejich složením vznikne slovo nové. Slova k sobě přesouvejte.</a:t>
            </a:r>
          </a:p>
          <a:p>
            <a:r>
              <a:rPr lang="cs-CZ" sz="2800" b="1" dirty="0" smtClean="0"/>
              <a:t> </a:t>
            </a:r>
            <a:endParaRPr lang="cs-CZ" sz="2800" dirty="0" smtClean="0"/>
          </a:p>
          <a:p>
            <a:r>
              <a:rPr lang="cs-CZ" sz="2800" dirty="0" smtClean="0">
                <a:effectLst/>
              </a:rPr>
              <a:t> </a:t>
            </a:r>
            <a:endParaRPr lang="cs-CZ" sz="2800" dirty="0">
              <a:effectLst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31840" y="3933056"/>
            <a:ext cx="31683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ŽRAVÝ</a:t>
            </a:r>
          </a:p>
          <a:p>
            <a:r>
              <a:rPr lang="cs-CZ" sz="2800" dirty="0" smtClean="0"/>
              <a:t>SLAV</a:t>
            </a:r>
          </a:p>
          <a:p>
            <a:r>
              <a:rPr lang="cs-CZ" sz="2800" dirty="0" smtClean="0"/>
              <a:t>ŽRAVÝ</a:t>
            </a:r>
          </a:p>
          <a:p>
            <a:r>
              <a:rPr lang="cs-CZ" sz="2800" dirty="0"/>
              <a:t>NEHODA</a:t>
            </a:r>
          </a:p>
          <a:p>
            <a:r>
              <a:rPr lang="cs-CZ" sz="2800" dirty="0" smtClean="0"/>
              <a:t>TOČ</a:t>
            </a:r>
          </a:p>
          <a:p>
            <a:pPr lvl="0"/>
            <a:r>
              <a:rPr lang="cs-CZ" sz="2800" dirty="0">
                <a:solidFill>
                  <a:srgbClr val="000000"/>
                </a:solidFill>
              </a:rPr>
              <a:t>LENKA</a:t>
            </a:r>
            <a:endParaRPr lang="cs-CZ" sz="4000" dirty="0">
              <a:solidFill>
                <a:srgbClr val="000000"/>
              </a:solidFill>
            </a:endParaRP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1872" y="2852936"/>
            <a:ext cx="7848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55938"/>
            <a:ext cx="67675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Šipka doprava 10"/>
          <p:cNvSpPr/>
          <p:nvPr/>
        </p:nvSpPr>
        <p:spPr>
          <a:xfrm>
            <a:off x="3923928" y="3212976"/>
            <a:ext cx="840742" cy="3559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95536" y="2420888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Chybně zařazený text přesuňte a vložte na správné místo v písničce.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980728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</a:t>
            </a:r>
            <a:r>
              <a:rPr lang="cs-CZ" sz="2800" dirty="0" smtClean="0"/>
              <a:t>znovu dokument </a:t>
            </a:r>
            <a:r>
              <a:rPr lang="cs-CZ" sz="2800" b="1" i="1" dirty="0"/>
              <a:t>P</a:t>
            </a:r>
            <a:r>
              <a:rPr lang="cs-CZ" sz="2800" b="1" i="1" dirty="0" smtClean="0"/>
              <a:t>íseň vyjmout</a:t>
            </a:r>
            <a:r>
              <a:rPr lang="cs-CZ" sz="2800" dirty="0" smtClean="0"/>
              <a:t>.</a:t>
            </a:r>
            <a:endParaRPr lang="cs-CZ" sz="280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556792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effectLst/>
              </a:rPr>
              <a:t>Prohlédni a přečti si známou písničku. Najdeš chybu?</a:t>
            </a:r>
            <a:endParaRPr lang="cs-CZ" sz="280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86000" y="335699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/>
              <a:t>Prší, prší, jen se leje,</a:t>
            </a:r>
          </a:p>
          <a:p>
            <a:r>
              <a:rPr lang="cs-CZ" sz="2800" dirty="0"/>
              <a:t>kam koníčci, pojedeme?</a:t>
            </a:r>
          </a:p>
          <a:p>
            <a:r>
              <a:rPr lang="cs-CZ" sz="2800" dirty="0"/>
              <a:t>Kukačka už zakukala,</a:t>
            </a:r>
          </a:p>
          <a:p>
            <a:r>
              <a:rPr lang="cs-CZ" sz="2800" dirty="0"/>
              <a:t>má panenka zaplakala.</a:t>
            </a:r>
          </a:p>
          <a:p>
            <a:r>
              <a:rPr lang="cs-CZ" sz="2800" dirty="0"/>
              <a:t>Kukačko, už nekukej,</a:t>
            </a:r>
          </a:p>
          <a:p>
            <a:r>
              <a:rPr lang="cs-CZ" sz="2800" dirty="0"/>
              <a:t>má panenko, neplakej.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Pojedeme na luka</a:t>
            </a:r>
          </a:p>
          <a:p>
            <a:r>
              <a:rPr lang="cs-CZ" sz="2800" dirty="0">
                <a:solidFill>
                  <a:srgbClr val="FF0000"/>
                </a:solidFill>
              </a:rPr>
              <a:t>až kukačka zakuká.</a:t>
            </a:r>
          </a:p>
        </p:txBody>
      </p:sp>
      <p:sp>
        <p:nvSpPr>
          <p:cNvPr id="8" name="Kruhová šipka 7"/>
          <p:cNvSpPr/>
          <p:nvPr/>
        </p:nvSpPr>
        <p:spPr>
          <a:xfrm rot="16200000">
            <a:off x="1019469" y="4233341"/>
            <a:ext cx="2448272" cy="199171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7484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- kopírování.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zvládají kopírovat a vkládat text, chápou výhody kopírování textu, výhody používaní schránky ke kopírování a vkládání textu, rozlišují vyjmutí textu do schránky, ovládají přesouvat text a dělit slova na konci řádku pomocí automatického dělení slov .</a:t>
            </a:r>
            <a:endParaRPr lang="cs-CZ" dirty="0"/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vybraných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3 - 4: Postupné kroky při kopírování a vkládání textu, různé způsoby kopírování.</a:t>
            </a:r>
          </a:p>
          <a:p>
            <a:r>
              <a:rPr lang="cs-CZ" dirty="0" smtClean="0"/>
              <a:t>Snímek č. 5: Užití příručního menu při </a:t>
            </a:r>
            <a:r>
              <a:rPr lang="cs-CZ" dirty="0" smtClean="0"/>
              <a:t>kopírování a vkládání </a:t>
            </a:r>
            <a:r>
              <a:rPr lang="cs-CZ" dirty="0" smtClean="0"/>
              <a:t>textu.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9 - 10: </a:t>
            </a:r>
            <a:r>
              <a:rPr lang="cs-CZ" dirty="0" smtClean="0"/>
              <a:t>Princip vyjmutí dat do schránky (procvičit na krátkém textu)</a:t>
            </a:r>
          </a:p>
          <a:p>
            <a:r>
              <a:rPr lang="cs-CZ" dirty="0"/>
              <a:t>Snímek </a:t>
            </a:r>
            <a:r>
              <a:rPr lang="cs-CZ" dirty="0" smtClean="0"/>
              <a:t>č. </a:t>
            </a:r>
            <a:r>
              <a:rPr lang="cs-CZ" dirty="0" smtClean="0"/>
              <a:t>12</a:t>
            </a:r>
            <a:r>
              <a:rPr lang="cs-CZ" dirty="0" smtClean="0"/>
              <a:t>: </a:t>
            </a:r>
            <a:r>
              <a:rPr lang="cs-CZ" dirty="0" smtClean="0"/>
              <a:t>Princip užití schránky. 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13 - 15</a:t>
            </a:r>
            <a:r>
              <a:rPr lang="cs-CZ" dirty="0" smtClean="0"/>
              <a:t>: </a:t>
            </a:r>
            <a:r>
              <a:rPr lang="cs-CZ" dirty="0" smtClean="0"/>
              <a:t>Pravidla pro práci se schránkou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16: </a:t>
            </a:r>
            <a:r>
              <a:rPr lang="cs-CZ" dirty="0" smtClean="0"/>
              <a:t>Přesun textu, procvičit na cvičení.</a:t>
            </a:r>
          </a:p>
          <a:p>
            <a:r>
              <a:rPr lang="cs-CZ" b="1" dirty="0" smtClean="0"/>
              <a:t>Fixace:</a:t>
            </a:r>
          </a:p>
          <a:p>
            <a:r>
              <a:rPr lang="cs-CZ" dirty="0" smtClean="0"/>
              <a:t>Snímek č. 6: Procvičení kopírování, dle návodu ve cvičení kopírují a tvoří věty.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č. </a:t>
            </a:r>
            <a:r>
              <a:rPr lang="cs-CZ" dirty="0" smtClean="0"/>
              <a:t>7 - 8</a:t>
            </a:r>
            <a:r>
              <a:rPr lang="cs-CZ" dirty="0" smtClean="0"/>
              <a:t>: Procvičení kopírování na písničce Když jsem já </a:t>
            </a:r>
            <a:r>
              <a:rPr lang="cs-CZ" dirty="0" smtClean="0"/>
              <a:t>sloužil, na cvičení dokázat </a:t>
            </a:r>
            <a:r>
              <a:rPr lang="cs-CZ" dirty="0"/>
              <a:t>tak výhody kopírování. Žáci dokončí pomocí kopírování celou píseň.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č. </a:t>
            </a:r>
            <a:r>
              <a:rPr lang="cs-CZ" dirty="0" smtClean="0"/>
              <a:t>11: Na známé písničce procvičí vyjmutí a kopírování části textu písničky.</a:t>
            </a:r>
          </a:p>
          <a:p>
            <a:r>
              <a:rPr lang="cs-CZ" dirty="0" smtClean="0"/>
              <a:t>Snímky 17 – 18: Podle návodu procvičují přesouvání textu.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8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198884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prstClr val="black"/>
                </a:solidFill>
                <a:latin typeface="Comic Sans MS" pitchFamily="66" charset="0"/>
              </a:rPr>
              <a:t>Práce s textem </a:t>
            </a:r>
            <a:r>
              <a:rPr lang="cs-CZ" sz="54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5400" b="1" dirty="0">
                <a:solidFill>
                  <a:prstClr val="black"/>
                </a:solidFill>
                <a:latin typeface="Comic Sans MS" pitchFamily="66" charset="0"/>
              </a:rPr>
              <a:t>kopírování textu</a:t>
            </a:r>
          </a:p>
        </p:txBody>
      </p:sp>
    </p:spTree>
    <p:extLst>
      <p:ext uri="{BB962C8B-B14F-4D97-AF65-F5344CB8AC3E}">
        <p14:creationId xmlns:p14="http://schemas.microsoft.com/office/powerpoint/2010/main" val="314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Media, 2009, ISBN 978-80-7402-015-5.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MS Office </a:t>
            </a:r>
            <a:r>
              <a:rPr lang="cs-CZ" dirty="0" smtClean="0"/>
              <a:t>Klipart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4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62869" y="188913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Kopírování textu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4213" y="908720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Označíme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text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1411958"/>
            <a:ext cx="547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Klávesová zkratka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ctrl + c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411413" y="2348583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Karta Domů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Kopírovat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76375" y="1916783"/>
            <a:ext cx="730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Pravé tlačítko myši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vybrat v nabídce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Kopírovat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4213" y="4391025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Klikneme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na místo,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kam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chceme text zkopírovat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4213" y="4965700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Klávesová zkratka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ctrl + v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39975" y="6118225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Karta Domů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Vložit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798638" y="5546725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Pravé tlačítko myši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v nabídce vybrat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Vložit</a:t>
            </a:r>
          </a:p>
        </p:txBody>
      </p:sp>
      <p:pic>
        <p:nvPicPr>
          <p:cNvPr id="1332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862" y="2420888"/>
            <a:ext cx="2357438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00750"/>
            <a:ext cx="5000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57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9906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Kopírování klávesovou </a:t>
            </a: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zkratkou </a:t>
            </a: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Ctrl + C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600200" y="914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označit text, data, objekt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19250" y="1412875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držet klávesu Ctrl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21904" y="1916113"/>
            <a:ext cx="38862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ťuknout na klávesu C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638672" y="249237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uvolnit klávesu Ctrl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627313" y="3068638"/>
            <a:ext cx="990600" cy="1219200"/>
          </a:xfrm>
          <a:prstGeom prst="downArrow">
            <a:avLst>
              <a:gd name="adj1" fmla="val 50000"/>
              <a:gd name="adj2" fmla="val 307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600200" y="53340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Data jsou zkopírované do schránky</a:t>
            </a:r>
          </a:p>
        </p:txBody>
      </p:sp>
      <p:pic>
        <p:nvPicPr>
          <p:cNvPr id="15372" name="Picture 12" descr="C:\Users\jjirousova\AppData\Local\Microsoft\Windows\Temporary Internet Files\Content.IE5\DE5MU4JE\MP90030888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214438"/>
            <a:ext cx="365760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14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75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nimBg="1"/>
      <p:bldP spid="112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9906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Kopírování pomocí </a:t>
            </a:r>
            <a:r>
              <a:rPr lang="cs-CZ" sz="3200" b="1" dirty="0" smtClean="0">
                <a:solidFill>
                  <a:srgbClr val="000000"/>
                </a:solidFill>
                <a:latin typeface="Times New Roman" pitchFamily="18" charset="0"/>
              </a:rPr>
              <a:t>pravého</a:t>
            </a: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000000"/>
                </a:solidFill>
                <a:latin typeface="Times New Roman" pitchFamily="18" charset="0"/>
              </a:rPr>
              <a:t>tlačítka</a:t>
            </a: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000000"/>
                </a:solidFill>
                <a:latin typeface="Times New Roman" pitchFamily="18" charset="0"/>
              </a:rPr>
              <a:t>myši</a:t>
            </a: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 a místní nabídky </a:t>
            </a:r>
            <a:endParaRPr lang="cs-CZ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2879303" y="4091820"/>
            <a:ext cx="990600" cy="1219200"/>
          </a:xfrm>
          <a:prstGeom prst="downArrow">
            <a:avLst>
              <a:gd name="adj1" fmla="val 50000"/>
              <a:gd name="adj2" fmla="val 307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27584" y="53340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Data jsou zkopírované do schránky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6082" y="1819672"/>
            <a:ext cx="730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pravé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tlačítko myši,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96082" y="2683768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klikneme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 místo, kam </a:t>
            </a:r>
            <a:r>
              <a:rPr lang="cs-C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chceme kopírovat</a:t>
            </a: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96082" y="3140968"/>
            <a:ext cx="61212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pravé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tlačítko myši, v nabídce vybrat </a:t>
            </a:r>
            <a:r>
              <a:rPr lang="cs-CZ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Vložit</a:t>
            </a:r>
            <a:r>
              <a:rPr lang="cs-C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Možnosti vložení</a:t>
            </a:r>
            <a:endParaRPr lang="cs-CZ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383159"/>
            <a:ext cx="457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označit text, data, objekt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6" y="2247255"/>
            <a:ext cx="400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vybrat v nabídce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Kopírovat</a:t>
            </a:r>
            <a:endParaRPr lang="cs-CZ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36712"/>
            <a:ext cx="2592288" cy="426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6588224" y="1052736"/>
            <a:ext cx="151216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770" y="3675725"/>
            <a:ext cx="2198566" cy="306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5764732" y="4269371"/>
            <a:ext cx="1831604" cy="8369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2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7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nimBg="1"/>
      <p:bldP spid="5" grpId="0" autoUpdateAnimBg="0"/>
      <p:bldP spid="6" grpId="0"/>
      <p:bldP spid="7" grpId="0"/>
      <p:bldP spid="8" grpId="0"/>
      <p:bldP spid="10" grpId="0"/>
      <p:bldP spid="11" grpId="0"/>
      <p:bldP spid="1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98450" y="1268760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prázdný dokument </a:t>
            </a:r>
            <a:r>
              <a:rPr lang="cs-CZ" sz="2800" dirty="0" smtClean="0"/>
              <a:t>Kopírování a uprav podle návodu.</a:t>
            </a:r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2276872"/>
            <a:ext cx="8244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Z napsaných slov vytvoř věty pomocí kopírování barevných slabik.</a:t>
            </a:r>
          </a:p>
          <a:p>
            <a:r>
              <a:rPr lang="cs-CZ" sz="2800" dirty="0" smtClean="0">
                <a:effectLst/>
              </a:rPr>
              <a:t>	Příklad:</a:t>
            </a:r>
          </a:p>
          <a:p>
            <a:r>
              <a:rPr lang="cs-CZ" sz="2800" dirty="0"/>
              <a:t>	</a:t>
            </a:r>
            <a:r>
              <a:rPr lang="cs-CZ" sz="2800" dirty="0" err="1" smtClean="0"/>
              <a:t>Vě</a:t>
            </a:r>
            <a:r>
              <a:rPr lang="cs-CZ" sz="2800" dirty="0" err="1" smtClean="0">
                <a:solidFill>
                  <a:srgbClr val="FF0000"/>
                </a:solidFill>
              </a:rPr>
              <a:t>ra</a:t>
            </a:r>
            <a:r>
              <a:rPr lang="cs-CZ" sz="2800" dirty="0" err="1" smtClean="0"/>
              <a:t>dila</a:t>
            </a:r>
            <a:r>
              <a:rPr lang="cs-CZ" sz="2800" dirty="0" smtClean="0"/>
              <a:t> Evě. 		Vě</a:t>
            </a:r>
            <a:r>
              <a:rPr lang="cs-CZ" sz="2800" dirty="0" smtClean="0">
                <a:solidFill>
                  <a:srgbClr val="FF0000"/>
                </a:solidFill>
              </a:rPr>
              <a:t>ra</a:t>
            </a:r>
            <a:r>
              <a:rPr lang="cs-CZ" sz="2800" dirty="0" smtClean="0"/>
              <a:t>  </a:t>
            </a:r>
            <a:r>
              <a:rPr lang="cs-CZ" sz="2800" dirty="0" smtClean="0">
                <a:solidFill>
                  <a:srgbClr val="FF0000"/>
                </a:solidFill>
              </a:rPr>
              <a:t>ra</a:t>
            </a:r>
            <a:r>
              <a:rPr lang="cs-CZ" sz="2800" dirty="0" smtClean="0"/>
              <a:t>dila Evě.</a:t>
            </a:r>
            <a:endParaRPr lang="cs-CZ" sz="2800" dirty="0" smtClean="0">
              <a:effectLst/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effectLst/>
            </a:endParaRPr>
          </a:p>
        </p:txBody>
      </p:sp>
      <p:sp>
        <p:nvSpPr>
          <p:cNvPr id="5" name="Šipka doprava se zářezem 4"/>
          <p:cNvSpPr/>
          <p:nvPr/>
        </p:nvSpPr>
        <p:spPr>
          <a:xfrm>
            <a:off x="3851920" y="3717032"/>
            <a:ext cx="864096" cy="216024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835696" y="360902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508104" y="360902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012160" y="3645024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39552" y="4201924"/>
            <a:ext cx="8244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Věty k úpravě pomocí kopírování: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cs-CZ" sz="2800" dirty="0" err="1" smtClean="0">
                <a:effectLst/>
              </a:rPr>
              <a:t>Zo</a:t>
            </a:r>
            <a:r>
              <a:rPr lang="cs-CZ" sz="2800" dirty="0" err="1" smtClean="0">
                <a:solidFill>
                  <a:srgbClr val="FF0000"/>
                </a:solidFill>
                <a:effectLst/>
              </a:rPr>
              <a:t>ra</a:t>
            </a:r>
            <a:r>
              <a:rPr lang="cs-CZ" sz="2800" dirty="0" err="1" smtClean="0">
                <a:effectLst/>
              </a:rPr>
              <a:t>dila</a:t>
            </a:r>
            <a:r>
              <a:rPr lang="cs-CZ" sz="2800" dirty="0" smtClean="0">
                <a:effectLst/>
              </a:rPr>
              <a:t> kamarádům.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cs-CZ" sz="2800" dirty="0" err="1" smtClean="0"/>
              <a:t>Jiři</a:t>
            </a:r>
            <a:r>
              <a:rPr lang="cs-CZ" sz="2800" dirty="0" err="1" smtClean="0">
                <a:solidFill>
                  <a:srgbClr val="FF0000"/>
                </a:solidFill>
              </a:rPr>
              <a:t>na</a:t>
            </a:r>
            <a:r>
              <a:rPr lang="cs-CZ" sz="2800" dirty="0" err="1" smtClean="0"/>
              <a:t>koupila</a:t>
            </a:r>
            <a:r>
              <a:rPr lang="cs-CZ" sz="2800" dirty="0" smtClean="0"/>
              <a:t> ovoce.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cs-CZ" sz="2800" dirty="0" err="1" smtClean="0">
                <a:effectLst/>
              </a:rPr>
              <a:t>Mir</a:t>
            </a:r>
            <a:r>
              <a:rPr lang="cs-CZ" sz="2800" dirty="0" err="1" smtClean="0">
                <a:solidFill>
                  <a:srgbClr val="FF0000"/>
                </a:solidFill>
                <a:effectLst/>
              </a:rPr>
              <a:t>oslav</a:t>
            </a:r>
            <a:r>
              <a:rPr lang="cs-CZ" sz="2800" dirty="0" err="1" smtClean="0">
                <a:effectLst/>
              </a:rPr>
              <a:t>il</a:t>
            </a:r>
            <a:r>
              <a:rPr lang="cs-CZ" sz="2800" dirty="0" smtClean="0">
                <a:effectLst/>
              </a:rPr>
              <a:t> narozeniny.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cs-CZ" sz="2800" dirty="0" err="1" smtClean="0"/>
              <a:t>Ji</a:t>
            </a:r>
            <a:r>
              <a:rPr lang="cs-CZ" sz="2800" dirty="0" err="1" smtClean="0">
                <a:solidFill>
                  <a:srgbClr val="FF0000"/>
                </a:solidFill>
              </a:rPr>
              <a:t>ří</a:t>
            </a:r>
            <a:r>
              <a:rPr lang="cs-CZ" sz="2800" dirty="0" err="1" smtClean="0"/>
              <a:t>dil</a:t>
            </a:r>
            <a:r>
              <a:rPr lang="cs-CZ" sz="2800" dirty="0" smtClean="0"/>
              <a:t> auto.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3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91872" y="404664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10" name="Obdélník 9"/>
          <p:cNvSpPr/>
          <p:nvPr/>
        </p:nvSpPr>
        <p:spPr>
          <a:xfrm>
            <a:off x="498450" y="1772661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</a:t>
            </a:r>
            <a:r>
              <a:rPr lang="cs-CZ" sz="2800" dirty="0" smtClean="0"/>
              <a:t>dokument </a:t>
            </a:r>
            <a:r>
              <a:rPr lang="cs-CZ" sz="2800" b="1" i="1" dirty="0" smtClean="0"/>
              <a:t>Píseň kopíruj</a:t>
            </a:r>
            <a:endParaRPr lang="cs-CZ" sz="2800" b="1" i="1" dirty="0">
              <a:effectLst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98450" y="2401724"/>
            <a:ext cx="8244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Sleduj text známé písničky. V každé sloce se opakuje stejný text. Tento stejný text (</a:t>
            </a:r>
            <a:r>
              <a:rPr lang="cs-CZ" sz="2800" dirty="0" smtClean="0">
                <a:solidFill>
                  <a:srgbClr val="FF0000"/>
                </a:solidFill>
              </a:rPr>
              <a:t>červeně</a:t>
            </a:r>
            <a:r>
              <a:rPr lang="cs-CZ" sz="2800" dirty="0" smtClean="0"/>
              <a:t> označený) budete kopírovat. Pouze text </a:t>
            </a:r>
            <a:r>
              <a:rPr lang="cs-CZ" sz="2800" dirty="0" smtClean="0">
                <a:solidFill>
                  <a:schemeClr val="accent6"/>
                </a:solidFill>
              </a:rPr>
              <a:t>modře</a:t>
            </a:r>
            <a:r>
              <a:rPr lang="cs-CZ" sz="2800" dirty="0" smtClean="0"/>
              <a:t> označený budete mazat a měnit. Text černě označený musíte doplnit.</a:t>
            </a:r>
            <a:endParaRPr lang="cs-CZ" sz="2800" dirty="0">
              <a:effectLst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98450" y="4922004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Doplň další sloky písničky.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00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9552" y="404664"/>
            <a:ext cx="594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  <a:latin typeface="Times New Roman" pitchFamily="18" charset="0"/>
              </a:rPr>
              <a:t>Když jsem já sloužil….?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39552" y="1090464"/>
            <a:ext cx="4800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Když jsem já sloužil to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</a:rPr>
              <a:t>první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 léto,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vysloužil jsem si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</a:rPr>
              <a:t>kuřátko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 za to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a to kuře krákoře, běhá po dvoře,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má panenka pláče doma v komoře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5752" y="3681264"/>
            <a:ext cx="5105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Když jsem já sloužil to </a:t>
            </a:r>
            <a:r>
              <a:rPr lang="cs-CZ" sz="2400" dirty="0">
                <a:solidFill>
                  <a:schemeClr val="accent6"/>
                </a:solidFill>
                <a:latin typeface="Times New Roman" pitchFamily="18" charset="0"/>
              </a:rPr>
              <a:t>druhé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léto,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vysloužil jsem si </a:t>
            </a:r>
            <a:r>
              <a:rPr lang="cs-CZ" sz="2400" dirty="0">
                <a:solidFill>
                  <a:schemeClr val="accent6"/>
                </a:solidFill>
                <a:latin typeface="Times New Roman" pitchFamily="18" charset="0"/>
              </a:rPr>
              <a:t>kačenku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za to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a ta kačka bláto tlačká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a to kuře krákoře, běhá po dvoře,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</a:rPr>
              <a:t>má panenka pláče doma v komoře. </a:t>
            </a:r>
          </a:p>
        </p:txBody>
      </p:sp>
    </p:spTree>
    <p:extLst>
      <p:ext uri="{BB962C8B-B14F-4D97-AF65-F5344CB8AC3E}">
        <p14:creationId xmlns:p14="http://schemas.microsoft.com/office/powerpoint/2010/main" val="358009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96975"/>
            <a:ext cx="10191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0"/>
          <p:cNvSpPr>
            <a:spLocks noChangeArrowheads="1"/>
          </p:cNvSpPr>
          <p:nvPr/>
        </p:nvSpPr>
        <p:spPr bwMode="auto">
          <a:xfrm rot="2341246">
            <a:off x="4716463" y="1916113"/>
            <a:ext cx="360362" cy="1368425"/>
          </a:xfrm>
          <a:prstGeom prst="downArrow">
            <a:avLst>
              <a:gd name="adj1" fmla="val 50000"/>
              <a:gd name="adj2" fmla="val 94934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1536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143250"/>
            <a:ext cx="56927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ovéPole 10"/>
          <p:cNvSpPr txBox="1">
            <a:spLocks noChangeArrowheads="1"/>
          </p:cNvSpPr>
          <p:nvPr/>
        </p:nvSpPr>
        <p:spPr bwMode="auto">
          <a:xfrm>
            <a:off x="3071813" y="357188"/>
            <a:ext cx="6072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Virtuální paměť</a:t>
            </a:r>
          </a:p>
        </p:txBody>
      </p:sp>
      <p:pic>
        <p:nvPicPr>
          <p:cNvPr id="16391" name="Picture 7" descr="C:\Users\jjirousova\AppData\Local\Microsoft\Windows\Temporary Internet Files\Content.IE5\JA84NY73\MC9002338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1338"/>
            <a:ext cx="1922462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85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15365" grpId="0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1059</Words>
  <Application>Microsoft Office PowerPoint</Application>
  <PresentationFormat>Předvádění na obrazovce (4:3)</PresentationFormat>
  <Paragraphs>158</Paragraphs>
  <Slides>20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1_Motiv systému Office</vt:lpstr>
      <vt:lpstr>Výchozí návrh</vt:lpstr>
      <vt:lpstr>Fotografie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19</cp:revision>
  <dcterms:created xsi:type="dcterms:W3CDTF">2012-04-17T18:22:45Z</dcterms:created>
  <dcterms:modified xsi:type="dcterms:W3CDTF">2013-01-20T09:15:47Z</dcterms:modified>
</cp:coreProperties>
</file>