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258" r:id="rId3"/>
    <p:sldId id="270" r:id="rId4"/>
    <p:sldId id="271" r:id="rId5"/>
    <p:sldId id="261" r:id="rId6"/>
    <p:sldId id="276" r:id="rId7"/>
    <p:sldId id="273" r:id="rId8"/>
    <p:sldId id="272" r:id="rId9"/>
    <p:sldId id="277" r:id="rId10"/>
    <p:sldId id="265" r:id="rId11"/>
    <p:sldId id="264" r:id="rId12"/>
    <p:sldId id="278" r:id="rId13"/>
    <p:sldId id="266" r:id="rId14"/>
    <p:sldId id="267" r:id="rId15"/>
    <p:sldId id="279" r:id="rId16"/>
    <p:sldId id="268" r:id="rId17"/>
    <p:sldId id="269" r:id="rId18"/>
    <p:sldId id="274" r:id="rId19"/>
    <p:sldId id="275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3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8AC62-CB5A-4F55-AF85-2A72FBC3338F}" type="datetimeFigureOut">
              <a:rPr lang="cs-CZ" smtClean="0"/>
              <a:t>19.1.2013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0FB48-3F0C-4E4D-B2CF-4C5F2CA3BAE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3538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D34AB6-2247-4785-9168-77A9BBA1AD9D}" type="slidenum">
              <a:rPr lang="cs-CZ">
                <a:solidFill>
                  <a:prstClr val="black"/>
                </a:solidFill>
              </a:rPr>
              <a:pPr eaLnBrk="1" hangingPunct="1"/>
              <a:t>2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B7EB33-5125-4A09-A732-B4E7070ADA49}" type="slidenum">
              <a:rPr lang="cs-CZ">
                <a:solidFill>
                  <a:prstClr val="black"/>
                </a:solidFill>
              </a:rPr>
              <a:pPr eaLnBrk="1" hangingPunct="1"/>
              <a:t>8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dirty="0" smtClean="0"/>
              <a:t>Cvičení na psaní diakritiky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A6DAC7D-ADEF-4E75-9F56-5863DACF8E18}" type="slidenum">
              <a:rPr lang="cs-CZ">
                <a:solidFill>
                  <a:prstClr val="black"/>
                </a:solidFill>
              </a:rPr>
              <a:pPr eaLnBrk="1" hangingPunct="1"/>
              <a:t>11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Cvičení na  procvičení pohybu v dokumentu pomocí kurzorových kláves</a:t>
            </a:r>
            <a:endParaRPr lang="cs-CZ" dirty="0" smtClean="0">
              <a:effectLst/>
            </a:endParaRP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FD4CE9A-09EA-4085-B4EC-6B8463757527}" type="slidenum">
              <a:rPr lang="cs-CZ">
                <a:solidFill>
                  <a:prstClr val="black"/>
                </a:solidFill>
              </a:rPr>
              <a:pPr eaLnBrk="1" hangingPunct="1"/>
              <a:t>13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Cvičení na procvičení označování textu</a:t>
            </a:r>
            <a:endParaRPr lang="cs-CZ" dirty="0" smtClean="0">
              <a:effectLst/>
            </a:endParaRP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B5D4357-3AD2-401E-B6DF-E2D9BCF34D30}" type="slidenum">
              <a:rPr lang="cs-CZ">
                <a:solidFill>
                  <a:prstClr val="black"/>
                </a:solidFill>
              </a:rPr>
              <a:pPr eaLnBrk="1" hangingPunct="1"/>
              <a:t>17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90200-A733-4F57-80DE-EF865D0B762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983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AE5FA-3BDF-48CF-8FA1-1ADEEBAE965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87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0B657-F262-41B4-91E8-9E3279E0C59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527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4CB78-0E7E-4FC4-BDFF-43115BEA4D1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044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75D27-493D-4BC7-B172-DAC21DAD059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262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4C095-6C71-491B-9196-5E3020B4EE0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448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53305-681D-4A50-813D-461C42A7944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941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96691-667E-4A0D-80F7-F556D90E346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380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53C95-28D2-4192-881D-ED909263C79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64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1CE2B-8BFB-410D-8450-29F7920C962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810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0CC21-853B-4A38-99CF-BD590FE5497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793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FFCC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49830E-AE58-4302-9D20-A29CED539248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57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áze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550" y="696913"/>
            <a:ext cx="5153025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ovéPole 2"/>
          <p:cNvSpPr txBox="1">
            <a:spLocks noChangeArrowheads="1"/>
          </p:cNvSpPr>
          <p:nvPr/>
        </p:nvSpPr>
        <p:spPr bwMode="auto">
          <a:xfrm>
            <a:off x="827088" y="2849563"/>
            <a:ext cx="7777162" cy="2308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název projektu: Šablony Špičák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číslo projektu: CZ.1.07/1.4.00/21.2735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šablona III/2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autor výukového materiálu: Mgr. Jana Jiroušová,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 VM vytvořen: duben 2012,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výukový materiál určen pro: 5. ročník,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Textový editor  MS Office Word, Práce s textem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číslo DUM: </a:t>
            </a:r>
            <a:r>
              <a:rPr lang="cs-CZ" b="1" dirty="0" smtClean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32_211_Informatika </a:t>
            </a:r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a komunikační technologie_05</a:t>
            </a:r>
            <a:endParaRPr lang="cs-CZ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52" name="Obdélník 3"/>
          <p:cNvSpPr>
            <a:spLocks noChangeArrowheads="1"/>
          </p:cNvSpPr>
          <p:nvPr/>
        </p:nvSpPr>
        <p:spPr bwMode="auto">
          <a:xfrm>
            <a:off x="684213" y="5445125"/>
            <a:ext cx="8135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i="1" dirty="0">
                <a:solidFill>
                  <a:srgbClr val="000000"/>
                </a:solidFill>
              </a:rPr>
              <a:t>Autorem materiálu a všech jeho částí, není-li uvedeno jinak, je Jana Jiroušová</a:t>
            </a:r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34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785813" y="3571875"/>
            <a:ext cx="990600" cy="838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000" dirty="0">
                <a:solidFill>
                  <a:srgbClr val="FFFFFF"/>
                </a:solidFill>
                <a:latin typeface="Times New Roman" pitchFamily="18" charset="0"/>
              </a:rPr>
              <a:t>Ctrl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785813" y="1312863"/>
            <a:ext cx="990600" cy="838200"/>
            <a:chOff x="785813" y="1312863"/>
            <a:chExt cx="990600" cy="838200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auto">
            <a:xfrm>
              <a:off x="785813" y="1312863"/>
              <a:ext cx="990600" cy="8382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sz="2000" dirty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cxnSp>
          <p:nvCxnSpPr>
            <p:cNvPr id="5" name="Přímá spojovací šipka 4"/>
            <p:cNvCxnSpPr/>
            <p:nvPr/>
          </p:nvCxnSpPr>
          <p:spPr>
            <a:xfrm>
              <a:off x="1071563" y="1741488"/>
              <a:ext cx="500062" cy="1587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45" name="TextovéPole 5"/>
          <p:cNvSpPr txBox="1">
            <a:spLocks noChangeArrowheads="1"/>
          </p:cNvSpPr>
          <p:nvPr/>
        </p:nvSpPr>
        <p:spPr bwMode="auto">
          <a:xfrm>
            <a:off x="2500313" y="2357438"/>
            <a:ext cx="5715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Šipkou doleva se posunem o znak  doleva </a:t>
            </a:r>
          </a:p>
        </p:txBody>
      </p:sp>
      <p:grpSp>
        <p:nvGrpSpPr>
          <p:cNvPr id="6" name="Skupina 5"/>
          <p:cNvGrpSpPr/>
          <p:nvPr/>
        </p:nvGrpSpPr>
        <p:grpSpPr>
          <a:xfrm>
            <a:off x="785813" y="2384425"/>
            <a:ext cx="990600" cy="838200"/>
            <a:chOff x="785813" y="2384425"/>
            <a:chExt cx="990600" cy="838200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 rot="10800000">
              <a:off x="785813" y="2384425"/>
              <a:ext cx="990600" cy="8382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sz="2000" dirty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cxnSp>
          <p:nvCxnSpPr>
            <p:cNvPr id="8" name="Přímá spojovací šipka 7"/>
            <p:cNvCxnSpPr/>
            <p:nvPr/>
          </p:nvCxnSpPr>
          <p:spPr>
            <a:xfrm rot="10800000">
              <a:off x="1071563" y="2813050"/>
              <a:ext cx="500062" cy="1588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48" name="TextovéPole 11"/>
          <p:cNvSpPr txBox="1">
            <a:spLocks noChangeArrowheads="1"/>
          </p:cNvSpPr>
          <p:nvPr/>
        </p:nvSpPr>
        <p:spPr bwMode="auto">
          <a:xfrm>
            <a:off x="2500313" y="1357313"/>
            <a:ext cx="5715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Šipkou doprava se posunem o znak  doprava </a:t>
            </a:r>
          </a:p>
        </p:txBody>
      </p:sp>
      <p:grpSp>
        <p:nvGrpSpPr>
          <p:cNvPr id="9" name="Skupina 8"/>
          <p:cNvGrpSpPr/>
          <p:nvPr/>
        </p:nvGrpSpPr>
        <p:grpSpPr>
          <a:xfrm>
            <a:off x="2286000" y="3605213"/>
            <a:ext cx="990600" cy="838200"/>
            <a:chOff x="2286000" y="3605213"/>
            <a:chExt cx="990600" cy="838200"/>
          </a:xfrm>
        </p:grpSpPr>
        <p:sp>
          <p:nvSpPr>
            <p:cNvPr id="13" name="Rectangle 6"/>
            <p:cNvSpPr>
              <a:spLocks noChangeArrowheads="1"/>
            </p:cNvSpPr>
            <p:nvPr/>
          </p:nvSpPr>
          <p:spPr bwMode="auto">
            <a:xfrm>
              <a:off x="2286000" y="3605213"/>
              <a:ext cx="990600" cy="8382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cs-CZ" sz="2000" dirty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cxnSp>
          <p:nvCxnSpPr>
            <p:cNvPr id="14" name="Přímá spojovací šipka 13"/>
            <p:cNvCxnSpPr/>
            <p:nvPr/>
          </p:nvCxnSpPr>
          <p:spPr>
            <a:xfrm>
              <a:off x="2571750" y="4033838"/>
              <a:ext cx="500063" cy="1587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785813" y="4733925"/>
            <a:ext cx="990600" cy="838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FFFFFF"/>
                </a:solidFill>
                <a:latin typeface="Times New Roman" pitchFamily="18" charset="0"/>
              </a:rPr>
              <a:t>Pg up</a:t>
            </a: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785813" y="5876925"/>
            <a:ext cx="990600" cy="838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FFFFFF"/>
                </a:solidFill>
                <a:latin typeface="Times New Roman" pitchFamily="18" charset="0"/>
              </a:rPr>
              <a:t>Pg dn</a:t>
            </a:r>
          </a:p>
        </p:txBody>
      </p:sp>
      <p:sp>
        <p:nvSpPr>
          <p:cNvPr id="10253" name="TextovéPole 17"/>
          <p:cNvSpPr txBox="1">
            <a:spLocks noChangeArrowheads="1"/>
          </p:cNvSpPr>
          <p:nvPr/>
        </p:nvSpPr>
        <p:spPr bwMode="auto">
          <a:xfrm>
            <a:off x="2428875" y="4929188"/>
            <a:ext cx="6357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Posuneme se o jednu obrazovku nahoru</a:t>
            </a:r>
          </a:p>
        </p:txBody>
      </p:sp>
      <p:sp>
        <p:nvSpPr>
          <p:cNvPr id="10254" name="TextovéPole 18"/>
          <p:cNvSpPr txBox="1">
            <a:spLocks noChangeArrowheads="1"/>
          </p:cNvSpPr>
          <p:nvPr/>
        </p:nvSpPr>
        <p:spPr bwMode="auto">
          <a:xfrm>
            <a:off x="2500313" y="6000750"/>
            <a:ext cx="5643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Posuneme se o jednu obrazovku dolu</a:t>
            </a:r>
          </a:p>
        </p:txBody>
      </p:sp>
      <p:sp>
        <p:nvSpPr>
          <p:cNvPr id="10255" name="Obdélník 19"/>
          <p:cNvSpPr>
            <a:spLocks noChangeArrowheads="1"/>
          </p:cNvSpPr>
          <p:nvPr/>
        </p:nvSpPr>
        <p:spPr bwMode="auto">
          <a:xfrm>
            <a:off x="1857375" y="3857625"/>
            <a:ext cx="315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b="1" dirty="0">
                <a:solidFill>
                  <a:srgbClr val="00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1828800" y="571500"/>
            <a:ext cx="617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b="1" dirty="0">
                <a:solidFill>
                  <a:srgbClr val="000000"/>
                </a:solidFill>
                <a:latin typeface="Times New Roman" pitchFamily="18" charset="0"/>
              </a:rPr>
              <a:t>Kurzorové klávesy:</a:t>
            </a:r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928688" y="0"/>
            <a:ext cx="426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600" i="1" dirty="0">
                <a:solidFill>
                  <a:srgbClr val="000000"/>
                </a:solidFill>
                <a:latin typeface="Times New Roman" pitchFamily="18" charset="0"/>
              </a:rPr>
              <a:t>Pohyb v dokumentu</a:t>
            </a:r>
          </a:p>
        </p:txBody>
      </p:sp>
      <p:sp>
        <p:nvSpPr>
          <p:cNvPr id="10258" name="TextovéPole 24"/>
          <p:cNvSpPr txBox="1">
            <a:spLocks noChangeArrowheads="1"/>
          </p:cNvSpPr>
          <p:nvPr/>
        </p:nvSpPr>
        <p:spPr bwMode="auto">
          <a:xfrm>
            <a:off x="3357563" y="3571875"/>
            <a:ext cx="5143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Posun po slovech</a:t>
            </a:r>
          </a:p>
        </p:txBody>
      </p:sp>
    </p:spTree>
    <p:extLst>
      <p:ext uri="{BB962C8B-B14F-4D97-AF65-F5344CB8AC3E}">
        <p14:creationId xmlns:p14="http://schemas.microsoft.com/office/powerpoint/2010/main" val="322630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75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75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10245" grpId="0"/>
      <p:bldP spid="10248" grpId="0"/>
      <p:bldP spid="15" grpId="0" animBg="1" autoUpdateAnimBg="0"/>
      <p:bldP spid="17" grpId="0" animBg="1" autoUpdateAnimBg="0"/>
      <p:bldP spid="10253" grpId="0"/>
      <p:bldP spid="10254" grpId="0"/>
      <p:bldP spid="10255" grpId="0"/>
      <p:bldP spid="21" grpId="0" autoUpdateAnimBg="0"/>
      <p:bldP spid="22" grpId="0" autoUpdateAnimBg="0"/>
      <p:bldP spid="102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143000" y="1676400"/>
            <a:ext cx="990600" cy="838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000" dirty="0">
                <a:solidFill>
                  <a:srgbClr val="FFFFFF"/>
                </a:solidFill>
                <a:latin typeface="Times New Roman" pitchFamily="18" charset="0"/>
              </a:rPr>
              <a:t>Home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143000" y="2819400"/>
            <a:ext cx="990600" cy="838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000" dirty="0">
                <a:solidFill>
                  <a:srgbClr val="FFFFFF"/>
                </a:solidFill>
                <a:latin typeface="Times New Roman" pitchFamily="18" charset="0"/>
              </a:rPr>
              <a:t>End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143000" y="4038600"/>
            <a:ext cx="990600" cy="838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000" dirty="0">
                <a:solidFill>
                  <a:srgbClr val="FFFFFF"/>
                </a:solidFill>
                <a:latin typeface="Times New Roman" pitchFamily="18" charset="0"/>
              </a:rPr>
              <a:t>Ctrl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590800" y="4038600"/>
            <a:ext cx="990600" cy="838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000" dirty="0">
                <a:solidFill>
                  <a:srgbClr val="FFFFFF"/>
                </a:solidFill>
                <a:latin typeface="Times New Roman" pitchFamily="18" charset="0"/>
              </a:rPr>
              <a:t>Home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1143000" y="5181600"/>
            <a:ext cx="990600" cy="838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000" dirty="0">
                <a:solidFill>
                  <a:srgbClr val="FFFFFF"/>
                </a:solidFill>
                <a:latin typeface="Times New Roman" pitchFamily="18" charset="0"/>
              </a:rPr>
              <a:t>Ctrl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2590800" y="5181600"/>
            <a:ext cx="990600" cy="838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000" dirty="0">
                <a:solidFill>
                  <a:srgbClr val="FFFFFF"/>
                </a:solidFill>
                <a:latin typeface="Times New Roman" pitchFamily="18" charset="0"/>
              </a:rPr>
              <a:t>End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133600" y="4267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b="1" dirty="0">
                <a:solidFill>
                  <a:srgbClr val="00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209800" y="5410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b="1" dirty="0">
                <a:solidFill>
                  <a:srgbClr val="000000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1371600" y="762000"/>
            <a:ext cx="617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b="1" dirty="0">
                <a:solidFill>
                  <a:srgbClr val="000000"/>
                </a:solidFill>
                <a:latin typeface="Times New Roman" pitchFamily="18" charset="0"/>
              </a:rPr>
              <a:t>Kurzorové klávesy: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2514600" y="2895600"/>
            <a:ext cx="5943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Přesune kurzor na konec řádku, kde právě stojíme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2514600" y="1828800"/>
            <a:ext cx="5943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Přesune kurzor na začátek řádku, kde právě stojíme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962400" y="4191000"/>
            <a:ext cx="4038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Přesune kurzor na začátek dokumentu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3886200" y="5181600"/>
            <a:ext cx="403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Přesune kurzor na konec dokumentu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928688" y="0"/>
            <a:ext cx="426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600" i="1" dirty="0">
                <a:solidFill>
                  <a:srgbClr val="000000"/>
                </a:solidFill>
                <a:latin typeface="Times New Roman" pitchFamily="18" charset="0"/>
              </a:rPr>
              <a:t>Pohyb v dokumentu</a:t>
            </a:r>
          </a:p>
        </p:txBody>
      </p:sp>
    </p:spTree>
    <p:extLst>
      <p:ext uri="{BB962C8B-B14F-4D97-AF65-F5344CB8AC3E}">
        <p14:creationId xmlns:p14="http://schemas.microsoft.com/office/powerpoint/2010/main" val="2956695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75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75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 autoUpdateAnimBg="0"/>
      <p:bldP spid="7173" grpId="0" animBg="1" autoUpdateAnimBg="0"/>
      <p:bldP spid="7174" grpId="0" animBg="1" autoUpdateAnimBg="0"/>
      <p:bldP spid="7175" grpId="0" animBg="1" autoUpdateAnimBg="0"/>
      <p:bldP spid="7176" grpId="0" animBg="1" autoUpdateAnimBg="0"/>
      <p:bldP spid="7177" grpId="0" animBg="1" autoUpdateAnimBg="0"/>
      <p:bldP spid="7178" grpId="0" autoUpdateAnimBg="0"/>
      <p:bldP spid="7179" grpId="0" autoUpdateAnimBg="0"/>
      <p:bldP spid="7180" grpId="0" autoUpdateAnimBg="0"/>
      <p:bldP spid="7181" grpId="0" autoUpdateAnimBg="0"/>
      <p:bldP spid="7182" grpId="0" autoUpdateAnimBg="0"/>
      <p:bldP spid="7183" grpId="0" autoUpdateAnimBg="0"/>
      <p:bldP spid="7184" grpId="0" autoUpdateAnimBg="0"/>
      <p:bldP spid="718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1872" y="188640"/>
            <a:ext cx="7848812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900" dirty="0">
              <a:solidFill>
                <a:srgbClr val="000000"/>
              </a:solidFill>
              <a:latin typeface="Century Gothic"/>
            </a:endParaRPr>
          </a:p>
          <a:p>
            <a:r>
              <a:rPr lang="cs-CZ" sz="3200" b="1" dirty="0" smtClean="0">
                <a:latin typeface="Century Gothic"/>
              </a:rPr>
              <a:t>Úkoly </a:t>
            </a:r>
            <a:r>
              <a:rPr lang="cs-CZ" sz="3200" b="1" dirty="0" smtClean="0">
                <a:latin typeface="Century Gothic"/>
              </a:rPr>
              <a:t>k procvičení</a:t>
            </a:r>
            <a:r>
              <a:rPr lang="cs-CZ" sz="3200" b="1" dirty="0" smtClean="0">
                <a:latin typeface="Century Gothic"/>
              </a:rPr>
              <a:t>: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391872" y="1295027"/>
            <a:ext cx="82444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Otevři dokument Křivoklát na síťovém disku. </a:t>
            </a:r>
            <a:endParaRPr lang="cs-CZ" sz="2800" dirty="0">
              <a:effectLst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32048" y="2040369"/>
            <a:ext cx="82444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Podle pokynů procvičuj kurzorové klávesy:</a:t>
            </a:r>
            <a:endParaRPr lang="cs-CZ" sz="2800" dirty="0">
              <a:effectLst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043609" y="2636912"/>
            <a:ext cx="73448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cs-CZ" sz="2800" dirty="0" smtClean="0"/>
              <a:t>Kterou klávesou posuneme kurzor v textu o jeden znak do leva po řádku?</a:t>
            </a:r>
            <a:endParaRPr lang="cs-CZ" sz="2800" dirty="0">
              <a:effectLst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043608" y="3575016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cs-CZ" sz="2800" dirty="0" smtClean="0"/>
              <a:t>Kterou kombinací kláves posuneme kurzor v textu o jedno slovo do leva po řádku?</a:t>
            </a:r>
            <a:endParaRPr lang="cs-CZ" sz="2800" dirty="0">
              <a:effectLst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043608" y="4583128"/>
            <a:ext cx="82444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cs-CZ" sz="2800" dirty="0" smtClean="0"/>
              <a:t>Kterou klávesou posuneme kurzor v textu na začátek řádku řádku?</a:t>
            </a:r>
            <a:endParaRPr lang="cs-CZ" sz="2800" dirty="0">
              <a:effectLst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043608" y="5589240"/>
            <a:ext cx="74888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cs-CZ" sz="2800" dirty="0" smtClean="0"/>
              <a:t>Kterou kombinací kláves posuneme kurzor v textu na konec textu?</a:t>
            </a:r>
            <a:endParaRPr lang="cs-CZ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85161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81000" y="1676400"/>
            <a:ext cx="81534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600" b="1" dirty="0">
                <a:solidFill>
                  <a:srgbClr val="0033CC"/>
                </a:solidFill>
                <a:latin typeface="Times New Roman" pitchFamily="18" charset="0"/>
              </a:rPr>
              <a:t>Označování pomocí myši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 – najeďte myší na začátek textu, zmáčkněte levé tlačítko myši a držte je stisknuté. Pak přesuňte myš na konec textu, který chcete označit. Tam tlačítko pusťte. Označený text zmodrá.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04800" y="3810000"/>
            <a:ext cx="8077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600" b="1" dirty="0">
                <a:solidFill>
                  <a:srgbClr val="0033CC"/>
                </a:solidFill>
                <a:latin typeface="Times New Roman" pitchFamily="18" charset="0"/>
              </a:rPr>
              <a:t>Označování pomocí klávesnice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 – přesuňte kurzor na začátek označovaného textu, stiskněte klávesu </a:t>
            </a:r>
            <a:r>
              <a:rPr lang="cs-CZ" sz="2400" b="1" dirty="0">
                <a:solidFill>
                  <a:srgbClr val="000000"/>
                </a:solidFill>
                <a:latin typeface="Times New Roman" pitchFamily="18" charset="0"/>
              </a:rPr>
              <a:t>Shift 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a pak pomocí šipek označujte.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85800" y="381000"/>
            <a:ext cx="6743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4000" b="1" dirty="0">
                <a:solidFill>
                  <a:srgbClr val="000000"/>
                </a:solidFill>
                <a:latin typeface="Comic Sans MS" pitchFamily="66" charset="0"/>
              </a:rPr>
              <a:t>Označování textu do bloku</a:t>
            </a:r>
          </a:p>
        </p:txBody>
      </p:sp>
      <p:pic>
        <p:nvPicPr>
          <p:cNvPr id="11274" name="Picture 10" descr="C:\Users\jjirousova\AppData\Local\Microsoft\Windows\Temporary Internet Files\Content.IE5\HNM9IT47\MC90043156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700" y="2687638"/>
            <a:ext cx="19050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6" name="Picture 12" descr="C:\Users\jjirousova\AppData\Local\Microsoft\Windows\Temporary Internet Files\Content.IE5\HNM9IT47\MC90036059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789613"/>
            <a:ext cx="1836738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134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  <p:bldP spid="410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33400" y="3422650"/>
            <a:ext cx="81105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600" b="1" dirty="0">
                <a:solidFill>
                  <a:srgbClr val="0033CC"/>
                </a:solidFill>
                <a:latin typeface="Times New Roman" pitchFamily="18" charset="0"/>
              </a:rPr>
              <a:t>Označování odstavců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 – třikrát klepněte kamkoliv do odstavce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57200" y="4448175"/>
            <a:ext cx="8472488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600" b="1" dirty="0">
                <a:solidFill>
                  <a:srgbClr val="0033CC"/>
                </a:solidFill>
                <a:latin typeface="Times New Roman" pitchFamily="18" charset="0"/>
              </a:rPr>
              <a:t>Označování celého textu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 – najeďte myší před řádek, doleva od něj. Kurzorová čárka se změní na šipku zrcadlově překlopenou. Klepněte třikrát rychle za sebou. Je možné  použít klávesovou zkratku </a:t>
            </a:r>
            <a:r>
              <a:rPr lang="cs-CZ" sz="2400" b="1" dirty="0">
                <a:solidFill>
                  <a:srgbClr val="000000"/>
                </a:solidFill>
                <a:latin typeface="Times New Roman" pitchFamily="18" charset="0"/>
              </a:rPr>
              <a:t>Ctrl + A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. Nebo v nabídce karty Domů skupina </a:t>
            </a:r>
            <a:r>
              <a:rPr lang="cs-CZ" sz="2400" b="1" dirty="0">
                <a:solidFill>
                  <a:srgbClr val="000000"/>
                </a:solidFill>
                <a:latin typeface="Times New Roman" pitchFamily="18" charset="0"/>
              </a:rPr>
              <a:t>Úpravy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 zvolte </a:t>
            </a:r>
            <a:r>
              <a:rPr lang="cs-CZ" sz="2400" b="1" dirty="0">
                <a:solidFill>
                  <a:srgbClr val="000000"/>
                </a:solidFill>
                <a:latin typeface="Times New Roman" pitchFamily="18" charset="0"/>
              </a:rPr>
              <a:t>Vybrat vše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33400" y="285750"/>
            <a:ext cx="7848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600" b="1" dirty="0">
                <a:solidFill>
                  <a:srgbClr val="0033CC"/>
                </a:solidFill>
                <a:latin typeface="Times New Roman" pitchFamily="18" charset="0"/>
              </a:rPr>
              <a:t>Označování slov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 – dvakrát rychle za sebou poklepejte na slovo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33400" y="1214438"/>
            <a:ext cx="8396288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600" b="1" dirty="0">
                <a:solidFill>
                  <a:srgbClr val="0033CC"/>
                </a:solidFill>
                <a:latin typeface="Times New Roman" pitchFamily="18" charset="0"/>
              </a:rPr>
              <a:t>Označování řádku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 – najeďte myší před řádek, doleva od něj. Kurzorová čárka se změní na šipku (šipka myši se zrcadlovitě překlopí). Klepněte. Pokud chcete označit více řádků, nechte při klepnutí tlačítko myši dole a přejeďte přes všechny požadované řádky.</a:t>
            </a:r>
          </a:p>
        </p:txBody>
      </p:sp>
    </p:spTree>
    <p:extLst>
      <p:ext uri="{BB962C8B-B14F-4D97-AF65-F5344CB8AC3E}">
        <p14:creationId xmlns:p14="http://schemas.microsoft.com/office/powerpoint/2010/main" val="76433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5" grpId="0"/>
      <p:bldP spid="51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1872" y="188640"/>
            <a:ext cx="7848812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900" dirty="0">
              <a:solidFill>
                <a:srgbClr val="000000"/>
              </a:solidFill>
              <a:latin typeface="Century Gothic"/>
            </a:endParaRPr>
          </a:p>
          <a:p>
            <a:r>
              <a:rPr lang="cs-CZ" sz="3200" b="1" dirty="0" smtClean="0">
                <a:latin typeface="Century Gothic"/>
              </a:rPr>
              <a:t>Úkoly pro samostatnou práci: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498450" y="1556637"/>
            <a:ext cx="82444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>
                <a:effectLst/>
              </a:rPr>
              <a:t>V dokumentu Křivoklát postupně označujte text do bloku podle zadání:</a:t>
            </a:r>
            <a:endParaRPr lang="cs-CZ" sz="2800" dirty="0">
              <a:effectLst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547664" y="2524177"/>
            <a:ext cx="65061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cs-CZ" sz="2800" dirty="0" smtClean="0"/>
              <a:t>Najdi slovo Václav a označ toto slovo do bloku</a:t>
            </a:r>
            <a:endParaRPr lang="cs-CZ" sz="2800" dirty="0">
              <a:effectLst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547664" y="3483005"/>
            <a:ext cx="65061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cs-CZ" sz="2800" dirty="0" smtClean="0"/>
              <a:t>Najdi druhý řádek textu a označ tento řádek do bloku</a:t>
            </a:r>
            <a:endParaRPr lang="cs-CZ" sz="2800" dirty="0">
              <a:effectLst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547664" y="4419109"/>
            <a:ext cx="65061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cs-CZ" sz="2800" dirty="0" smtClean="0"/>
              <a:t>Najdi druhý odstavec a označ tento odstavec do bloku.</a:t>
            </a:r>
            <a:endParaRPr lang="cs-CZ" sz="2800" dirty="0">
              <a:effectLst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47664" y="5355213"/>
            <a:ext cx="65061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cs-CZ" sz="2800" dirty="0" smtClean="0"/>
              <a:t>Označ do bloku celý text.</a:t>
            </a:r>
            <a:endParaRPr lang="cs-CZ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7519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786664" y="678835"/>
            <a:ext cx="6248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4000" b="1" dirty="0">
                <a:solidFill>
                  <a:srgbClr val="000000"/>
                </a:solidFill>
                <a:latin typeface="Times New Roman" pitchFamily="18" charset="0"/>
              </a:rPr>
              <a:t>Vkládání textu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32481" y="1683603"/>
            <a:ext cx="57860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 smtClean="0">
                <a:solidFill>
                  <a:srgbClr val="000000"/>
                </a:solidFill>
                <a:latin typeface="Times New Roman" pitchFamily="18" charset="0"/>
              </a:rPr>
              <a:t>Napište do otevřeného dokumentu MS Office Word postupně tyto věty: </a:t>
            </a:r>
            <a:endParaRPr lang="cs-CZ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58513" y="3442586"/>
            <a:ext cx="533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dirty="0" smtClean="0">
                <a:solidFill>
                  <a:srgbClr val="000000"/>
                </a:solidFill>
                <a:latin typeface="Times New Roman" pitchFamily="18" charset="0"/>
              </a:rPr>
              <a:t>Koupím si zmrzlinu.</a:t>
            </a:r>
            <a:endParaRPr lang="cs-CZ" sz="3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54128" y="4284385"/>
            <a:ext cx="71134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dirty="0" smtClean="0">
                <a:solidFill>
                  <a:srgbClr val="000000"/>
                </a:solidFill>
                <a:latin typeface="Times New Roman" pitchFamily="18" charset="0"/>
              </a:rPr>
              <a:t>Koupím si zmrzlinu a čokoládu.</a:t>
            </a:r>
            <a:endParaRPr lang="cs-CZ" sz="3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95535" y="5724545"/>
            <a:ext cx="874846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dirty="0" smtClean="0">
                <a:solidFill>
                  <a:srgbClr val="000000"/>
                </a:solidFill>
                <a:latin typeface="Times New Roman" pitchFamily="18" charset="0"/>
              </a:rPr>
              <a:t>Koupím si zmrzlinu, čokoládu</a:t>
            </a:r>
            <a:r>
              <a:rPr lang="cs-CZ" sz="3200" dirty="0" smtClean="0">
                <a:solidFill>
                  <a:srgbClr val="000000"/>
                </a:solidFill>
                <a:latin typeface="Times New Roman" pitchFamily="18" charset="0"/>
              </a:rPr>
              <a:t>, sušenky a bonbóny.</a:t>
            </a:r>
            <a:endParaRPr lang="cs-CZ" sz="3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95536" y="5004465"/>
            <a:ext cx="907300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dirty="0" smtClean="0">
                <a:solidFill>
                  <a:srgbClr val="000000"/>
                </a:solidFill>
                <a:latin typeface="Times New Roman" pitchFamily="18" charset="0"/>
              </a:rPr>
              <a:t>Koupím si zmrzlinu, čokoládu a sušenky.</a:t>
            </a:r>
            <a:endParaRPr lang="cs-CZ" sz="3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3" name="Skupina 2"/>
          <p:cNvGrpSpPr>
            <a:grpSpLocks/>
          </p:cNvGrpSpPr>
          <p:nvPr/>
        </p:nvGrpSpPr>
        <p:grpSpPr bwMode="auto">
          <a:xfrm>
            <a:off x="4572000" y="333375"/>
            <a:ext cx="4283075" cy="4608513"/>
            <a:chOff x="4572000" y="333375"/>
            <a:chExt cx="4283075" cy="4607793"/>
          </a:xfrm>
        </p:grpSpPr>
        <p:pic>
          <p:nvPicPr>
            <p:cNvPr id="13321" name="Picture 12" descr="C:\Users\jjirousova\AppData\Local\Microsoft\Windows\Temporary Internet Files\Content.IE5\NEIM6V93\MC900441539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1848346"/>
              <a:ext cx="3136383" cy="3092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2" name="AutoShape 14"/>
            <p:cNvSpPr>
              <a:spLocks noChangeArrowheads="1"/>
            </p:cNvSpPr>
            <p:nvPr/>
          </p:nvSpPr>
          <p:spPr bwMode="auto">
            <a:xfrm>
              <a:off x="6227763" y="333375"/>
              <a:ext cx="2627312" cy="1398588"/>
            </a:xfrm>
            <a:prstGeom prst="wedgeEllipseCallout">
              <a:avLst>
                <a:gd name="adj1" fmla="val -36463"/>
                <a:gd name="adj2" fmla="val 11254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2400" b="1" dirty="0">
                  <a:solidFill>
                    <a:srgbClr val="000000"/>
                  </a:solidFill>
                </a:rPr>
                <a:t>Průběžně práci ukládat!!!!!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7945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2" grpId="0"/>
      <p:bldP spid="9223" grpId="0"/>
      <p:bldP spid="9224" grpId="0"/>
      <p:bldP spid="92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219200" y="365125"/>
            <a:ext cx="5562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4000" b="1" dirty="0">
                <a:solidFill>
                  <a:srgbClr val="000000"/>
                </a:solidFill>
                <a:latin typeface="Times New Roman" pitchFamily="18" charset="0"/>
              </a:rPr>
              <a:t>Mazání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990600" y="1488976"/>
            <a:ext cx="2057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Backspace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114800" y="1412776"/>
            <a:ext cx="3124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4000" dirty="0">
                <a:solidFill>
                  <a:srgbClr val="000000"/>
                </a:solidFill>
                <a:latin typeface="Times New Roman" pitchFamily="18" charset="0"/>
              </a:rPr>
              <a:t>ahoj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V="1">
            <a:off x="4648200" y="1488976"/>
            <a:ext cx="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H="1">
            <a:off x="3962400" y="1488976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990600" y="2861320"/>
            <a:ext cx="1143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Delete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4038600" y="2708920"/>
            <a:ext cx="1058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4000" dirty="0">
                <a:solidFill>
                  <a:srgbClr val="000000"/>
                </a:solidFill>
                <a:latin typeface="Times New Roman" pitchFamily="18" charset="0"/>
              </a:rPr>
              <a:t>ahoj</a:t>
            </a:r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V="1">
            <a:off x="4572000" y="2785120"/>
            <a:ext cx="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4572000" y="2785120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152400" y="1488976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1.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228600" y="301372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2.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228600" y="4077072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3.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990600" y="4077072"/>
            <a:ext cx="7086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Dlouhý text je jednodušší označit a poté smazat jediným stiskem klávesy </a:t>
            </a:r>
            <a:r>
              <a:rPr lang="cs-CZ" sz="2400" b="1" dirty="0">
                <a:solidFill>
                  <a:srgbClr val="000000"/>
                </a:solidFill>
                <a:latin typeface="Times New Roman" pitchFamily="18" charset="0"/>
              </a:rPr>
              <a:t>Backspace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 nebo </a:t>
            </a:r>
            <a:r>
              <a:rPr lang="cs-CZ" sz="2400" b="1" dirty="0">
                <a:solidFill>
                  <a:srgbClr val="000000"/>
                </a:solidFill>
                <a:latin typeface="Times New Roman" pitchFamily="18" charset="0"/>
              </a:rPr>
              <a:t>Delete</a:t>
            </a:r>
          </a:p>
        </p:txBody>
      </p:sp>
    </p:spTree>
    <p:extLst>
      <p:ext uri="{BB962C8B-B14F-4D97-AF65-F5344CB8AC3E}">
        <p14:creationId xmlns:p14="http://schemas.microsoft.com/office/powerpoint/2010/main" val="398358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49" grpId="0" animBg="1"/>
      <p:bldP spid="6150" grpId="0"/>
      <p:bldP spid="6151" grpId="0" animBg="1"/>
      <p:bldP spid="6152" grpId="0" animBg="1"/>
      <p:bldP spid="6153" grpId="0" animBg="1"/>
      <p:bldP spid="6154" grpId="0"/>
      <p:bldP spid="6155" grpId="0" animBg="1"/>
      <p:bldP spid="6156" grpId="0" animBg="1"/>
      <p:bldP spid="6157" grpId="0"/>
      <p:bldP spid="6158" grpId="0"/>
      <p:bldP spid="6159" grpId="0"/>
      <p:bldP spid="616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593968"/>
            <a:ext cx="856895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Anotace: </a:t>
            </a:r>
            <a:endParaRPr lang="cs-CZ" dirty="0"/>
          </a:p>
          <a:p>
            <a:r>
              <a:rPr lang="cs-CZ" dirty="0" smtClean="0"/>
              <a:t>Práce s dokumentem MS Word – práce s textem.</a:t>
            </a:r>
          </a:p>
          <a:p>
            <a:r>
              <a:rPr lang="cs-CZ" b="1" dirty="0" smtClean="0"/>
              <a:t>Očekávaný výstup</a:t>
            </a:r>
            <a:r>
              <a:rPr lang="cs-CZ" dirty="0" smtClean="0"/>
              <a:t>: žáci ovládají psaní na klávesnici, užívají většinu kláves, zvládají užívat speciální klávesy, chápou znaky na klávesnici, rozlišují znaky anglické a české klávesnice, chápou výhodu používání kurzorových kláves, zvládají označovat text do bloku, ovládají psát znaky s diakritikou, mazat text.</a:t>
            </a:r>
            <a:endParaRPr lang="cs-CZ" dirty="0"/>
          </a:p>
          <a:p>
            <a:r>
              <a:rPr lang="cs-CZ" b="1" dirty="0" smtClean="0"/>
              <a:t>Frontální prezentace:</a:t>
            </a:r>
            <a:r>
              <a:rPr lang="cs-CZ" dirty="0" smtClean="0"/>
              <a:t> </a:t>
            </a:r>
          </a:p>
          <a:p>
            <a:r>
              <a:rPr lang="cs-CZ" dirty="0" smtClean="0"/>
              <a:t>Během frontální prezentace, která je průvodcem novými pojmy si žáci nové </a:t>
            </a:r>
            <a:r>
              <a:rPr lang="cs-CZ" dirty="0"/>
              <a:t>poznatky zkoušejí </a:t>
            </a:r>
            <a:r>
              <a:rPr lang="cs-CZ" dirty="0" smtClean="0"/>
              <a:t>v otevřeném dokumentu Word, na vybraných cvičeních a získávají </a:t>
            </a:r>
            <a:r>
              <a:rPr lang="cs-CZ" dirty="0"/>
              <a:t>potřebné </a:t>
            </a:r>
            <a:r>
              <a:rPr lang="cs-CZ" dirty="0" smtClean="0"/>
              <a:t>dovednosti</a:t>
            </a:r>
            <a:r>
              <a:rPr lang="cs-CZ" dirty="0"/>
              <a:t>. </a:t>
            </a:r>
          </a:p>
          <a:p>
            <a:r>
              <a:rPr lang="cs-CZ" dirty="0" smtClean="0"/>
              <a:t>Snímek č. 3: Seznámení s pojmem kurzor</a:t>
            </a:r>
          </a:p>
          <a:p>
            <a:r>
              <a:rPr lang="cs-CZ" dirty="0" smtClean="0"/>
              <a:t>Snímek č. 4 - 5: Klávesy se čtyřmi znaky – pravidla rozlišení pro české znaky, znaky psané pomocí klávesy Shift, procvičení psaní textu s velkými písmeny a písmeny  s diakritikou. </a:t>
            </a:r>
          </a:p>
          <a:p>
            <a:r>
              <a:rPr lang="cs-CZ" dirty="0" smtClean="0"/>
              <a:t>Snímek č. </a:t>
            </a:r>
            <a:r>
              <a:rPr lang="cs-CZ" dirty="0" smtClean="0"/>
              <a:t>7 - 8: </a:t>
            </a:r>
            <a:r>
              <a:rPr lang="cs-CZ" dirty="0" smtClean="0"/>
              <a:t>Seznámení s klávesnicí.</a:t>
            </a:r>
          </a:p>
          <a:p>
            <a:r>
              <a:rPr lang="cs-CZ" dirty="0"/>
              <a:t>Snímek </a:t>
            </a:r>
            <a:r>
              <a:rPr lang="cs-CZ" dirty="0" smtClean="0"/>
              <a:t>č. </a:t>
            </a:r>
            <a:r>
              <a:rPr lang="cs-CZ" dirty="0" smtClean="0"/>
              <a:t>10 - 11</a:t>
            </a:r>
            <a:r>
              <a:rPr lang="cs-CZ" dirty="0" smtClean="0"/>
              <a:t>: </a:t>
            </a:r>
            <a:r>
              <a:rPr lang="cs-CZ" dirty="0" smtClean="0"/>
              <a:t>Princip využití kurzorových kláves k pohybu v dokumentu, procvičení na souvislém delším textu. </a:t>
            </a:r>
          </a:p>
          <a:p>
            <a:r>
              <a:rPr lang="cs-CZ" dirty="0" smtClean="0"/>
              <a:t>Snímek č. </a:t>
            </a:r>
            <a:r>
              <a:rPr lang="cs-CZ" dirty="0" smtClean="0"/>
              <a:t>13 -14: </a:t>
            </a:r>
            <a:r>
              <a:rPr lang="cs-CZ" dirty="0" smtClean="0"/>
              <a:t>Označování textu do bloku, procvičení označování textu do bloku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06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3796005"/>
            <a:ext cx="84969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Zdroje: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NAVRÁTIL, Pavel. </a:t>
            </a:r>
            <a:r>
              <a:rPr lang="cs-CZ" i="1" dirty="0"/>
              <a:t>S počítačem na základní škole</a:t>
            </a:r>
            <a:r>
              <a:rPr lang="cs-CZ" dirty="0"/>
              <a:t>. Kralice na Hané: Computer Media s.r.o., 2005, ISBN 80-86686-49-3.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KOVÁŘOVÁ, Libuše; NĚMEC, Vladimír; JIŘÍČEK, Michal a kol. </a:t>
            </a:r>
            <a:r>
              <a:rPr lang="cs-CZ" i="1" dirty="0"/>
              <a:t>Informatika pro základní školy</a:t>
            </a:r>
            <a:r>
              <a:rPr lang="cs-CZ" dirty="0"/>
              <a:t>. Kralice na Hané: Computer Media, 2009, ISBN 978-80-7402-015-5.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MS Office Klipart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AUTOR NEZNÁMÝ. </a:t>
            </a:r>
            <a:r>
              <a:rPr lang="cs-CZ" i="1" dirty="0"/>
              <a:t>Návody - klávesnice</a:t>
            </a:r>
            <a:r>
              <a:rPr lang="cs-CZ" dirty="0"/>
              <a:t> [online]. [cit. 15.6.2012]. Dostupný na WWW: &lt;http://bohous.tym.cz/main.php?lang=&amp;menu=2&amp;n=1&amp;o=1&gt;.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95536" y="692696"/>
            <a:ext cx="72728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Fixace:</a:t>
            </a:r>
          </a:p>
          <a:p>
            <a:r>
              <a:rPr lang="cs-CZ" dirty="0"/>
              <a:t>Snímek č. 6: Samostatná práce – klávesy se 4 znaky.</a:t>
            </a:r>
          </a:p>
          <a:p>
            <a:r>
              <a:rPr lang="cs-CZ" dirty="0"/>
              <a:t>Snímek č. 9: Samostatná práce – psaní diakritiky.</a:t>
            </a:r>
          </a:p>
          <a:p>
            <a:r>
              <a:rPr lang="cs-CZ" dirty="0"/>
              <a:t>Snímek č. 12: Kurzorové klávesy – procvičení.</a:t>
            </a:r>
          </a:p>
          <a:p>
            <a:r>
              <a:rPr lang="cs-CZ" dirty="0"/>
              <a:t>Snímek č. 15: Procvičení </a:t>
            </a:r>
            <a:r>
              <a:rPr lang="cs-CZ" dirty="0" smtClean="0"/>
              <a:t>označování textu </a:t>
            </a:r>
            <a:r>
              <a:rPr lang="cs-CZ" dirty="0"/>
              <a:t>do bloku.</a:t>
            </a:r>
          </a:p>
          <a:p>
            <a:r>
              <a:rPr lang="cs-CZ" dirty="0" smtClean="0"/>
              <a:t>Snímek č. 16: Vkládání textu</a:t>
            </a:r>
          </a:p>
          <a:p>
            <a:r>
              <a:rPr lang="cs-CZ" dirty="0" smtClean="0"/>
              <a:t>Snímek č. 17: </a:t>
            </a:r>
            <a:r>
              <a:rPr lang="cs-CZ" dirty="0"/>
              <a:t>Metody mazání </a:t>
            </a:r>
            <a:r>
              <a:rPr lang="cs-CZ" dirty="0" smtClean="0"/>
              <a:t>textu – procvičení na textu mazání pomocí klávesy </a:t>
            </a:r>
            <a:r>
              <a:rPr lang="cs-CZ" dirty="0" err="1" smtClean="0"/>
              <a:t>Backspace</a:t>
            </a:r>
            <a:r>
              <a:rPr lang="cs-CZ" dirty="0" smtClean="0"/>
              <a:t> i klávesy </a:t>
            </a:r>
            <a:r>
              <a:rPr lang="cs-CZ" dirty="0" err="1" smtClean="0"/>
              <a:t>Delete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908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68313" y="1916113"/>
            <a:ext cx="8424862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7200" b="1" dirty="0">
                <a:solidFill>
                  <a:srgbClr val="000000"/>
                </a:solidFill>
                <a:latin typeface="Verdana" pitchFamily="34" charset="0"/>
              </a:rPr>
              <a:t>Práce s textem</a:t>
            </a:r>
          </a:p>
        </p:txBody>
      </p:sp>
    </p:spTree>
    <p:extLst>
      <p:ext uri="{BB962C8B-B14F-4D97-AF65-F5344CB8AC3E}">
        <p14:creationId xmlns:p14="http://schemas.microsoft.com/office/powerpoint/2010/main" val="308999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00582"/>
            <a:ext cx="6933393" cy="5083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Elipsa 6"/>
          <p:cNvSpPr/>
          <p:nvPr/>
        </p:nvSpPr>
        <p:spPr>
          <a:xfrm>
            <a:off x="3455876" y="1856523"/>
            <a:ext cx="504056" cy="792088"/>
          </a:xfrm>
          <a:prstGeom prst="ellipse">
            <a:avLst/>
          </a:prstGeom>
          <a:noFill/>
          <a:ln>
            <a:solidFill>
              <a:srgbClr val="0070C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339752" y="345649"/>
            <a:ext cx="489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kurzor</a:t>
            </a:r>
            <a:endParaRPr lang="cs-CZ" sz="4000" dirty="0"/>
          </a:p>
        </p:txBody>
      </p:sp>
      <p:sp>
        <p:nvSpPr>
          <p:cNvPr id="5" name="Line 34"/>
          <p:cNvSpPr>
            <a:spLocks noChangeShapeType="1"/>
          </p:cNvSpPr>
          <p:nvPr/>
        </p:nvSpPr>
        <p:spPr bwMode="auto">
          <a:xfrm>
            <a:off x="3059832" y="1053535"/>
            <a:ext cx="648072" cy="791689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cxnSp>
        <p:nvCxnSpPr>
          <p:cNvPr id="4" name="Přímá spojnice 3"/>
          <p:cNvCxnSpPr/>
          <p:nvPr/>
        </p:nvCxnSpPr>
        <p:spPr>
          <a:xfrm>
            <a:off x="3707904" y="1916832"/>
            <a:ext cx="0" cy="57606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401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lávesa se speciálními znak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449028"/>
            <a:ext cx="2807418" cy="2807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/>
          <p:cNvSpPr/>
          <p:nvPr/>
        </p:nvSpPr>
        <p:spPr>
          <a:xfrm>
            <a:off x="4643438" y="1412875"/>
            <a:ext cx="1223962" cy="27368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916238" y="1412875"/>
            <a:ext cx="1223962" cy="27368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860032" y="260648"/>
            <a:ext cx="3960440" cy="93632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800" dirty="0">
                <a:solidFill>
                  <a:srgbClr val="000000"/>
                </a:solidFill>
              </a:rPr>
              <a:t>Znaky určené pro českou klávesnici</a:t>
            </a:r>
          </a:p>
        </p:txBody>
      </p:sp>
      <p:sp>
        <p:nvSpPr>
          <p:cNvPr id="10" name="Obdélník 9"/>
          <p:cNvSpPr/>
          <p:nvPr/>
        </p:nvSpPr>
        <p:spPr>
          <a:xfrm>
            <a:off x="539750" y="260648"/>
            <a:ext cx="3851783" cy="93632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800" dirty="0">
                <a:solidFill>
                  <a:srgbClr val="000000"/>
                </a:solidFill>
              </a:rPr>
              <a:t>Znaky určené pro anglickou klávesnici</a:t>
            </a:r>
          </a:p>
        </p:txBody>
      </p:sp>
      <p:cxnSp>
        <p:nvCxnSpPr>
          <p:cNvPr id="11" name="Přímá spojovací šipka 10"/>
          <p:cNvCxnSpPr/>
          <p:nvPr/>
        </p:nvCxnSpPr>
        <p:spPr>
          <a:xfrm rot="16200000" flipH="1">
            <a:off x="1476375" y="1196975"/>
            <a:ext cx="1439863" cy="1439863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 rot="10800000" flipV="1">
            <a:off x="5867400" y="1196975"/>
            <a:ext cx="1441450" cy="1223963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6064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1042988" y="144463"/>
            <a:ext cx="4105275" cy="1412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800" dirty="0">
                <a:solidFill>
                  <a:srgbClr val="000000"/>
                </a:solidFill>
              </a:rPr>
              <a:t>Znaky psané se současným stisknutím klávesy Shift</a:t>
            </a:r>
          </a:p>
        </p:txBody>
      </p:sp>
      <p:sp>
        <p:nvSpPr>
          <p:cNvPr id="9" name="Obdélník 8"/>
          <p:cNvSpPr/>
          <p:nvPr/>
        </p:nvSpPr>
        <p:spPr>
          <a:xfrm>
            <a:off x="1116013" y="4680421"/>
            <a:ext cx="3384550" cy="1412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800" dirty="0">
                <a:solidFill>
                  <a:srgbClr val="000000"/>
                </a:solidFill>
              </a:rPr>
              <a:t>Znaky psané bez stisknutí klávesy Shift</a:t>
            </a:r>
          </a:p>
        </p:txBody>
      </p:sp>
      <p:cxnSp>
        <p:nvCxnSpPr>
          <p:cNvPr id="13" name="Přímá spojovací šipka 12"/>
          <p:cNvCxnSpPr/>
          <p:nvPr/>
        </p:nvCxnSpPr>
        <p:spPr>
          <a:xfrm flipV="1">
            <a:off x="2022994" y="3895899"/>
            <a:ext cx="1368425" cy="75723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Klávesa se speciálními znak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729656"/>
            <a:ext cx="2807418" cy="2807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/>
          <p:cNvSpPr/>
          <p:nvPr/>
        </p:nvSpPr>
        <p:spPr>
          <a:xfrm rot="5400000">
            <a:off x="4147069" y="2457326"/>
            <a:ext cx="1223963" cy="27352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  <p:cxnSp>
        <p:nvCxnSpPr>
          <p:cNvPr id="10" name="Přímá spojovací šipka 9"/>
          <p:cNvCxnSpPr/>
          <p:nvPr/>
        </p:nvCxnSpPr>
        <p:spPr>
          <a:xfrm>
            <a:off x="1907704" y="1557338"/>
            <a:ext cx="1441450" cy="96361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bdélník 4"/>
          <p:cNvSpPr/>
          <p:nvPr/>
        </p:nvSpPr>
        <p:spPr>
          <a:xfrm rot="5400000">
            <a:off x="4147069" y="1089174"/>
            <a:ext cx="1223962" cy="27352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22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6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1872" y="188640"/>
            <a:ext cx="7848812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900" dirty="0">
              <a:solidFill>
                <a:srgbClr val="000000"/>
              </a:solidFill>
              <a:latin typeface="Century Gothic"/>
            </a:endParaRPr>
          </a:p>
          <a:p>
            <a:r>
              <a:rPr lang="cs-CZ" sz="3200" b="1" dirty="0" smtClean="0">
                <a:latin typeface="Century Gothic"/>
              </a:rPr>
              <a:t>Úkoly pro samostatnou práci: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498450" y="1556637"/>
            <a:ext cx="82444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Najdi na klávesnici takové klávesy, které obsahují 4 znaky.</a:t>
            </a:r>
            <a:endParaRPr lang="cs-CZ" sz="2800" dirty="0">
              <a:effectLst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98450" y="3573016"/>
            <a:ext cx="82444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Vyber jednu klávesu a vyzkoušej napsat dle návodu všechny znaky této klávesy.</a:t>
            </a:r>
            <a:endParaRPr lang="cs-CZ" sz="2800" dirty="0">
              <a:effectLst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04056" y="4941168"/>
            <a:ext cx="82444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Uložte dokument na síťový disk pod názvem </a:t>
            </a:r>
            <a:r>
              <a:rPr lang="cs-CZ" sz="2800" b="1" i="1" dirty="0" smtClean="0"/>
              <a:t>Klávesa a vaše příjmení.</a:t>
            </a:r>
            <a:endParaRPr lang="cs-CZ" sz="2800" b="1" i="1" dirty="0">
              <a:effectLst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98450" y="2761764"/>
            <a:ext cx="82444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Otevři prázdný dokument MS Office Word.</a:t>
            </a:r>
            <a:endParaRPr lang="cs-CZ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7888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ohous.tym.cz/obr/klavesnice_znak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2" y="1103313"/>
            <a:ext cx="8832851" cy="373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63" name="Oval 15"/>
          <p:cNvSpPr>
            <a:spLocks noChangeArrowheads="1"/>
          </p:cNvSpPr>
          <p:nvPr/>
        </p:nvSpPr>
        <p:spPr bwMode="auto">
          <a:xfrm>
            <a:off x="107504" y="1052736"/>
            <a:ext cx="647700" cy="6477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7885113" y="1878888"/>
            <a:ext cx="1034558" cy="469991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2910681" y="4352925"/>
            <a:ext cx="2376488" cy="431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3054718" y="181269"/>
            <a:ext cx="36718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Comic Sans MS" pitchFamily="66" charset="0"/>
              </a:rPr>
              <a:t>Potvrzuje povely, které dáváte počítači</a:t>
            </a:r>
          </a:p>
        </p:txBody>
      </p:sp>
      <p:pic>
        <p:nvPicPr>
          <p:cNvPr id="27669" name="Picture 21" descr="7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5516563"/>
            <a:ext cx="495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0" y="5157192"/>
            <a:ext cx="51133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Comic Sans MS" pitchFamily="66" charset="0"/>
              </a:rPr>
              <a:t>Tlačítkem „letící okno“ se otevře hlavní nabídka Windows</a:t>
            </a:r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107950" y="188640"/>
            <a:ext cx="28416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Comic Sans MS" pitchFamily="66" charset="0"/>
              </a:rPr>
              <a:t>Slouží k ukončení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Comic Sans MS" pitchFamily="66" charset="0"/>
              </a:rPr>
              <a:t>některých činností</a:t>
            </a:r>
          </a:p>
        </p:txBody>
      </p:sp>
      <p:sp>
        <p:nvSpPr>
          <p:cNvPr id="27679" name="Line 31"/>
          <p:cNvSpPr>
            <a:spLocks noChangeShapeType="1"/>
          </p:cNvSpPr>
          <p:nvPr/>
        </p:nvSpPr>
        <p:spPr bwMode="auto">
          <a:xfrm flipH="1">
            <a:off x="755203" y="980728"/>
            <a:ext cx="360809" cy="12258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7680" name="Line 32"/>
          <p:cNvSpPr>
            <a:spLocks noChangeShapeType="1"/>
          </p:cNvSpPr>
          <p:nvPr/>
        </p:nvSpPr>
        <p:spPr bwMode="auto">
          <a:xfrm>
            <a:off x="5287169" y="836712"/>
            <a:ext cx="2597944" cy="230425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7686" name="Line 38"/>
          <p:cNvSpPr>
            <a:spLocks noChangeShapeType="1"/>
          </p:cNvSpPr>
          <p:nvPr/>
        </p:nvSpPr>
        <p:spPr bwMode="auto">
          <a:xfrm flipH="1" flipV="1">
            <a:off x="1403350" y="4688656"/>
            <a:ext cx="504354" cy="46853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7687" name="Text Box 39"/>
          <p:cNvSpPr txBox="1">
            <a:spLocks noChangeArrowheads="1"/>
          </p:cNvSpPr>
          <p:nvPr/>
        </p:nvSpPr>
        <p:spPr bwMode="auto">
          <a:xfrm>
            <a:off x="3054350" y="4352925"/>
            <a:ext cx="2089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Comic Sans MS" pitchFamily="66" charset="0"/>
              </a:rPr>
              <a:t>mezerník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2988369" y="6035675"/>
            <a:ext cx="6480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Comic Sans MS" pitchFamily="66" charset="0"/>
              </a:rPr>
              <a:t>Aplikační klávesa otevře místní nabídku</a:t>
            </a:r>
          </a:p>
        </p:txBody>
      </p:sp>
      <p:sp>
        <p:nvSpPr>
          <p:cNvPr id="26" name="Line 32"/>
          <p:cNvSpPr>
            <a:spLocks noChangeShapeType="1"/>
          </p:cNvSpPr>
          <p:nvPr/>
        </p:nvSpPr>
        <p:spPr bwMode="auto">
          <a:xfrm flipH="1">
            <a:off x="6084168" y="4613222"/>
            <a:ext cx="1440378" cy="142245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7884368" y="3103025"/>
            <a:ext cx="1034558" cy="469991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9" name="Rectangle 23"/>
          <p:cNvSpPr>
            <a:spLocks noChangeArrowheads="1"/>
          </p:cNvSpPr>
          <p:nvPr/>
        </p:nvSpPr>
        <p:spPr bwMode="auto">
          <a:xfrm>
            <a:off x="6812824" y="136836"/>
            <a:ext cx="2151789" cy="462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 smtClean="0">
                <a:solidFill>
                  <a:srgbClr val="000000"/>
                </a:solidFill>
                <a:latin typeface="Comic Sans MS" pitchFamily="66" charset="0"/>
              </a:rPr>
              <a:t>Maže znaky</a:t>
            </a:r>
            <a:endParaRPr lang="cs-CZ" sz="24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30" name="Line 34"/>
          <p:cNvSpPr>
            <a:spLocks noChangeShapeType="1"/>
          </p:cNvSpPr>
          <p:nvPr/>
        </p:nvSpPr>
        <p:spPr bwMode="auto">
          <a:xfrm>
            <a:off x="7524544" y="599802"/>
            <a:ext cx="719863" cy="124487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29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7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7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76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7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7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3" grpId="0" animBg="1"/>
      <p:bldP spid="27664" grpId="0" animBg="1"/>
      <p:bldP spid="27665" grpId="0" animBg="1"/>
      <p:bldP spid="27666" grpId="0"/>
      <p:bldP spid="27670" grpId="0"/>
      <p:bldP spid="27671" grpId="0"/>
      <p:bldP spid="27679" grpId="0" animBg="1"/>
      <p:bldP spid="27680" grpId="0" animBg="1"/>
      <p:bldP spid="27686" grpId="0" animBg="1"/>
      <p:bldP spid="27687" grpId="0"/>
      <p:bldP spid="25" grpId="0"/>
      <p:bldP spid="26" grpId="0" animBg="1"/>
      <p:bldP spid="27" grpId="0" animBg="1"/>
      <p:bldP spid="29" grpId="0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Klávesnice a její část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7" y="1693726"/>
            <a:ext cx="8986306" cy="281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1187450" y="3789363"/>
            <a:ext cx="504825" cy="50323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51520" y="3500438"/>
            <a:ext cx="936625" cy="36671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4931519" y="3435350"/>
            <a:ext cx="936625" cy="5048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4787255" y="2276872"/>
            <a:ext cx="504825" cy="50323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251520" y="3140075"/>
            <a:ext cx="792162" cy="36036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35496" y="333375"/>
            <a:ext cx="4249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Comic Sans MS" pitchFamily="66" charset="0"/>
              </a:rPr>
              <a:t>Psaní velkých písmen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flipH="1">
            <a:off x="611188" y="692150"/>
            <a:ext cx="288925" cy="244951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900113" y="692150"/>
            <a:ext cx="142875" cy="28082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203" name="Text Box 13"/>
          <p:cNvSpPr txBox="1">
            <a:spLocks noChangeArrowheads="1"/>
          </p:cNvSpPr>
          <p:nvPr/>
        </p:nvSpPr>
        <p:spPr bwMode="auto">
          <a:xfrm>
            <a:off x="3924300" y="765175"/>
            <a:ext cx="4032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6012160" y="3435350"/>
            <a:ext cx="1223963" cy="86518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4860032" y="5445125"/>
            <a:ext cx="35290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Comic Sans MS" pitchFamily="66" charset="0"/>
              </a:rPr>
              <a:t>Šipky slouží </a:t>
            </a:r>
            <a:endParaRPr lang="cs-CZ" sz="2400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 smtClean="0">
                <a:solidFill>
                  <a:srgbClr val="000000"/>
                </a:solidFill>
                <a:latin typeface="Comic Sans MS" pitchFamily="66" charset="0"/>
              </a:rPr>
              <a:t>k pohybu po </a:t>
            </a:r>
            <a:r>
              <a:rPr lang="cs-CZ" sz="2400" dirty="0">
                <a:solidFill>
                  <a:srgbClr val="000000"/>
                </a:solidFill>
                <a:latin typeface="Comic Sans MS" pitchFamily="66" charset="0"/>
              </a:rPr>
              <a:t>obrazovce</a:t>
            </a:r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V="1">
            <a:off x="6588125" y="4292600"/>
            <a:ext cx="0" cy="11525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179388" y="4941888"/>
            <a:ext cx="5948362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Comic Sans MS" pitchFamily="66" charset="0"/>
              </a:rPr>
              <a:t>Ctrl, shift, alt- tyto klávesy se používají </a:t>
            </a:r>
          </a:p>
          <a:p>
            <a:pPr fontAlgn="base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Comic Sans MS" pitchFamily="66" charset="0"/>
              </a:rPr>
              <a:t>většinou současně s jinými</a:t>
            </a:r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 flipH="1" flipV="1">
            <a:off x="647601" y="4040981"/>
            <a:ext cx="36612" cy="68341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 flipH="1" flipV="1">
            <a:off x="1116013" y="3860800"/>
            <a:ext cx="71437" cy="9366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 flipH="1" flipV="1">
            <a:off x="1619250" y="4221163"/>
            <a:ext cx="431800" cy="647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211" name="Text Box 23"/>
          <p:cNvSpPr txBox="1">
            <a:spLocks noChangeArrowheads="1"/>
          </p:cNvSpPr>
          <p:nvPr/>
        </p:nvSpPr>
        <p:spPr bwMode="auto">
          <a:xfrm>
            <a:off x="4572000" y="549275"/>
            <a:ext cx="4321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9720" name="Text Box 24"/>
          <p:cNvSpPr txBox="1">
            <a:spLocks noChangeArrowheads="1"/>
          </p:cNvSpPr>
          <p:nvPr/>
        </p:nvSpPr>
        <p:spPr bwMode="auto">
          <a:xfrm>
            <a:off x="3203848" y="85725"/>
            <a:ext cx="23764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Comic Sans MS" pitchFamily="66" charset="0"/>
              </a:rPr>
              <a:t>Psaní diakritiky – háčky čárky</a:t>
            </a:r>
          </a:p>
        </p:txBody>
      </p:sp>
      <p:sp>
        <p:nvSpPr>
          <p:cNvPr id="29721" name="Line 25"/>
          <p:cNvSpPr>
            <a:spLocks noChangeShapeType="1"/>
          </p:cNvSpPr>
          <p:nvPr/>
        </p:nvSpPr>
        <p:spPr bwMode="auto">
          <a:xfrm flipH="1">
            <a:off x="5039666" y="836613"/>
            <a:ext cx="108596" cy="144025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9722" name="Line 26"/>
          <p:cNvSpPr>
            <a:spLocks noChangeShapeType="1"/>
          </p:cNvSpPr>
          <p:nvPr/>
        </p:nvSpPr>
        <p:spPr bwMode="auto">
          <a:xfrm>
            <a:off x="5148263" y="836613"/>
            <a:ext cx="359841" cy="25923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4" name="Text Box 41"/>
          <p:cNvSpPr txBox="1">
            <a:spLocks noChangeArrowheads="1"/>
          </p:cNvSpPr>
          <p:nvPr/>
        </p:nvSpPr>
        <p:spPr bwMode="auto">
          <a:xfrm>
            <a:off x="7236123" y="1028728"/>
            <a:ext cx="1763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Comic Sans MS" pitchFamily="66" charset="0"/>
              </a:rPr>
              <a:t>kontrolky</a:t>
            </a:r>
          </a:p>
        </p:txBody>
      </p:sp>
      <p:sp>
        <p:nvSpPr>
          <p:cNvPr id="25" name="Line 42"/>
          <p:cNvSpPr>
            <a:spLocks noChangeShapeType="1"/>
          </p:cNvSpPr>
          <p:nvPr/>
        </p:nvSpPr>
        <p:spPr bwMode="auto">
          <a:xfrm flipH="1">
            <a:off x="7885112" y="1485929"/>
            <a:ext cx="179387" cy="50321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6" name="Text Box 33"/>
          <p:cNvSpPr txBox="1">
            <a:spLocks noChangeArrowheads="1"/>
          </p:cNvSpPr>
          <p:nvPr/>
        </p:nvSpPr>
        <p:spPr bwMode="auto">
          <a:xfrm>
            <a:off x="7039507" y="4479185"/>
            <a:ext cx="18002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Comic Sans MS" pitchFamily="66" charset="0"/>
              </a:rPr>
              <a:t>Speciální </a:t>
            </a:r>
            <a:r>
              <a:rPr lang="cs-CZ" sz="2400" dirty="0" smtClean="0">
                <a:solidFill>
                  <a:srgbClr val="000000"/>
                </a:solidFill>
                <a:latin typeface="Comic Sans MS" pitchFamily="66" charset="0"/>
              </a:rPr>
              <a:t>kurzorové klávesy </a:t>
            </a:r>
            <a:endParaRPr lang="cs-CZ" sz="24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27" name="Line 34"/>
          <p:cNvSpPr>
            <a:spLocks noChangeShapeType="1"/>
          </p:cNvSpPr>
          <p:nvPr/>
        </p:nvSpPr>
        <p:spPr bwMode="auto">
          <a:xfrm>
            <a:off x="6732586" y="908050"/>
            <a:ext cx="613843" cy="15128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8" name="Text Box 20"/>
          <p:cNvSpPr txBox="1">
            <a:spLocks noChangeArrowheads="1"/>
          </p:cNvSpPr>
          <p:nvPr/>
        </p:nvSpPr>
        <p:spPr bwMode="auto">
          <a:xfrm>
            <a:off x="5546205" y="77732"/>
            <a:ext cx="36004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75000"/>
              </a:lnSpc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Comic Sans MS" pitchFamily="66" charset="0"/>
              </a:rPr>
              <a:t>Zapínání nebo vypínání </a:t>
            </a:r>
          </a:p>
          <a:p>
            <a:pPr eaLnBrk="1" fontAlgn="base" hangingPunct="1">
              <a:lnSpc>
                <a:spcPct val="75000"/>
              </a:lnSpc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Comic Sans MS" pitchFamily="66" charset="0"/>
              </a:rPr>
              <a:t>číselné části klávesnice</a:t>
            </a:r>
          </a:p>
        </p:txBody>
      </p:sp>
      <p:sp>
        <p:nvSpPr>
          <p:cNvPr id="29" name="Line 34"/>
          <p:cNvSpPr>
            <a:spLocks noChangeShapeType="1"/>
          </p:cNvSpPr>
          <p:nvPr/>
        </p:nvSpPr>
        <p:spPr bwMode="auto">
          <a:xfrm flipH="1" flipV="1">
            <a:off x="6947173" y="2780110"/>
            <a:ext cx="865187" cy="169267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299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000"/>
                            </p:stCondLst>
                            <p:childTnLst>
                              <p:par>
                                <p:cTn id="15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000"/>
                            </p:stCondLst>
                            <p:childTnLst>
                              <p:par>
                                <p:cTn id="17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29702" grpId="0" animBg="1"/>
      <p:bldP spid="29702" grpId="1" animBg="1"/>
      <p:bldP spid="29703" grpId="0" animBg="1"/>
      <p:bldP spid="29704" grpId="0" animBg="1"/>
      <p:bldP spid="29705" grpId="0" animBg="1"/>
      <p:bldP spid="29706" grpId="0"/>
      <p:bldP spid="29707" grpId="0" animBg="1"/>
      <p:bldP spid="29708" grpId="0" animBg="1"/>
      <p:bldP spid="29710" grpId="0" animBg="1"/>
      <p:bldP spid="29711" grpId="0"/>
      <p:bldP spid="29712" grpId="0" animBg="1"/>
      <p:bldP spid="29715" grpId="0"/>
      <p:bldP spid="29716" grpId="0" animBg="1"/>
      <p:bldP spid="29717" grpId="0" animBg="1"/>
      <p:bldP spid="29718" grpId="0" animBg="1"/>
      <p:bldP spid="29720" grpId="0"/>
      <p:bldP spid="29721" grpId="0" animBg="1"/>
      <p:bldP spid="29722" grpId="0" animBg="1"/>
      <p:bldP spid="24" grpId="0"/>
      <p:bldP spid="25" grpId="0" animBg="1"/>
      <p:bldP spid="26" grpId="0"/>
      <p:bldP spid="27" grpId="0" animBg="1"/>
      <p:bldP spid="28" grpId="0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1872" y="188640"/>
            <a:ext cx="7848812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900" dirty="0">
              <a:solidFill>
                <a:srgbClr val="000000"/>
              </a:solidFill>
              <a:latin typeface="Century Gothic"/>
            </a:endParaRPr>
          </a:p>
          <a:p>
            <a:r>
              <a:rPr lang="cs-CZ" sz="3200" b="1" dirty="0" smtClean="0">
                <a:latin typeface="Century Gothic"/>
              </a:rPr>
              <a:t>Úkoly pro samostatnou práci: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498450" y="1556637"/>
            <a:ext cx="82444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Otevři prázdný dokument MS Office Word.</a:t>
            </a:r>
            <a:endParaRPr lang="cs-CZ" sz="2800" dirty="0">
              <a:effectLst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14139" y="2564904"/>
            <a:ext cx="82444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Piš zadaný text: </a:t>
            </a:r>
            <a:endParaRPr lang="cs-CZ" sz="2800" dirty="0">
              <a:effectLst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67544" y="5570076"/>
            <a:ext cx="82444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Dokument ulož do svého adresáře pod názvem </a:t>
            </a:r>
            <a:r>
              <a:rPr lang="cs-CZ" sz="2800" b="1" i="1" dirty="0" err="1"/>
              <a:t>K</a:t>
            </a:r>
            <a:r>
              <a:rPr lang="cs-CZ" sz="2800" b="1" i="1" dirty="0" err="1" smtClean="0"/>
              <a:t>lavesnice</a:t>
            </a:r>
            <a:r>
              <a:rPr lang="cs-CZ" sz="2800" dirty="0" smtClean="0"/>
              <a:t>  </a:t>
            </a:r>
            <a:endParaRPr lang="cs-CZ" sz="2800" dirty="0">
              <a:effectLst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91872" y="3429000"/>
            <a:ext cx="87521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 smtClean="0"/>
              <a:t>Ťuhýk, Ďas mořský, Ňouma, Úvaly, Éter, Ťapka, řepa, žížala, </a:t>
            </a:r>
            <a:r>
              <a:rPr lang="cs-CZ" sz="3600" dirty="0" err="1" smtClean="0"/>
              <a:t>ďolík</a:t>
            </a:r>
            <a:r>
              <a:rPr lang="cs-CZ" sz="3600" dirty="0" smtClean="0"/>
              <a:t>, Čimelice, Švýcarsko, </a:t>
            </a:r>
            <a:r>
              <a:rPr lang="cs-CZ" sz="3600" dirty="0" err="1" smtClean="0"/>
              <a:t>Žehlovice</a:t>
            </a:r>
            <a:endParaRPr lang="cs-CZ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5088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1070</Words>
  <Application>Microsoft Office PowerPoint</Application>
  <PresentationFormat>Předvádění na obrazovce (4:3)</PresentationFormat>
  <Paragraphs>137</Paragraphs>
  <Slides>19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Výchozí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jjirousova</dc:creator>
  <cp:lastModifiedBy>jjirousova</cp:lastModifiedBy>
  <cp:revision>22</cp:revision>
  <dcterms:created xsi:type="dcterms:W3CDTF">2012-04-17T18:13:39Z</dcterms:created>
  <dcterms:modified xsi:type="dcterms:W3CDTF">2013-01-19T21:04:48Z</dcterms:modified>
</cp:coreProperties>
</file>