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7" r:id="rId13"/>
    <p:sldId id="270" r:id="rId14"/>
    <p:sldId id="268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2772F-5C3F-4F2F-9D56-A016ACD3BEE5}" type="datetimeFigureOut">
              <a:rPr lang="cs-CZ" smtClean="0"/>
              <a:t>19.1.2013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DBF25-96F0-4385-A51F-C6C06F7AECC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883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165718-469F-49A8-A8DE-7759A08300D1}" type="slidenum">
              <a:rPr lang="cs-CZ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23BFA-14CF-4CF9-84E3-4E6BA011B37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3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5FC6F-5AA9-4DC2-A502-16BEA346CDD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61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7F8AD-07B1-40E3-9868-CB8DBA06166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4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760BB-7B43-424E-AD02-F43D579EA2C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1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239ED-11E2-40FF-B208-FAD843F4B52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4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7A50F-7A0A-43F4-813C-0FEC0E83CB6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62AC5-CC7C-47AB-BBAB-2997E08AB12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2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85BCF-4872-40E9-978E-54C8EA5C64C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9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A17B3-6316-4C1B-B5A8-5CD6AFEE326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6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D16E4-FF79-4BB6-98FD-E69A0A94652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021A5-E047-4DF5-BC8E-A6FCDE7B8E2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3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33"/>
            </a:gs>
            <a:gs pos="100000">
              <a:srgbClr val="66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F0CA0C-7791-445D-8FD9-4A0B0F52F3E8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7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696913"/>
            <a:ext cx="515302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ovéPole 2"/>
          <p:cNvSpPr txBox="1">
            <a:spLocks noChangeArrowheads="1"/>
          </p:cNvSpPr>
          <p:nvPr/>
        </p:nvSpPr>
        <p:spPr bwMode="auto">
          <a:xfrm>
            <a:off x="827088" y="2849563"/>
            <a:ext cx="7777162" cy="230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název projektu: Šablony Špičák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číslo projektu: CZ.1.07/1.4.00/21.2735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šablona III/2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autor výukového materiálu: Mgr. Jana Jiroušová,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 VM vytvořen: duben 2012,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výukový materiál určen pro: 5. ročník,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Textový editor  MS Office Word, Práce s dokumentem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číslo DUM: </a:t>
            </a:r>
            <a:r>
              <a:rPr lang="cs-CZ" b="1" dirty="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32_211_Informatika </a:t>
            </a:r>
            <a:r>
              <a:rPr lang="cs-CZ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a komunikační technologie_03</a:t>
            </a:r>
            <a:endParaRPr lang="cs-CZ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2" name="Obdélník 3"/>
          <p:cNvSpPr>
            <a:spLocks noChangeArrowheads="1"/>
          </p:cNvSpPr>
          <p:nvPr/>
        </p:nvSpPr>
        <p:spPr bwMode="auto">
          <a:xfrm>
            <a:off x="684213" y="5445125"/>
            <a:ext cx="813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i="1" dirty="0">
                <a:solidFill>
                  <a:srgbClr val="000000"/>
                </a:solidFill>
                <a:cs typeface="Arial" charset="0"/>
              </a:rPr>
              <a:t>Autorem materiálu a všech jeho částí, není-li uvedeno jinak, je Jana Jiroušová</a:t>
            </a:r>
            <a:endParaRPr lang="cs-CZ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6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78488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900" dirty="0">
              <a:solidFill>
                <a:srgbClr val="000000"/>
              </a:solidFill>
              <a:latin typeface="Century Gothic"/>
            </a:endParaRPr>
          </a:p>
          <a:p>
            <a:r>
              <a:rPr lang="cs-CZ" sz="3200" b="1" dirty="0" smtClean="0">
                <a:latin typeface="Century Gothic"/>
              </a:rPr>
              <a:t>Úkoly pro samostatnou práci: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7210" y="1628800"/>
            <a:ext cx="8423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cs-CZ" sz="2800" dirty="0" smtClean="0"/>
              <a:t>Otevři textový editor MS Office Word a pomocí klávesnice napište své jméno.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21389" y="2852936"/>
            <a:ext cx="82550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Dokument uložte pod názvem </a:t>
            </a:r>
            <a:r>
              <a:rPr lang="cs-CZ" sz="2800" b="1" i="1" dirty="0" err="1" smtClean="0"/>
              <a:t>jmeno</a:t>
            </a:r>
            <a:r>
              <a:rPr lang="cs-CZ" sz="2800" dirty="0" smtClean="0"/>
              <a:t> </a:t>
            </a:r>
            <a:r>
              <a:rPr lang="cs-CZ" sz="2800" dirty="0" smtClean="0"/>
              <a:t>na  disk C do svého adresáře. Dokument zavřete.</a:t>
            </a:r>
            <a:endParaRPr lang="cs-CZ" sz="2800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7210" y="4053264"/>
            <a:ext cx="770318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Otevři znovu tento dokument a připiš do dokumentu dnešní datum. </a:t>
            </a:r>
            <a:endParaRPr lang="cs-CZ" sz="2800" dirty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49610" y="5301492"/>
            <a:ext cx="77031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Uložte změny v tomto dokumentu.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677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32656"/>
            <a:ext cx="551497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857500"/>
            <a:ext cx="63515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86125" y="357188"/>
            <a:ext cx="271462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dirty="0">
                <a:solidFill>
                  <a:srgbClr val="000000"/>
                </a:solidFill>
              </a:rPr>
              <a:t>Tlačítko Office</a:t>
            </a:r>
          </a:p>
        </p:txBody>
      </p:sp>
      <p:sp>
        <p:nvSpPr>
          <p:cNvPr id="5" name="Obdélník 4"/>
          <p:cNvSpPr/>
          <p:nvPr/>
        </p:nvSpPr>
        <p:spPr>
          <a:xfrm>
            <a:off x="4429125" y="1214438"/>
            <a:ext cx="271462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dirty="0">
                <a:solidFill>
                  <a:srgbClr val="000000"/>
                </a:solidFill>
              </a:rPr>
              <a:t>Nový </a:t>
            </a:r>
          </a:p>
        </p:txBody>
      </p:sp>
      <p:sp>
        <p:nvSpPr>
          <p:cNvPr id="6" name="Obdélník 5"/>
          <p:cNvSpPr/>
          <p:nvPr/>
        </p:nvSpPr>
        <p:spPr>
          <a:xfrm>
            <a:off x="5643563" y="2071688"/>
            <a:ext cx="271462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dirty="0">
                <a:solidFill>
                  <a:srgbClr val="000000"/>
                </a:solidFill>
              </a:rPr>
              <a:t>Prázdný dokument </a:t>
            </a:r>
          </a:p>
        </p:txBody>
      </p:sp>
      <p:sp>
        <p:nvSpPr>
          <p:cNvPr id="11271" name="TextovéPole 6"/>
          <p:cNvSpPr txBox="1">
            <a:spLocks noChangeArrowheads="1"/>
          </p:cNvSpPr>
          <p:nvPr/>
        </p:nvSpPr>
        <p:spPr bwMode="auto">
          <a:xfrm>
            <a:off x="71438" y="4869160"/>
            <a:ext cx="25717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</a:rPr>
              <a:t>Máme-li otevřený dokument a chceme otevřít a začít jiný, nový dokument</a:t>
            </a:r>
          </a:p>
        </p:txBody>
      </p:sp>
    </p:spTree>
    <p:extLst>
      <p:ext uri="{BB962C8B-B14F-4D97-AF65-F5344CB8AC3E}">
        <p14:creationId xmlns:p14="http://schemas.microsoft.com/office/powerpoint/2010/main" val="203806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2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04775"/>
            <a:ext cx="48863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1643063"/>
            <a:ext cx="458311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214688"/>
            <a:ext cx="4071938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ovéPole 4"/>
          <p:cNvSpPr txBox="1">
            <a:spLocks noChangeArrowheads="1"/>
          </p:cNvSpPr>
          <p:nvPr/>
        </p:nvSpPr>
        <p:spPr bwMode="auto">
          <a:xfrm>
            <a:off x="217735" y="4586288"/>
            <a:ext cx="47863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</a:rPr>
              <a:t>Máme-li otevřený dokument a chceme otevřít a začít jiný, nový dokument z dokumentu, již existujícího, který máme již uložen</a:t>
            </a:r>
          </a:p>
        </p:txBody>
      </p:sp>
    </p:spTree>
    <p:extLst>
      <p:ext uri="{BB962C8B-B14F-4D97-AF65-F5344CB8AC3E}">
        <p14:creationId xmlns:p14="http://schemas.microsoft.com/office/powerpoint/2010/main" val="71326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1872" y="188640"/>
            <a:ext cx="78488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900" dirty="0">
              <a:solidFill>
                <a:srgbClr val="000000"/>
              </a:solidFill>
              <a:latin typeface="Century Gothic"/>
            </a:endParaRPr>
          </a:p>
          <a:p>
            <a:r>
              <a:rPr lang="cs-CZ" sz="3200" b="1" dirty="0" smtClean="0">
                <a:latin typeface="Century Gothic"/>
              </a:rPr>
              <a:t>Úkoly pro samostatnou práci: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3606" y="1158223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cs-CZ" sz="2800" dirty="0" smtClean="0"/>
              <a:t>Dokument </a:t>
            </a:r>
            <a:r>
              <a:rPr lang="cs-CZ" sz="2800" i="1" dirty="0" err="1" smtClean="0"/>
              <a:t>jmeno</a:t>
            </a:r>
            <a:r>
              <a:rPr lang="cs-CZ" sz="2800" i="1" dirty="0" smtClean="0"/>
              <a:t> uložte znovu pod názvem </a:t>
            </a:r>
            <a:r>
              <a:rPr lang="cs-CZ" sz="2800" b="1" i="1" dirty="0" err="1" smtClean="0"/>
              <a:t>jmeno</a:t>
            </a:r>
            <a:r>
              <a:rPr lang="cs-CZ" sz="2800" b="1" i="1" dirty="0" smtClean="0"/>
              <a:t> a vaše příjmení </a:t>
            </a:r>
            <a:r>
              <a:rPr lang="cs-CZ" sz="2800" i="1" dirty="0" smtClean="0"/>
              <a:t>na síťový disk.</a:t>
            </a:r>
            <a:r>
              <a:rPr lang="cs-CZ" sz="2800" dirty="0" smtClean="0"/>
              <a:t> </a:t>
            </a:r>
            <a:endParaRPr lang="cs-CZ" sz="28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391872" y="2243880"/>
            <a:ext cx="74151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Nechte otevřený tento dokument a otevři nový prázdný dokument.</a:t>
            </a:r>
            <a:endParaRPr lang="cs-CZ" sz="2800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7210" y="3356992"/>
            <a:ext cx="842326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Do nového dokumentu napište pozdrav pro své spolužáky a uložte na síťový disk pod názvem </a:t>
            </a:r>
            <a:r>
              <a:rPr lang="cs-CZ" sz="2800" b="1" i="1" dirty="0" smtClean="0"/>
              <a:t>pozdrav a vaše příjmení</a:t>
            </a:r>
            <a:r>
              <a:rPr lang="cs-CZ" sz="2800" dirty="0" smtClean="0"/>
              <a:t>. Dokument zavřete.</a:t>
            </a:r>
            <a:endParaRPr lang="cs-CZ" sz="2800" dirty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5229200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Na síťovém disku otevři dokument </a:t>
            </a:r>
            <a:r>
              <a:rPr lang="cs-CZ" sz="2800" b="1" i="1" dirty="0" smtClean="0"/>
              <a:t>pozdrav</a:t>
            </a:r>
            <a:r>
              <a:rPr lang="cs-CZ" sz="2800" dirty="0" smtClean="0"/>
              <a:t> některého svého spolužáka a přečti si jeho pozdrav.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093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49438" y="476672"/>
            <a:ext cx="79270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Anotace: </a:t>
            </a:r>
            <a:endParaRPr lang="cs-CZ" dirty="0"/>
          </a:p>
          <a:p>
            <a:r>
              <a:rPr lang="cs-CZ" dirty="0" smtClean="0"/>
              <a:t>Práce s dokumentem MS Word</a:t>
            </a:r>
          </a:p>
          <a:p>
            <a:r>
              <a:rPr lang="cs-CZ" b="1" dirty="0" smtClean="0"/>
              <a:t>Očekávaný výstup</a:t>
            </a:r>
            <a:r>
              <a:rPr lang="cs-CZ" dirty="0" smtClean="0"/>
              <a:t>: žáci zvládají ukládat dokument, vyhledat správné umístění uložení dokumentu, uložit dokument na jiné místo, pod jiným názvem, otevřít již existující dokument, otevřít nový dokument.</a:t>
            </a:r>
            <a:endParaRPr lang="cs-CZ" dirty="0"/>
          </a:p>
          <a:p>
            <a:r>
              <a:rPr lang="cs-CZ" b="1" dirty="0" smtClean="0"/>
              <a:t>Frontální prezentace:</a:t>
            </a:r>
            <a:r>
              <a:rPr lang="cs-CZ" dirty="0" smtClean="0"/>
              <a:t> </a:t>
            </a:r>
          </a:p>
          <a:p>
            <a:r>
              <a:rPr lang="cs-CZ" dirty="0" smtClean="0"/>
              <a:t>Během frontální prezentace, která je průvodcem novými pojmy si žáci spouští Word. Nové </a:t>
            </a:r>
            <a:r>
              <a:rPr lang="cs-CZ" dirty="0"/>
              <a:t>poznatky zkoušejí a získají potřebné </a:t>
            </a:r>
            <a:r>
              <a:rPr lang="cs-CZ" dirty="0" smtClean="0"/>
              <a:t>dovednosti</a:t>
            </a:r>
            <a:r>
              <a:rPr lang="cs-CZ" dirty="0"/>
              <a:t>. </a:t>
            </a:r>
          </a:p>
          <a:p>
            <a:r>
              <a:rPr lang="cs-CZ" dirty="0" smtClean="0"/>
              <a:t>Snímek č. 3 - 4: Postup prvního uložení dokumentu.</a:t>
            </a:r>
          </a:p>
          <a:p>
            <a:r>
              <a:rPr lang="cs-CZ" dirty="0" smtClean="0"/>
              <a:t>Snímek č. 5: Postup druhého a dalšího uložení dokumentu.</a:t>
            </a:r>
          </a:p>
          <a:p>
            <a:r>
              <a:rPr lang="cs-CZ" dirty="0" smtClean="0"/>
              <a:t>Snímek č. 6: Uložení dokumentu pod jiným názvem.</a:t>
            </a:r>
          </a:p>
          <a:p>
            <a:r>
              <a:rPr lang="cs-CZ" dirty="0" smtClean="0"/>
              <a:t>Snímek č. 7 - 9: Postup otevření již existujícího dokumentu.</a:t>
            </a:r>
          </a:p>
          <a:p>
            <a:r>
              <a:rPr lang="cs-CZ" dirty="0"/>
              <a:t>Snímek </a:t>
            </a:r>
            <a:r>
              <a:rPr lang="cs-CZ" dirty="0" smtClean="0"/>
              <a:t>č. </a:t>
            </a:r>
            <a:r>
              <a:rPr lang="cs-CZ" dirty="0" smtClean="0"/>
              <a:t>11 - 12: </a:t>
            </a:r>
            <a:r>
              <a:rPr lang="cs-CZ" dirty="0" smtClean="0"/>
              <a:t>Postup otevření nového prázdného dokumentu. </a:t>
            </a:r>
            <a:endParaRPr lang="cs-CZ" dirty="0" smtClean="0"/>
          </a:p>
          <a:p>
            <a:r>
              <a:rPr lang="cs-CZ" b="1" dirty="0" smtClean="0"/>
              <a:t>Fixace:</a:t>
            </a:r>
          </a:p>
          <a:p>
            <a:r>
              <a:rPr lang="cs-CZ" dirty="0" smtClean="0"/>
              <a:t>Žáci pracují s otevřeným dokumentem Word a řeší ukládání dokumentu podle návodu učitele.</a:t>
            </a:r>
          </a:p>
          <a:p>
            <a:r>
              <a:rPr lang="cs-CZ" dirty="0" smtClean="0"/>
              <a:t>Snímek 10: Úkoly pro samostatnou práci, žáci pracují dle návodu.</a:t>
            </a:r>
          </a:p>
          <a:p>
            <a:r>
              <a:rPr lang="cs-CZ" dirty="0" smtClean="0"/>
              <a:t>Snímek č. 13: Samostatná práce.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439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1443841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Zdroje: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NAVRÁTIL, Pavel. </a:t>
            </a:r>
            <a:r>
              <a:rPr lang="cs-CZ" i="1" dirty="0"/>
              <a:t>S počítačem na základní škole</a:t>
            </a:r>
            <a:r>
              <a:rPr lang="cs-CZ" dirty="0"/>
              <a:t>. Kralice na Hané: </a:t>
            </a:r>
            <a:r>
              <a:rPr lang="cs-CZ" dirty="0" err="1"/>
              <a:t>Computer</a:t>
            </a:r>
            <a:r>
              <a:rPr lang="cs-CZ" dirty="0"/>
              <a:t> Media s.r.o., 2005, ISBN 80-86686-49-3.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KOVÁŘOVÁ, Libuše; NĚMEC, Vladimír; JIŘÍČEK, Michal a kol. </a:t>
            </a:r>
            <a:r>
              <a:rPr lang="cs-CZ" i="1" dirty="0"/>
              <a:t>Informatika pro základní školy</a:t>
            </a:r>
            <a:r>
              <a:rPr lang="cs-CZ" dirty="0"/>
              <a:t>. Kralice na Hané: </a:t>
            </a:r>
            <a:r>
              <a:rPr lang="cs-CZ" dirty="0" err="1"/>
              <a:t>Computer</a:t>
            </a:r>
            <a:r>
              <a:rPr lang="cs-CZ" dirty="0"/>
              <a:t> Media, 2009, ISBN 978-80-7402-015-5.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MS Office Klipart</a:t>
            </a:r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509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50825" y="1700213"/>
            <a:ext cx="86423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6600" b="1" dirty="0">
                <a:solidFill>
                  <a:srgbClr val="000000"/>
                </a:solidFill>
              </a:rPr>
              <a:t>Práce s dokumentem</a:t>
            </a:r>
          </a:p>
        </p:txBody>
      </p:sp>
    </p:spTree>
    <p:extLst>
      <p:ext uri="{BB962C8B-B14F-4D97-AF65-F5344CB8AC3E}">
        <p14:creationId xmlns:p14="http://schemas.microsoft.com/office/powerpoint/2010/main" val="24555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ovéPole 1"/>
          <p:cNvSpPr txBox="1">
            <a:spLocks noChangeArrowheads="1"/>
          </p:cNvSpPr>
          <p:nvPr/>
        </p:nvSpPr>
        <p:spPr bwMode="auto">
          <a:xfrm>
            <a:off x="1000125" y="214313"/>
            <a:ext cx="642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3600" b="1" dirty="0">
                <a:solidFill>
                  <a:srgbClr val="000000"/>
                </a:solidFill>
              </a:rPr>
              <a:t>ULOŽENÍ SOUBORU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214938"/>
            <a:ext cx="41544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ovéPole 4"/>
          <p:cNvSpPr txBox="1">
            <a:spLocks noChangeArrowheads="1"/>
          </p:cNvSpPr>
          <p:nvPr/>
        </p:nvSpPr>
        <p:spPr bwMode="auto">
          <a:xfrm>
            <a:off x="714375" y="1143000"/>
            <a:ext cx="4643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3200" dirty="0">
                <a:solidFill>
                  <a:srgbClr val="FF0000"/>
                </a:solidFill>
              </a:rPr>
              <a:t>První uložení</a:t>
            </a:r>
          </a:p>
        </p:txBody>
      </p:sp>
      <p:sp>
        <p:nvSpPr>
          <p:cNvPr id="3077" name="TextovéPole 5"/>
          <p:cNvSpPr txBox="1">
            <a:spLocks noChangeArrowheads="1"/>
          </p:cNvSpPr>
          <p:nvPr/>
        </p:nvSpPr>
        <p:spPr bwMode="auto">
          <a:xfrm>
            <a:off x="1979713" y="6143625"/>
            <a:ext cx="7164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</a:rPr>
              <a:t>Levým tlačítkem klepneme na panel Rychlý přístup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785813"/>
            <a:ext cx="4913313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ovací šipka 8"/>
          <p:cNvCxnSpPr/>
          <p:nvPr/>
        </p:nvCxnSpPr>
        <p:spPr>
          <a:xfrm flipV="1">
            <a:off x="3071813" y="5786438"/>
            <a:ext cx="723900" cy="490537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 rot="5400000" flipH="1" flipV="1">
            <a:off x="3500438" y="2714625"/>
            <a:ext cx="642937" cy="500063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00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6" grpId="0"/>
      <p:bldP spid="30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004888"/>
            <a:ext cx="58388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57188" y="285750"/>
            <a:ext cx="314325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000" dirty="0">
                <a:solidFill>
                  <a:srgbClr val="000000"/>
                </a:solidFill>
              </a:rPr>
              <a:t>Zástupce pro přechod do oblíbených adresářů</a:t>
            </a:r>
          </a:p>
        </p:txBody>
      </p:sp>
      <p:sp>
        <p:nvSpPr>
          <p:cNvPr id="4" name="Obdélník 3"/>
          <p:cNvSpPr/>
          <p:nvPr/>
        </p:nvSpPr>
        <p:spPr>
          <a:xfrm>
            <a:off x="285750" y="6000750"/>
            <a:ext cx="314325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000" dirty="0">
                <a:solidFill>
                  <a:srgbClr val="000000"/>
                </a:solidFill>
              </a:rPr>
              <a:t>Datový typ soubor</a:t>
            </a:r>
          </a:p>
        </p:txBody>
      </p:sp>
      <p:sp>
        <p:nvSpPr>
          <p:cNvPr id="5" name="Obdélník 4"/>
          <p:cNvSpPr/>
          <p:nvPr/>
        </p:nvSpPr>
        <p:spPr>
          <a:xfrm>
            <a:off x="5072063" y="285750"/>
            <a:ext cx="314325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000" dirty="0">
                <a:solidFill>
                  <a:srgbClr val="000000"/>
                </a:solidFill>
              </a:rPr>
              <a:t>Složka, do které bude dokument uložen</a:t>
            </a:r>
          </a:p>
        </p:txBody>
      </p:sp>
      <p:sp>
        <p:nvSpPr>
          <p:cNvPr id="6" name="Obdélník 5"/>
          <p:cNvSpPr/>
          <p:nvPr/>
        </p:nvSpPr>
        <p:spPr>
          <a:xfrm>
            <a:off x="5572125" y="3643313"/>
            <a:ext cx="357187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000" dirty="0">
                <a:solidFill>
                  <a:srgbClr val="000000"/>
                </a:solidFill>
              </a:rPr>
              <a:t>Název souboru,pod kterým bude dokument uložen</a:t>
            </a:r>
          </a:p>
        </p:txBody>
      </p:sp>
      <p:sp>
        <p:nvSpPr>
          <p:cNvPr id="7" name="Obdélník 6"/>
          <p:cNvSpPr/>
          <p:nvPr/>
        </p:nvSpPr>
        <p:spPr>
          <a:xfrm>
            <a:off x="4572000" y="5929313"/>
            <a:ext cx="3143250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000" dirty="0">
                <a:solidFill>
                  <a:srgbClr val="000000"/>
                </a:solidFill>
              </a:rPr>
              <a:t>Tlačítko pro potvrzení uložení souboru</a:t>
            </a:r>
          </a:p>
        </p:txBody>
      </p:sp>
      <p:sp>
        <p:nvSpPr>
          <p:cNvPr id="8" name="Obdélník 7"/>
          <p:cNvSpPr/>
          <p:nvPr/>
        </p:nvSpPr>
        <p:spPr>
          <a:xfrm>
            <a:off x="5286375" y="2214563"/>
            <a:ext cx="3143250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000" dirty="0">
                <a:solidFill>
                  <a:srgbClr val="000000"/>
                </a:solidFill>
              </a:rPr>
              <a:t>Tlačítko pro vytvoření nové složky</a:t>
            </a:r>
          </a:p>
        </p:txBody>
      </p:sp>
      <p:cxnSp>
        <p:nvCxnSpPr>
          <p:cNvPr id="10" name="Přímá spojovací šipka 9"/>
          <p:cNvCxnSpPr/>
          <p:nvPr/>
        </p:nvCxnSpPr>
        <p:spPr>
          <a:xfrm rot="16200000" flipH="1">
            <a:off x="464344" y="892969"/>
            <a:ext cx="1428750" cy="1214438"/>
          </a:xfrm>
          <a:prstGeom prst="straightConnector1">
            <a:avLst/>
          </a:prstGeom>
          <a:ln w="571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rot="5400000" flipH="1" flipV="1">
            <a:off x="1500981" y="4644232"/>
            <a:ext cx="1570037" cy="1428750"/>
          </a:xfrm>
          <a:prstGeom prst="straightConnector1">
            <a:avLst/>
          </a:prstGeom>
          <a:ln w="571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rot="5400000">
            <a:off x="4286250" y="571500"/>
            <a:ext cx="857250" cy="857250"/>
          </a:xfrm>
          <a:prstGeom prst="straightConnector1">
            <a:avLst/>
          </a:prstGeom>
          <a:ln w="571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rot="10800000">
            <a:off x="4643438" y="1857375"/>
            <a:ext cx="857250" cy="785813"/>
          </a:xfrm>
          <a:prstGeom prst="straightConnector1">
            <a:avLst/>
          </a:prstGeom>
          <a:ln w="571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rot="10800000" flipV="1">
            <a:off x="4357688" y="3857625"/>
            <a:ext cx="1285875" cy="428625"/>
          </a:xfrm>
          <a:prstGeom prst="straightConnector1">
            <a:avLst/>
          </a:prstGeom>
          <a:ln w="571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flipV="1">
            <a:off x="4857750" y="5572125"/>
            <a:ext cx="928688" cy="428625"/>
          </a:xfrm>
          <a:prstGeom prst="straightConnector1">
            <a:avLst/>
          </a:prstGeom>
          <a:ln w="571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95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ovéPole 1"/>
          <p:cNvSpPr txBox="1">
            <a:spLocks noChangeArrowheads="1"/>
          </p:cNvSpPr>
          <p:nvPr/>
        </p:nvSpPr>
        <p:spPr bwMode="auto">
          <a:xfrm>
            <a:off x="1571625" y="285750"/>
            <a:ext cx="4643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3600" dirty="0">
                <a:solidFill>
                  <a:srgbClr val="FF0000"/>
                </a:solidFill>
              </a:rPr>
              <a:t>Druhé</a:t>
            </a:r>
            <a:r>
              <a:rPr lang="cs-CZ" sz="3200" dirty="0">
                <a:solidFill>
                  <a:srgbClr val="FF0000"/>
                </a:solidFill>
              </a:rPr>
              <a:t> a další uložení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131502"/>
            <a:ext cx="41544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ovací šipka 3"/>
          <p:cNvCxnSpPr/>
          <p:nvPr/>
        </p:nvCxnSpPr>
        <p:spPr>
          <a:xfrm rot="5400000" flipH="1" flipV="1">
            <a:off x="2857500" y="3865612"/>
            <a:ext cx="642937" cy="500062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TextovéPole 4"/>
          <p:cNvSpPr txBox="1">
            <a:spLocks noChangeArrowheads="1"/>
          </p:cNvSpPr>
          <p:nvPr/>
        </p:nvSpPr>
        <p:spPr bwMode="auto">
          <a:xfrm>
            <a:off x="500064" y="1000125"/>
            <a:ext cx="85010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rgbClr val="000000"/>
                </a:solidFill>
              </a:rPr>
              <a:t>Soubor, který je již jednou uložen, má přiřazeno jméno a je umístěn v určité složce </a:t>
            </a:r>
          </a:p>
        </p:txBody>
      </p:sp>
      <p:sp>
        <p:nvSpPr>
          <p:cNvPr id="5126" name="TextovéPole 5"/>
          <p:cNvSpPr txBox="1">
            <a:spLocks noChangeArrowheads="1"/>
          </p:cNvSpPr>
          <p:nvPr/>
        </p:nvSpPr>
        <p:spPr bwMode="auto">
          <a:xfrm>
            <a:off x="4786313" y="3119059"/>
            <a:ext cx="37861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rgbClr val="000000"/>
                </a:solidFill>
              </a:rPr>
              <a:t>Každé další uložení změn</a:t>
            </a:r>
          </a:p>
        </p:txBody>
      </p:sp>
      <p:sp>
        <p:nvSpPr>
          <p:cNvPr id="5127" name="TextovéPole 6"/>
          <p:cNvSpPr txBox="1">
            <a:spLocks noChangeArrowheads="1"/>
          </p:cNvSpPr>
          <p:nvPr/>
        </p:nvSpPr>
        <p:spPr bwMode="auto">
          <a:xfrm>
            <a:off x="1475656" y="4489956"/>
            <a:ext cx="6572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rgbClr val="000000"/>
                </a:solidFill>
              </a:rPr>
              <a:t>Levým tlačítkem klepneme na tuto ikonu</a:t>
            </a:r>
          </a:p>
        </p:txBody>
      </p:sp>
    </p:spTree>
    <p:extLst>
      <p:ext uri="{BB962C8B-B14F-4D97-AF65-F5344CB8AC3E}">
        <p14:creationId xmlns:p14="http://schemas.microsoft.com/office/powerpoint/2010/main" val="155321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5" grpId="0"/>
      <p:bldP spid="5126" grpId="0"/>
      <p:bldP spid="51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71625" y="285750"/>
            <a:ext cx="6143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 cap="all" dirty="0">
                <a:solidFill>
                  <a:srgbClr val="000000"/>
                </a:solidFill>
                <a:cs typeface="Arial" charset="0"/>
              </a:rPr>
              <a:t>Uložení pod jiným názvem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00125"/>
            <a:ext cx="5395912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ovací šipka 4"/>
          <p:cNvCxnSpPr/>
          <p:nvPr/>
        </p:nvCxnSpPr>
        <p:spPr>
          <a:xfrm rot="16200000" flipH="1">
            <a:off x="1801119" y="1035844"/>
            <a:ext cx="2143125" cy="17859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50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14375" y="214313"/>
            <a:ext cx="7921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3600" b="1" dirty="0">
                <a:solidFill>
                  <a:srgbClr val="000000"/>
                </a:solidFill>
              </a:rPr>
              <a:t>Otevření existujícího dokumentu</a:t>
            </a:r>
          </a:p>
        </p:txBody>
      </p:sp>
      <p:pic>
        <p:nvPicPr>
          <p:cNvPr id="717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428750"/>
            <a:ext cx="566737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Šipka doprava 14"/>
          <p:cNvSpPr/>
          <p:nvPr/>
        </p:nvSpPr>
        <p:spPr>
          <a:xfrm rot="1441661">
            <a:off x="692150" y="1582738"/>
            <a:ext cx="1357313" cy="3571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7174" name="TextovéPole 15"/>
          <p:cNvSpPr txBox="1">
            <a:spLocks noChangeArrowheads="1"/>
          </p:cNvSpPr>
          <p:nvPr/>
        </p:nvSpPr>
        <p:spPr bwMode="auto">
          <a:xfrm>
            <a:off x="142875" y="908720"/>
            <a:ext cx="24849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</a:rPr>
              <a:t>Tlačítko OFFICE</a:t>
            </a:r>
          </a:p>
        </p:txBody>
      </p:sp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732088"/>
            <a:ext cx="5000625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C:\Users\jjirousova\AppData\Local\Microsoft\Windows\Temporary Internet Files\Content.IE5\NFQEK100\MC90044203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4292600"/>
            <a:ext cx="1520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67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15" grpId="0" animBg="1"/>
      <p:bldP spid="71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750"/>
            <a:ext cx="4357688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817" y="3643313"/>
            <a:ext cx="19431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ovéPole 4"/>
          <p:cNvSpPr txBox="1">
            <a:spLocks noChangeArrowheads="1"/>
          </p:cNvSpPr>
          <p:nvPr/>
        </p:nvSpPr>
        <p:spPr bwMode="auto">
          <a:xfrm>
            <a:off x="4572000" y="302342"/>
            <a:ext cx="39290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rgbClr val="000000"/>
                </a:solidFill>
              </a:rPr>
              <a:t>Otevřít – otevře soubor běžným </a:t>
            </a:r>
            <a:r>
              <a:rPr lang="cs-CZ" sz="2800" dirty="0" smtClean="0">
                <a:solidFill>
                  <a:srgbClr val="000000"/>
                </a:solidFill>
              </a:rPr>
              <a:t>způsobem</a:t>
            </a:r>
            <a:endParaRPr lang="cs-CZ" sz="2800" dirty="0">
              <a:solidFill>
                <a:srgbClr val="000000"/>
              </a:solidFill>
            </a:endParaRPr>
          </a:p>
        </p:txBody>
      </p:sp>
      <p:sp>
        <p:nvSpPr>
          <p:cNvPr id="9221" name="TextovéPole 5"/>
          <p:cNvSpPr txBox="1">
            <a:spLocks noChangeArrowheads="1"/>
          </p:cNvSpPr>
          <p:nvPr/>
        </p:nvSpPr>
        <p:spPr bwMode="auto">
          <a:xfrm>
            <a:off x="4644008" y="1785938"/>
            <a:ext cx="453821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rgbClr val="000000"/>
                </a:solidFill>
              </a:rPr>
              <a:t>Otevřít jen pro čtení -  není  možné </a:t>
            </a:r>
            <a:r>
              <a:rPr lang="cs-CZ" sz="2800" dirty="0" smtClean="0">
                <a:solidFill>
                  <a:srgbClr val="000000"/>
                </a:solidFill>
              </a:rPr>
              <a:t>do </a:t>
            </a:r>
            <a:r>
              <a:rPr lang="cs-CZ" sz="2800" dirty="0">
                <a:solidFill>
                  <a:srgbClr val="000000"/>
                </a:solidFill>
              </a:rPr>
              <a:t>něj zapisovat a ukládat</a:t>
            </a:r>
          </a:p>
        </p:txBody>
      </p:sp>
      <p:sp>
        <p:nvSpPr>
          <p:cNvPr id="9222" name="TextovéPole 6"/>
          <p:cNvSpPr txBox="1">
            <a:spLocks noChangeArrowheads="1"/>
          </p:cNvSpPr>
          <p:nvPr/>
        </p:nvSpPr>
        <p:spPr bwMode="auto">
          <a:xfrm>
            <a:off x="4139952" y="5207670"/>
            <a:ext cx="489654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rgbClr val="000000"/>
                </a:solidFill>
              </a:rPr>
              <a:t>Otevřít kopii – vytvoří z otevíraného </a:t>
            </a:r>
            <a:r>
              <a:rPr lang="cs-CZ" sz="2800" dirty="0" smtClean="0">
                <a:solidFill>
                  <a:srgbClr val="000000"/>
                </a:solidFill>
              </a:rPr>
              <a:t>dokumentu kopii (</a:t>
            </a:r>
            <a:r>
              <a:rPr lang="cs-CZ" sz="2800" i="1" dirty="0" smtClean="0">
                <a:solidFill>
                  <a:srgbClr val="000000"/>
                </a:solidFill>
              </a:rPr>
              <a:t>kopie </a:t>
            </a:r>
            <a:r>
              <a:rPr lang="cs-CZ" sz="2800" i="1" dirty="0">
                <a:solidFill>
                  <a:srgbClr val="000000"/>
                </a:solidFill>
              </a:rPr>
              <a:t>+ původní název)</a:t>
            </a:r>
            <a:endParaRPr lang="cs-CZ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642938"/>
            <a:ext cx="5857875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17725" y="188913"/>
            <a:ext cx="2592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800" dirty="0">
                <a:solidFill>
                  <a:srgbClr val="000000"/>
                </a:solidFill>
              </a:rPr>
              <a:t>Oblast hledání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070475" y="188913"/>
            <a:ext cx="2879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800" dirty="0">
                <a:solidFill>
                  <a:srgbClr val="000000"/>
                </a:solidFill>
              </a:rPr>
              <a:t>Dokumenty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572248" y="47625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 flipH="1">
            <a:off x="3989388" y="620713"/>
            <a:ext cx="1296987" cy="790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4781550" y="2928938"/>
            <a:ext cx="4362450" cy="1643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  <a:cs typeface="Arial" charset="0"/>
              </a:rPr>
              <a:t>Označit vybraný dokument,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  <a:cs typeface="Arial" charset="0"/>
              </a:rPr>
              <a:t>popř. otevřít potřebnou složku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  <a:cs typeface="Arial" charset="0"/>
              </a:rPr>
              <a:t>(adresář) dvojklikem 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  <a:cs typeface="Arial" charset="0"/>
              </a:rPr>
              <a:t>potvrdit Otevřít</a:t>
            </a: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H="1">
            <a:off x="3571875" y="3286125"/>
            <a:ext cx="1500188" cy="714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H="1">
            <a:off x="6215063" y="4429125"/>
            <a:ext cx="1571625" cy="782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5" name="Picture 19" descr="Kopie - ikona dokumentu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021388"/>
            <a:ext cx="57626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Kopie - ikona dok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949950"/>
            <a:ext cx="479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Kopie - ikona dokument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021388"/>
            <a:ext cx="5032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Kopie - slož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0213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4356100" y="5949950"/>
            <a:ext cx="4787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</a:rPr>
              <a:t>Sledujte ikony, nebo typ souboru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79388" y="2636838"/>
            <a:ext cx="14398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</a:rPr>
              <a:t>Další možnosti oblasti hledání</a:t>
            </a: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flipV="1">
            <a:off x="1476375" y="2349500"/>
            <a:ext cx="43180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V="1">
            <a:off x="1547813" y="2500313"/>
            <a:ext cx="452437" cy="423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V="1">
            <a:off x="1571625" y="2714625"/>
            <a:ext cx="428625" cy="42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 flipV="1">
            <a:off x="1357313" y="3286125"/>
            <a:ext cx="714375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7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2" grpId="0" animBg="1"/>
      <p:bldP spid="13" grpId="0" animBg="1"/>
      <p:bldP spid="14" grpId="0" animBg="1"/>
      <p:bldP spid="19" grpId="0"/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592</Words>
  <Application>Microsoft Office PowerPoint</Application>
  <PresentationFormat>Předvádění na obrazovce (4:3)</PresentationFormat>
  <Paragraphs>74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jjirousova</dc:creator>
  <cp:lastModifiedBy>jjirousova</cp:lastModifiedBy>
  <cp:revision>11</cp:revision>
  <dcterms:created xsi:type="dcterms:W3CDTF">2012-04-10T18:09:09Z</dcterms:created>
  <dcterms:modified xsi:type="dcterms:W3CDTF">2013-01-19T18:10:46Z</dcterms:modified>
</cp:coreProperties>
</file>