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0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38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BBF71-549B-4039-BE16-FB1A3E5BD8BB}" type="datetimeFigureOut">
              <a:rPr lang="cs-CZ" smtClean="0"/>
              <a:t>19.1.2013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186BC6-87B0-4843-A2C3-EB18A09F3B0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3865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6FDC603-EF79-4C6B-8969-323ED75BD674}" type="slidenum">
              <a:rPr lang="cs-CZ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C550AEC-AD69-4A50-B038-0703FC46EF27}" type="slidenum">
              <a:rPr lang="cs-CZ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dirty="0" smtClean="0"/>
              <a:t>Otevřete si  Word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E1983-FB44-4A56-815B-E0775B2ABDD8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359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E4B99-165F-403F-870B-8AD1E5344878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513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1EE7A-CE12-44FC-9D0C-0119B02431D4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503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B3E981-08BC-4969-9039-3823993F9806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658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2E278-E987-4A92-8212-3B61EF1BFDD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373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BDE89-9FC6-4B79-AA99-2EF9CC3CAF6E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222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498F58-4866-4316-8BF0-918B00ECF7D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519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E8DD2C-B6DC-4217-A816-91EC9053E24B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378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A9D981-8CC1-4F6A-800A-946D10F0067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379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732D6-29DC-4860-975E-35C7B88EDFC8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281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50A27-3CB5-42C2-8055-5B27503A01EE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792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33"/>
            </a:gs>
            <a:gs pos="100000">
              <a:srgbClr val="FFCC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DED255-C89C-42B6-925F-0302292AA01F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166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Obrázek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7550" y="696913"/>
            <a:ext cx="5153025" cy="183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ovéPole 2"/>
          <p:cNvSpPr txBox="1">
            <a:spLocks noChangeArrowheads="1"/>
          </p:cNvSpPr>
          <p:nvPr/>
        </p:nvSpPr>
        <p:spPr bwMode="auto">
          <a:xfrm>
            <a:off x="827088" y="2849563"/>
            <a:ext cx="7777162" cy="2308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název projektu: Šablony Špičák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číslo projektu: CZ.1.07/1.4.00/21.2735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šablona III/2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autor výukového materiálu: Mgr. Jana Jiroušová,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 VM vytvořen: duben 2012,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výukový materiál určen pro: 5. ročník,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b="1" dirty="0" smtClean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Textový editor  MS Office Word, </a:t>
            </a:r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Textový editor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číslo DUM: </a:t>
            </a:r>
            <a:r>
              <a:rPr lang="cs-CZ" b="1" dirty="0" smtClean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32_211_Informatika </a:t>
            </a:r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a komunikační technologie_01</a:t>
            </a:r>
            <a:endParaRPr lang="cs-CZ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52" name="Obdélník 3"/>
          <p:cNvSpPr>
            <a:spLocks noChangeArrowheads="1"/>
          </p:cNvSpPr>
          <p:nvPr/>
        </p:nvSpPr>
        <p:spPr bwMode="auto">
          <a:xfrm>
            <a:off x="684213" y="5445125"/>
            <a:ext cx="813593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600" i="1" dirty="0">
                <a:solidFill>
                  <a:srgbClr val="000000"/>
                </a:solidFill>
                <a:cs typeface="Arial" charset="0"/>
              </a:rPr>
              <a:t>Autorem materiálu a všech jeho částí, není-li uvedeno jinak, je </a:t>
            </a:r>
            <a:r>
              <a:rPr lang="cs-CZ" sz="1600" i="1" dirty="0" smtClean="0">
                <a:solidFill>
                  <a:srgbClr val="000000"/>
                </a:solidFill>
                <a:cs typeface="Arial" charset="0"/>
              </a:rPr>
              <a:t> Mgr. Jana </a:t>
            </a:r>
            <a:r>
              <a:rPr lang="cs-CZ" sz="1600" i="1" dirty="0">
                <a:solidFill>
                  <a:srgbClr val="000000"/>
                </a:solidFill>
                <a:cs typeface="Arial" charset="0"/>
              </a:rPr>
              <a:t>Jiroušová</a:t>
            </a:r>
            <a:endParaRPr lang="cs-CZ" sz="160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079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332656"/>
            <a:ext cx="7848812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900" dirty="0">
              <a:solidFill>
                <a:srgbClr val="000000"/>
              </a:solidFill>
              <a:latin typeface="Century Gothic"/>
            </a:endParaRPr>
          </a:p>
          <a:p>
            <a:r>
              <a:rPr lang="cs-CZ" sz="3200" b="1" dirty="0" smtClean="0">
                <a:latin typeface="Century Gothic"/>
              </a:rPr>
              <a:t>Úkoly pro samostatnou práci:</a:t>
            </a:r>
            <a:endParaRPr lang="cs-CZ" sz="32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397210" y="1628800"/>
            <a:ext cx="78488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2400"/>
              </a:spcAft>
              <a:buFont typeface="Arial" pitchFamily="34" charset="0"/>
              <a:buChar char="•"/>
            </a:pPr>
            <a:r>
              <a:rPr lang="cs-CZ" sz="2800" dirty="0" smtClean="0"/>
              <a:t>Otevři textový editor MS Office Word a pomocí klávesnice napište své jméno.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4935463"/>
            <a:ext cx="4154488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421389" y="2852936"/>
            <a:ext cx="741515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sz="2800" dirty="0"/>
              <a:t>Použij tlačítko zpět a pozoruj změny.</a:t>
            </a:r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97210" y="3653155"/>
            <a:ext cx="770318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sz="2800" dirty="0"/>
              <a:t>Použij tlačítko znovu.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1905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" y="2105025"/>
            <a:ext cx="7658100" cy="461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21"/>
          <p:cNvSpPr>
            <a:spLocks noChangeArrowheads="1"/>
          </p:cNvSpPr>
          <p:nvPr/>
        </p:nvSpPr>
        <p:spPr bwMode="auto">
          <a:xfrm>
            <a:off x="642938" y="1138238"/>
            <a:ext cx="2919412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200" dirty="0">
                <a:solidFill>
                  <a:srgbClr val="000000"/>
                </a:solidFill>
                <a:cs typeface="Arial" charset="0"/>
              </a:rPr>
              <a:t>Tlačítko OFFICE</a:t>
            </a:r>
          </a:p>
        </p:txBody>
      </p:sp>
      <p:sp>
        <p:nvSpPr>
          <p:cNvPr id="6" name="Obdélník 5"/>
          <p:cNvSpPr/>
          <p:nvPr/>
        </p:nvSpPr>
        <p:spPr>
          <a:xfrm>
            <a:off x="642938" y="2571750"/>
            <a:ext cx="5857875" cy="4214813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5" name="Rectangle 21"/>
          <p:cNvSpPr>
            <a:spLocks noChangeArrowheads="1"/>
          </p:cNvSpPr>
          <p:nvPr/>
        </p:nvSpPr>
        <p:spPr bwMode="auto">
          <a:xfrm>
            <a:off x="4143375" y="4000500"/>
            <a:ext cx="2919413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200" dirty="0">
                <a:solidFill>
                  <a:srgbClr val="000000"/>
                </a:solidFill>
                <a:cs typeface="Arial" charset="0"/>
              </a:rPr>
              <a:t>Nabídka OFFICE</a:t>
            </a:r>
          </a:p>
        </p:txBody>
      </p:sp>
      <p:sp>
        <p:nvSpPr>
          <p:cNvPr id="7" name="Šipka doprava 6"/>
          <p:cNvSpPr/>
          <p:nvPr/>
        </p:nvSpPr>
        <p:spPr>
          <a:xfrm rot="7699840">
            <a:off x="1007269" y="1745456"/>
            <a:ext cx="758825" cy="500063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8200" name="TextovéPole 8"/>
          <p:cNvSpPr txBox="1">
            <a:spLocks noChangeArrowheads="1"/>
          </p:cNvSpPr>
          <p:nvPr/>
        </p:nvSpPr>
        <p:spPr bwMode="auto">
          <a:xfrm>
            <a:off x="1928813" y="285750"/>
            <a:ext cx="4143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sz="3200" b="1" dirty="0">
                <a:solidFill>
                  <a:srgbClr val="000000"/>
                </a:solidFill>
              </a:rPr>
              <a:t>Ovládání Wordu</a:t>
            </a:r>
          </a:p>
        </p:txBody>
      </p:sp>
      <p:pic>
        <p:nvPicPr>
          <p:cNvPr id="10249" name="Picture 9" descr="C:\Users\jjirousova\AppData\Local\Microsoft\Windows\Temporary Internet Files\Content.IE5\NEIM6V93\MC90044045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404813"/>
            <a:ext cx="141287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3981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5" grpId="0" animBg="1"/>
      <p:bldP spid="7" grpId="0" animBg="1"/>
      <p:bldP spid="820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8088" y="1000125"/>
            <a:ext cx="5395912" cy="478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21"/>
          <p:cNvSpPr>
            <a:spLocks noChangeArrowheads="1"/>
          </p:cNvSpPr>
          <p:nvPr/>
        </p:nvSpPr>
        <p:spPr bwMode="auto">
          <a:xfrm>
            <a:off x="2000250" y="285750"/>
            <a:ext cx="3571875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200" dirty="0">
                <a:solidFill>
                  <a:srgbClr val="000000"/>
                </a:solidFill>
                <a:cs typeface="Arial" charset="0"/>
              </a:rPr>
              <a:t>Nabídka tlačítka OFFICE</a:t>
            </a:r>
          </a:p>
        </p:txBody>
      </p:sp>
      <p:sp>
        <p:nvSpPr>
          <p:cNvPr id="5" name="Obdélník 4"/>
          <p:cNvSpPr/>
          <p:nvPr/>
        </p:nvSpPr>
        <p:spPr>
          <a:xfrm>
            <a:off x="0" y="1071563"/>
            <a:ext cx="3643313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b="1" dirty="0">
                <a:solidFill>
                  <a:srgbClr val="000000"/>
                </a:solidFill>
              </a:rPr>
              <a:t>Nový</a:t>
            </a:r>
            <a:r>
              <a:rPr lang="cs-CZ" i="1" dirty="0">
                <a:solidFill>
                  <a:srgbClr val="000000"/>
                </a:solidFill>
              </a:rPr>
              <a:t>- slouží k vytvoření nového dokumentu</a:t>
            </a:r>
          </a:p>
        </p:txBody>
      </p:sp>
      <p:sp>
        <p:nvSpPr>
          <p:cNvPr id="6" name="Obdélník 5"/>
          <p:cNvSpPr/>
          <p:nvPr/>
        </p:nvSpPr>
        <p:spPr>
          <a:xfrm>
            <a:off x="0" y="1857375"/>
            <a:ext cx="3643313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b="1" dirty="0">
                <a:solidFill>
                  <a:srgbClr val="000000"/>
                </a:solidFill>
              </a:rPr>
              <a:t>Otevřít-</a:t>
            </a:r>
            <a:r>
              <a:rPr lang="cs-CZ" i="1" dirty="0">
                <a:solidFill>
                  <a:srgbClr val="000000"/>
                </a:solidFill>
              </a:rPr>
              <a:t> slouží k otevření již stávajícího dokumentu</a:t>
            </a:r>
          </a:p>
        </p:txBody>
      </p:sp>
      <p:sp>
        <p:nvSpPr>
          <p:cNvPr id="7" name="Obdélník 6"/>
          <p:cNvSpPr/>
          <p:nvPr/>
        </p:nvSpPr>
        <p:spPr>
          <a:xfrm>
            <a:off x="0" y="2643188"/>
            <a:ext cx="3643313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b="1" dirty="0">
                <a:solidFill>
                  <a:srgbClr val="000000"/>
                </a:solidFill>
              </a:rPr>
              <a:t>Uložit-</a:t>
            </a:r>
            <a:r>
              <a:rPr lang="cs-CZ" i="1" dirty="0">
                <a:solidFill>
                  <a:srgbClr val="000000"/>
                </a:solidFill>
              </a:rPr>
              <a:t> uloží zpracovávaný dokument pod aktuálním názvem</a:t>
            </a:r>
          </a:p>
        </p:txBody>
      </p:sp>
      <p:sp>
        <p:nvSpPr>
          <p:cNvPr id="8" name="Obdélník 7"/>
          <p:cNvSpPr/>
          <p:nvPr/>
        </p:nvSpPr>
        <p:spPr>
          <a:xfrm>
            <a:off x="0" y="3571875"/>
            <a:ext cx="3643313" cy="928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b="1" dirty="0">
                <a:solidFill>
                  <a:srgbClr val="000000"/>
                </a:solidFill>
              </a:rPr>
              <a:t>Uložit jako- </a:t>
            </a:r>
            <a:r>
              <a:rPr lang="cs-CZ" i="1" dirty="0">
                <a:solidFill>
                  <a:srgbClr val="000000"/>
                </a:solidFill>
              </a:rPr>
              <a:t>uloží zpracovávaný dokument s možností změny názvu</a:t>
            </a:r>
          </a:p>
        </p:txBody>
      </p:sp>
      <p:sp>
        <p:nvSpPr>
          <p:cNvPr id="9" name="Obdélník 8"/>
          <p:cNvSpPr/>
          <p:nvPr/>
        </p:nvSpPr>
        <p:spPr>
          <a:xfrm>
            <a:off x="0" y="4572000"/>
            <a:ext cx="3643313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b="1" dirty="0">
                <a:solidFill>
                  <a:srgbClr val="000000"/>
                </a:solidFill>
              </a:rPr>
              <a:t>Tisk</a:t>
            </a:r>
            <a:r>
              <a:rPr lang="cs-CZ" i="1" dirty="0">
                <a:solidFill>
                  <a:srgbClr val="000000"/>
                </a:solidFill>
              </a:rPr>
              <a:t>- vytiskne otevřený dokument</a:t>
            </a:r>
          </a:p>
        </p:txBody>
      </p:sp>
      <p:cxnSp>
        <p:nvCxnSpPr>
          <p:cNvPr id="11" name="Přímá spojovací šipka 10"/>
          <p:cNvCxnSpPr/>
          <p:nvPr/>
        </p:nvCxnSpPr>
        <p:spPr>
          <a:xfrm rot="5400000" flipH="1" flipV="1">
            <a:off x="3000375" y="3643313"/>
            <a:ext cx="1143000" cy="857250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šipka 11"/>
          <p:cNvCxnSpPr/>
          <p:nvPr/>
        </p:nvCxnSpPr>
        <p:spPr>
          <a:xfrm rot="5400000" flipH="1" flipV="1">
            <a:off x="3357563" y="3214688"/>
            <a:ext cx="714375" cy="428625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šipka 12"/>
          <p:cNvCxnSpPr/>
          <p:nvPr/>
        </p:nvCxnSpPr>
        <p:spPr>
          <a:xfrm flipV="1">
            <a:off x="3357563" y="2571750"/>
            <a:ext cx="571500" cy="285750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šipka 13"/>
          <p:cNvCxnSpPr/>
          <p:nvPr/>
        </p:nvCxnSpPr>
        <p:spPr>
          <a:xfrm>
            <a:off x="3214688" y="2214563"/>
            <a:ext cx="714375" cy="1587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šipka 14"/>
          <p:cNvCxnSpPr/>
          <p:nvPr/>
        </p:nvCxnSpPr>
        <p:spPr>
          <a:xfrm>
            <a:off x="3357563" y="1428750"/>
            <a:ext cx="642937" cy="357188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6597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749438" y="476672"/>
            <a:ext cx="792701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Anotace: </a:t>
            </a:r>
            <a:endParaRPr lang="cs-CZ" dirty="0"/>
          </a:p>
          <a:p>
            <a:r>
              <a:rPr lang="cs-CZ" dirty="0" smtClean="0"/>
              <a:t>Úvod do textového editoru </a:t>
            </a:r>
            <a:r>
              <a:rPr lang="cs-CZ" dirty="0" smtClean="0"/>
              <a:t>Word 2007.</a:t>
            </a:r>
          </a:p>
          <a:p>
            <a:r>
              <a:rPr lang="cs-CZ" b="1" dirty="0" smtClean="0"/>
              <a:t>Očekávaný </a:t>
            </a:r>
            <a:r>
              <a:rPr lang="cs-CZ" b="1" dirty="0" smtClean="0"/>
              <a:t>výstup</a:t>
            </a:r>
            <a:r>
              <a:rPr lang="cs-CZ" dirty="0" smtClean="0"/>
              <a:t>: žáci chápou význam  pojmů editovat a formátovat text, seznámí se s obsahem a výhodami balíčku Office, umí vyhledat a spustit MS Word, seznámí se s prostředím Wordu, poznávají </a:t>
            </a:r>
            <a:r>
              <a:rPr lang="cs-CZ" dirty="0"/>
              <a:t>pracovní plochu Wordu, tlačítko Office, pás karet, panel Rychlý přístup, </a:t>
            </a:r>
            <a:r>
              <a:rPr lang="cs-CZ" dirty="0" smtClean="0"/>
              <a:t>tlačítka zpět a znovu.</a:t>
            </a:r>
            <a:endParaRPr lang="cs-CZ" dirty="0"/>
          </a:p>
          <a:p>
            <a:r>
              <a:rPr lang="cs-CZ" b="1" dirty="0" smtClean="0"/>
              <a:t>Frontální prezentace:</a:t>
            </a:r>
            <a:r>
              <a:rPr lang="cs-CZ" dirty="0" smtClean="0"/>
              <a:t> </a:t>
            </a:r>
          </a:p>
          <a:p>
            <a:r>
              <a:rPr lang="cs-CZ" dirty="0" smtClean="0"/>
              <a:t>Během frontální prezentace, která je průvodcem novými pojmy si žáci spouští Word. Nové </a:t>
            </a:r>
            <a:r>
              <a:rPr lang="cs-CZ" dirty="0"/>
              <a:t>poznatky zkoušejí a získají potřebné </a:t>
            </a:r>
            <a:r>
              <a:rPr lang="cs-CZ" dirty="0" smtClean="0"/>
              <a:t>dovednosti</a:t>
            </a:r>
            <a:r>
              <a:rPr lang="cs-CZ" dirty="0"/>
              <a:t>. </a:t>
            </a:r>
          </a:p>
          <a:p>
            <a:r>
              <a:rPr lang="cs-CZ" dirty="0" smtClean="0"/>
              <a:t>Snímek č. 3: Seznámení s pojmy editovat a formátovat text.</a:t>
            </a:r>
          </a:p>
          <a:p>
            <a:r>
              <a:rPr lang="cs-CZ" dirty="0" smtClean="0"/>
              <a:t>Snímek č. 4: Výhody balíčku aplikací Office.</a:t>
            </a:r>
          </a:p>
          <a:p>
            <a:r>
              <a:rPr lang="cs-CZ" dirty="0" smtClean="0"/>
              <a:t>Snímek č. 5: Cesta ke spuštění Wordu.</a:t>
            </a:r>
          </a:p>
          <a:p>
            <a:r>
              <a:rPr lang="cs-CZ" dirty="0" smtClean="0"/>
              <a:t>Snímek č. 6 - 7: Popis prostředí Wordu</a:t>
            </a:r>
            <a:r>
              <a:rPr lang="cs-CZ" dirty="0"/>
              <a:t> </a:t>
            </a:r>
            <a:r>
              <a:rPr lang="cs-CZ" dirty="0" smtClean="0"/>
              <a:t>.</a:t>
            </a:r>
          </a:p>
          <a:p>
            <a:r>
              <a:rPr lang="cs-CZ" dirty="0" smtClean="0"/>
              <a:t>Snímek č. 8: Výhody panelu rychlý přístup.</a:t>
            </a:r>
          </a:p>
          <a:p>
            <a:r>
              <a:rPr lang="cs-CZ" dirty="0"/>
              <a:t>Snímek </a:t>
            </a:r>
            <a:r>
              <a:rPr lang="cs-CZ" dirty="0" smtClean="0"/>
              <a:t>č. 9: Metody užití tlačítka zpět a </a:t>
            </a:r>
            <a:r>
              <a:rPr lang="cs-CZ" dirty="0" smtClean="0"/>
              <a:t>znovu.</a:t>
            </a:r>
          </a:p>
          <a:p>
            <a:r>
              <a:rPr lang="cs-CZ" b="1" dirty="0" smtClean="0"/>
              <a:t>Fixace </a:t>
            </a:r>
            <a:endParaRPr lang="cs-CZ" dirty="0" smtClean="0"/>
          </a:p>
          <a:p>
            <a:r>
              <a:rPr lang="cs-CZ" dirty="0" smtClean="0"/>
              <a:t>Snímek č. 10: Procvičení užití tlačítek zpět a znovu v panelu Rychlý přístup.</a:t>
            </a:r>
          </a:p>
          <a:p>
            <a:r>
              <a:rPr lang="cs-CZ" b="1" dirty="0"/>
              <a:t>Frontální prezentace:</a:t>
            </a:r>
            <a:endParaRPr lang="cs-CZ" dirty="0" smtClean="0"/>
          </a:p>
          <a:p>
            <a:r>
              <a:rPr lang="cs-CZ" dirty="0"/>
              <a:t>Snímek </a:t>
            </a:r>
            <a:r>
              <a:rPr lang="cs-CZ" dirty="0" smtClean="0"/>
              <a:t>č. </a:t>
            </a:r>
            <a:r>
              <a:rPr lang="cs-CZ" dirty="0" smtClean="0"/>
              <a:t>11 </a:t>
            </a:r>
            <a:r>
              <a:rPr lang="cs-CZ" dirty="0" smtClean="0"/>
              <a:t>– </a:t>
            </a:r>
            <a:r>
              <a:rPr lang="cs-CZ" dirty="0" smtClean="0"/>
              <a:t>12: </a:t>
            </a:r>
            <a:r>
              <a:rPr lang="cs-CZ" dirty="0" smtClean="0"/>
              <a:t>Seznámení s tlačítkem Office.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258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15857" y="764704"/>
            <a:ext cx="7416824" cy="31393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b="1" dirty="0" smtClean="0"/>
              <a:t>Zdroje</a:t>
            </a:r>
            <a:r>
              <a:rPr lang="cs-CZ" dirty="0" smtClean="0"/>
              <a:t>:</a:t>
            </a:r>
          </a:p>
          <a:p>
            <a:r>
              <a:rPr lang="cs-CZ" dirty="0"/>
              <a:t>NAVRÁTIL, Pavel. </a:t>
            </a:r>
            <a:r>
              <a:rPr lang="cs-CZ" i="1" dirty="0"/>
              <a:t>S počítačem na základní škole</a:t>
            </a:r>
            <a:r>
              <a:rPr lang="cs-CZ" dirty="0"/>
              <a:t>. Kralice na Hané: Computer Media s.r.o., 2005, ISBN 80-86686-49-3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/>
              <a:t>KOVÁŘOVÁ, Libuše; NĚMEC, Vladimír; JIŘÍČEK, Michal a kol. </a:t>
            </a:r>
            <a:r>
              <a:rPr lang="cs-CZ" i="1" dirty="0"/>
              <a:t>Informatika pro základní školy</a:t>
            </a:r>
            <a:r>
              <a:rPr lang="cs-CZ" dirty="0"/>
              <a:t>. Kralice na Hané: Computer Media, 2009, ISBN 978-80-7402-015-5.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MS Office Klipart</a:t>
            </a:r>
          </a:p>
          <a:p>
            <a:endParaRPr lang="cs-CZ" dirty="0" smtClean="0"/>
          </a:p>
          <a:p>
            <a:r>
              <a:rPr lang="cs-CZ" dirty="0" smtClean="0"/>
              <a:t>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465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187450" y="1196975"/>
            <a:ext cx="76327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7200" dirty="0">
                <a:solidFill>
                  <a:srgbClr val="000000"/>
                </a:solidFill>
                <a:latin typeface="Broadway" pitchFamily="82" charset="0"/>
              </a:rPr>
              <a:t>Textový editor</a:t>
            </a:r>
          </a:p>
        </p:txBody>
      </p:sp>
    </p:spTree>
    <p:extLst>
      <p:ext uri="{BB962C8B-B14F-4D97-AF65-F5344CB8AC3E}">
        <p14:creationId xmlns:p14="http://schemas.microsoft.com/office/powerpoint/2010/main" val="859690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23850" y="1125538"/>
            <a:ext cx="8569325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4800" b="1" dirty="0">
                <a:solidFill>
                  <a:srgbClr val="000000"/>
                </a:solidFill>
              </a:rPr>
              <a:t>Editovat a formátovat</a:t>
            </a:r>
            <a:r>
              <a:rPr lang="cs-CZ" sz="4800" dirty="0">
                <a:solidFill>
                  <a:srgbClr val="000000"/>
                </a:solidFill>
              </a:rPr>
              <a:t> text znamená psát a upravovat text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95288" y="3716338"/>
            <a:ext cx="8532812" cy="228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4800" dirty="0">
                <a:solidFill>
                  <a:srgbClr val="000000"/>
                </a:solidFill>
              </a:rPr>
              <a:t>Zahrnuje kromě věcné a pravopisné správnosti i </a:t>
            </a:r>
            <a:r>
              <a:rPr lang="cs-CZ" sz="4800" b="1" dirty="0">
                <a:solidFill>
                  <a:srgbClr val="000000"/>
                </a:solidFill>
              </a:rPr>
              <a:t>úpravu vzhledu textu</a:t>
            </a:r>
          </a:p>
        </p:txBody>
      </p:sp>
    </p:spTree>
    <p:extLst>
      <p:ext uri="{BB962C8B-B14F-4D97-AF65-F5344CB8AC3E}">
        <p14:creationId xmlns:p14="http://schemas.microsoft.com/office/powerpoint/2010/main" val="3003483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850"/>
                            </p:stCondLst>
                            <p:childTnLst>
                              <p:par>
                                <p:cTn id="12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307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533400" y="2667000"/>
            <a:ext cx="8001000" cy="3505200"/>
          </a:xfrm>
          <a:prstGeom prst="rect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2971800" y="304800"/>
            <a:ext cx="29718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3200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WINDOWS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2971800" y="2362200"/>
            <a:ext cx="29718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3200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OFFICE</a:t>
            </a: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762000" y="3124200"/>
            <a:ext cx="1905000" cy="838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800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WORD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Textový editor</a:t>
            </a: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6096000" y="2971800"/>
            <a:ext cx="2362200" cy="838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800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OUTLOOK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Správa pošty</a:t>
            </a:r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477000" y="4114800"/>
            <a:ext cx="1905000" cy="838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800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ACCESS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databáze</a:t>
            </a:r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4419600" y="5181600"/>
            <a:ext cx="3048000" cy="838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800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POWER POINT</a:t>
            </a:r>
            <a:endParaRPr lang="cs-CZ" sz="2400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Prezentační manažer</a:t>
            </a:r>
            <a:endParaRPr lang="cs-CZ" sz="2800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990600" y="5105400"/>
            <a:ext cx="2667000" cy="838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800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EXCEL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Tabulkový kalkulátor</a:t>
            </a:r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304800" y="1447800"/>
            <a:ext cx="22098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Další programy</a:t>
            </a:r>
          </a:p>
        </p:txBody>
      </p:sp>
      <p:sp>
        <p:nvSpPr>
          <p:cNvPr id="35851" name="Line 11"/>
          <p:cNvSpPr>
            <a:spLocks noChangeShapeType="1"/>
          </p:cNvSpPr>
          <p:nvPr/>
        </p:nvSpPr>
        <p:spPr bwMode="auto">
          <a:xfrm flipH="1">
            <a:off x="2819400" y="3200400"/>
            <a:ext cx="1447800" cy="190500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5852" name="Line 12"/>
          <p:cNvSpPr>
            <a:spLocks noChangeShapeType="1"/>
          </p:cNvSpPr>
          <p:nvPr/>
        </p:nvSpPr>
        <p:spPr bwMode="auto">
          <a:xfrm>
            <a:off x="4267200" y="3200400"/>
            <a:ext cx="1066800" cy="198120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5853" name="Line 13"/>
          <p:cNvSpPr>
            <a:spLocks noChangeShapeType="1"/>
          </p:cNvSpPr>
          <p:nvPr/>
        </p:nvSpPr>
        <p:spPr bwMode="auto">
          <a:xfrm>
            <a:off x="4267200" y="3200400"/>
            <a:ext cx="2209800" cy="129540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5854" name="Line 14"/>
          <p:cNvSpPr>
            <a:spLocks noChangeShapeType="1"/>
          </p:cNvSpPr>
          <p:nvPr/>
        </p:nvSpPr>
        <p:spPr bwMode="auto">
          <a:xfrm>
            <a:off x="4267200" y="3200400"/>
            <a:ext cx="1828800" cy="38100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5855" name="Line 15"/>
          <p:cNvSpPr>
            <a:spLocks noChangeShapeType="1"/>
          </p:cNvSpPr>
          <p:nvPr/>
        </p:nvSpPr>
        <p:spPr bwMode="auto">
          <a:xfrm flipH="1">
            <a:off x="2667000" y="3200400"/>
            <a:ext cx="1600200" cy="38100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5856" name="Rectangle 16"/>
          <p:cNvSpPr>
            <a:spLocks noChangeArrowheads="1"/>
          </p:cNvSpPr>
          <p:nvPr/>
        </p:nvSpPr>
        <p:spPr bwMode="auto">
          <a:xfrm>
            <a:off x="5715000" y="1447800"/>
            <a:ext cx="3200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Další programové balíky</a:t>
            </a:r>
          </a:p>
        </p:txBody>
      </p:sp>
      <p:sp>
        <p:nvSpPr>
          <p:cNvPr id="35857" name="Line 17"/>
          <p:cNvSpPr>
            <a:spLocks noChangeShapeType="1"/>
          </p:cNvSpPr>
          <p:nvPr/>
        </p:nvSpPr>
        <p:spPr bwMode="auto">
          <a:xfrm>
            <a:off x="4343400" y="1143000"/>
            <a:ext cx="0" cy="121920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5858" name="Line 18"/>
          <p:cNvSpPr>
            <a:spLocks noChangeShapeType="1"/>
          </p:cNvSpPr>
          <p:nvPr/>
        </p:nvSpPr>
        <p:spPr bwMode="auto">
          <a:xfrm flipH="1">
            <a:off x="2514600" y="1143000"/>
            <a:ext cx="457200" cy="30480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5859" name="Line 19"/>
          <p:cNvSpPr>
            <a:spLocks noChangeShapeType="1"/>
          </p:cNvSpPr>
          <p:nvPr/>
        </p:nvSpPr>
        <p:spPr bwMode="auto">
          <a:xfrm>
            <a:off x="5943600" y="1143000"/>
            <a:ext cx="1066800" cy="30480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092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25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5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25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75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5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75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75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5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75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5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75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35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75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35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3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35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300"/>
                                        <p:tgtEl>
                                          <p:spTgt spid="35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animBg="1"/>
      <p:bldP spid="35843" grpId="0" animBg="1" autoUpdateAnimBg="0"/>
      <p:bldP spid="35844" grpId="0" animBg="1" autoUpdateAnimBg="0"/>
      <p:bldP spid="35845" grpId="0" animBg="1" autoUpdateAnimBg="0"/>
      <p:bldP spid="35846" grpId="0" animBg="1" autoUpdateAnimBg="0"/>
      <p:bldP spid="35847" grpId="0" animBg="1" autoUpdateAnimBg="0"/>
      <p:bldP spid="35848" grpId="0" animBg="1" autoUpdateAnimBg="0"/>
      <p:bldP spid="35849" grpId="0" animBg="1" autoUpdateAnimBg="0"/>
      <p:bldP spid="35850" grpId="0" animBg="1" autoUpdateAnimBg="0"/>
      <p:bldP spid="35851" grpId="0" animBg="1"/>
      <p:bldP spid="35852" grpId="0" animBg="1"/>
      <p:bldP spid="35853" grpId="0" animBg="1"/>
      <p:bldP spid="35854" grpId="0" animBg="1"/>
      <p:bldP spid="35855" grpId="0" animBg="1"/>
      <p:bldP spid="35856" grpId="0" animBg="1" autoUpdateAnimBg="0"/>
      <p:bldP spid="35857" grpId="0" animBg="1"/>
      <p:bldP spid="35858" grpId="0" animBg="1"/>
      <p:bldP spid="3585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3" y="928688"/>
            <a:ext cx="4773612" cy="592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539750" y="188913"/>
            <a:ext cx="69119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4400" dirty="0">
                <a:solidFill>
                  <a:srgbClr val="000000"/>
                </a:solidFill>
              </a:rPr>
              <a:t>Spuštění MS WORDU</a:t>
            </a:r>
          </a:p>
        </p:txBody>
      </p:sp>
      <p:sp>
        <p:nvSpPr>
          <p:cNvPr id="4116" name="AutoShape 20"/>
          <p:cNvSpPr>
            <a:spLocks noChangeArrowheads="1"/>
          </p:cNvSpPr>
          <p:nvPr/>
        </p:nvSpPr>
        <p:spPr bwMode="auto">
          <a:xfrm rot="-2724054">
            <a:off x="854869" y="3963194"/>
            <a:ext cx="360363" cy="1152525"/>
          </a:xfrm>
          <a:prstGeom prst="downArrow">
            <a:avLst>
              <a:gd name="adj1" fmla="val 50000"/>
              <a:gd name="adj2" fmla="val 799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117" name="AutoShape 21"/>
          <p:cNvSpPr>
            <a:spLocks noChangeArrowheads="1"/>
          </p:cNvSpPr>
          <p:nvPr/>
        </p:nvSpPr>
        <p:spPr bwMode="auto">
          <a:xfrm rot="2304522">
            <a:off x="2319338" y="2987675"/>
            <a:ext cx="360362" cy="1152525"/>
          </a:xfrm>
          <a:prstGeom prst="downArrow">
            <a:avLst>
              <a:gd name="adj1" fmla="val 50000"/>
              <a:gd name="adj2" fmla="val 799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118" name="AutoShape 22"/>
          <p:cNvSpPr>
            <a:spLocks noChangeArrowheads="1"/>
          </p:cNvSpPr>
          <p:nvPr/>
        </p:nvSpPr>
        <p:spPr bwMode="auto">
          <a:xfrm rot="-2795724">
            <a:off x="719931" y="5684044"/>
            <a:ext cx="360363" cy="1152525"/>
          </a:xfrm>
          <a:prstGeom prst="downArrow">
            <a:avLst>
              <a:gd name="adj1" fmla="val 50000"/>
              <a:gd name="adj2" fmla="val 799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3063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16" grpId="0" animBg="1"/>
      <p:bldP spid="4117" grpId="0" animBg="1"/>
      <p:bldP spid="41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1214438"/>
            <a:ext cx="8715375" cy="544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bdélník 2"/>
          <p:cNvSpPr/>
          <p:nvPr/>
        </p:nvSpPr>
        <p:spPr>
          <a:xfrm>
            <a:off x="3429000" y="3786188"/>
            <a:ext cx="2143125" cy="64293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2400" b="1" dirty="0">
                <a:solidFill>
                  <a:srgbClr val="000000"/>
                </a:solidFill>
              </a:rPr>
              <a:t>Stránka</a:t>
            </a:r>
          </a:p>
        </p:txBody>
      </p:sp>
      <p:cxnSp>
        <p:nvCxnSpPr>
          <p:cNvPr id="5" name="Přímá spojovací šipka 4"/>
          <p:cNvCxnSpPr/>
          <p:nvPr/>
        </p:nvCxnSpPr>
        <p:spPr>
          <a:xfrm rot="5400000" flipH="1" flipV="1">
            <a:off x="4071938" y="3286125"/>
            <a:ext cx="1001712" cy="158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ovací šipka 5"/>
          <p:cNvCxnSpPr/>
          <p:nvPr/>
        </p:nvCxnSpPr>
        <p:spPr>
          <a:xfrm rot="10800000">
            <a:off x="2000250" y="4062413"/>
            <a:ext cx="1365250" cy="9525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šipka 6"/>
          <p:cNvCxnSpPr/>
          <p:nvPr/>
        </p:nvCxnSpPr>
        <p:spPr>
          <a:xfrm>
            <a:off x="5572125" y="4141788"/>
            <a:ext cx="1143000" cy="1587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šipka 7"/>
          <p:cNvCxnSpPr/>
          <p:nvPr/>
        </p:nvCxnSpPr>
        <p:spPr>
          <a:xfrm rot="5400000">
            <a:off x="4000501" y="5000625"/>
            <a:ext cx="1143000" cy="3175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2" name="Obdélník 14"/>
          <p:cNvSpPr>
            <a:spLocks noChangeArrowheads="1"/>
          </p:cNvSpPr>
          <p:nvPr/>
        </p:nvSpPr>
        <p:spPr bwMode="auto">
          <a:xfrm>
            <a:off x="1285875" y="357188"/>
            <a:ext cx="43053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s-CZ" sz="3200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Popis prostředí WORDU</a:t>
            </a:r>
          </a:p>
        </p:txBody>
      </p:sp>
    </p:spTree>
    <p:extLst>
      <p:ext uri="{BB962C8B-B14F-4D97-AF65-F5344CB8AC3E}">
        <p14:creationId xmlns:p14="http://schemas.microsoft.com/office/powerpoint/2010/main" val="706583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15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838200" y="5334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  <a:latin typeface="Times New Roman" pitchFamily="18" charset="0"/>
              </a:rPr>
              <a:t>Popis prostředí WORDU</a:t>
            </a:r>
          </a:p>
        </p:txBody>
      </p:sp>
      <p:sp>
        <p:nvSpPr>
          <p:cNvPr id="10" name="Obdélník 9"/>
          <p:cNvSpPr/>
          <p:nvPr/>
        </p:nvSpPr>
        <p:spPr>
          <a:xfrm>
            <a:off x="5429250" y="2357438"/>
            <a:ext cx="3500438" cy="6429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2400" dirty="0">
                <a:solidFill>
                  <a:srgbClr val="000000"/>
                </a:solidFill>
              </a:rPr>
              <a:t>Titulní lišta programu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500063" y="1571625"/>
            <a:ext cx="2643187" cy="642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2400" dirty="0">
                <a:solidFill>
                  <a:srgbClr val="000000"/>
                </a:solidFill>
              </a:rPr>
              <a:t>Tlačítko Office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3571875" y="1571625"/>
            <a:ext cx="4214813" cy="642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2400" dirty="0">
                <a:solidFill>
                  <a:srgbClr val="000000"/>
                </a:solidFill>
              </a:rPr>
              <a:t>Panel nástrojů </a:t>
            </a:r>
            <a:r>
              <a:rPr lang="cs-CZ" sz="2400" i="1" dirty="0">
                <a:solidFill>
                  <a:srgbClr val="000000"/>
                </a:solidFill>
              </a:rPr>
              <a:t>Rychlý přístup</a:t>
            </a:r>
          </a:p>
        </p:txBody>
      </p:sp>
      <p:pic>
        <p:nvPicPr>
          <p:cNvPr id="7174" name="Picture 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38525"/>
            <a:ext cx="953452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Šipka dolů 13"/>
          <p:cNvSpPr/>
          <p:nvPr/>
        </p:nvSpPr>
        <p:spPr>
          <a:xfrm rot="1764438">
            <a:off x="461963" y="2051050"/>
            <a:ext cx="428625" cy="170497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15" name="Šipka dolů 14"/>
          <p:cNvSpPr/>
          <p:nvPr/>
        </p:nvSpPr>
        <p:spPr>
          <a:xfrm rot="3710169">
            <a:off x="2328862" y="1343026"/>
            <a:ext cx="428625" cy="29591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16" name="Šipka dolů 15"/>
          <p:cNvSpPr/>
          <p:nvPr/>
        </p:nvSpPr>
        <p:spPr>
          <a:xfrm rot="3132380">
            <a:off x="4966494" y="2553494"/>
            <a:ext cx="428625" cy="1141413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cs-CZ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25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9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 autoUpdateAnimBg="0"/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5263" y="1143000"/>
            <a:ext cx="4154487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2888" y="1571625"/>
            <a:ext cx="3606800" cy="464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/>
          <p:cNvSpPr/>
          <p:nvPr/>
        </p:nvSpPr>
        <p:spPr>
          <a:xfrm>
            <a:off x="2500313" y="357188"/>
            <a:ext cx="4214812" cy="6429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2400" dirty="0">
                <a:solidFill>
                  <a:srgbClr val="000000"/>
                </a:solidFill>
              </a:rPr>
              <a:t>Panel nástrojů </a:t>
            </a:r>
            <a:r>
              <a:rPr lang="cs-CZ" sz="2400" i="1" dirty="0">
                <a:solidFill>
                  <a:srgbClr val="000000"/>
                </a:solidFill>
              </a:rPr>
              <a:t>Rychlý přístup</a:t>
            </a:r>
          </a:p>
        </p:txBody>
      </p:sp>
      <p:sp>
        <p:nvSpPr>
          <p:cNvPr id="12294" name="TextovéPole 8"/>
          <p:cNvSpPr txBox="1">
            <a:spLocks noChangeArrowheads="1"/>
          </p:cNvSpPr>
          <p:nvPr/>
        </p:nvSpPr>
        <p:spPr bwMode="auto">
          <a:xfrm>
            <a:off x="357188" y="2741613"/>
            <a:ext cx="4572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</a:rPr>
              <a:t>Výběr funkcí pro zobrazení panelu Rychlý přístup</a:t>
            </a:r>
          </a:p>
        </p:txBody>
      </p:sp>
    </p:spTree>
    <p:extLst>
      <p:ext uri="{BB962C8B-B14F-4D97-AF65-F5344CB8AC3E}">
        <p14:creationId xmlns:p14="http://schemas.microsoft.com/office/powerpoint/2010/main" val="713117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29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643188"/>
            <a:ext cx="3130550" cy="225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0" y="1714500"/>
            <a:ext cx="4154488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TextovéPole 3"/>
          <p:cNvSpPr txBox="1">
            <a:spLocks noChangeArrowheads="1"/>
          </p:cNvSpPr>
          <p:nvPr/>
        </p:nvSpPr>
        <p:spPr bwMode="auto">
          <a:xfrm>
            <a:off x="785813" y="428625"/>
            <a:ext cx="7858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sz="3200" dirty="0">
                <a:solidFill>
                  <a:srgbClr val="000000"/>
                </a:solidFill>
              </a:rPr>
              <a:t>Tlačítka zpět a znovu</a:t>
            </a:r>
          </a:p>
        </p:txBody>
      </p:sp>
    </p:spTree>
    <p:extLst>
      <p:ext uri="{BB962C8B-B14F-4D97-AF65-F5344CB8AC3E}">
        <p14:creationId xmlns:p14="http://schemas.microsoft.com/office/powerpoint/2010/main" val="1899770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35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85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</p:bld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466</Words>
  <Application>Microsoft Office PowerPoint</Application>
  <PresentationFormat>Předvádění na obrazovce (4:3)</PresentationFormat>
  <Paragraphs>76</Paragraphs>
  <Slides>14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Výchozí návrh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jjirousova</dc:creator>
  <cp:lastModifiedBy>jjirousova</cp:lastModifiedBy>
  <cp:revision>9</cp:revision>
  <dcterms:created xsi:type="dcterms:W3CDTF">2012-04-02T18:05:24Z</dcterms:created>
  <dcterms:modified xsi:type="dcterms:W3CDTF">2013-01-19T17:02:04Z</dcterms:modified>
</cp:coreProperties>
</file>