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sldIdLst>
    <p:sldId id="256" r:id="rId2"/>
    <p:sldId id="259" r:id="rId3"/>
    <p:sldId id="260" r:id="rId4"/>
    <p:sldId id="269" r:id="rId5"/>
    <p:sldId id="261" r:id="rId6"/>
    <p:sldId id="262" r:id="rId7"/>
    <p:sldId id="263" r:id="rId8"/>
    <p:sldId id="264" r:id="rId9"/>
    <p:sldId id="265" r:id="rId10"/>
    <p:sldId id="266" r:id="rId11"/>
    <p:sldId id="267" r:id="rId12"/>
    <p:sldId id="268" r:id="rId13"/>
    <p:sldId id="258" r:id="rId14"/>
  </p:sldIdLst>
  <p:sldSz cx="10160000" cy="7620000"/>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51" autoAdjust="0"/>
    <p:restoredTop sz="94718" autoAdjust="0"/>
  </p:normalViewPr>
  <p:slideViewPr>
    <p:cSldViewPr>
      <p:cViewPr varScale="1">
        <p:scale>
          <a:sx n="98" d="100"/>
          <a:sy n="98" d="100"/>
        </p:scale>
        <p:origin x="-90" y="-288"/>
      </p:cViewPr>
      <p:guideLst>
        <p:guide orient="horz" pos="2400"/>
        <p:guide pos="320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762000" y="2366963"/>
            <a:ext cx="8636000" cy="1633537"/>
          </a:xfrm>
        </p:spPr>
        <p:txBody>
          <a:bodyPr/>
          <a:lstStyle/>
          <a:p>
            <a:r>
              <a:rPr lang="cs-CZ"/>
              <a:t>Klepnutím lze upravit styl předlohy nadpisů.</a:t>
            </a:r>
          </a:p>
        </p:txBody>
      </p:sp>
      <p:sp>
        <p:nvSpPr>
          <p:cNvPr id="3" name="Podnadpis 2"/>
          <p:cNvSpPr>
            <a:spLocks noGrp="1"/>
          </p:cNvSpPr>
          <p:nvPr>
            <p:ph type="subTitle" idx="1"/>
          </p:nvPr>
        </p:nvSpPr>
        <p:spPr>
          <a:xfrm>
            <a:off x="1524000" y="4318000"/>
            <a:ext cx="7112000" cy="19478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D36AA397-2863-4457-BE56-B9772D427E7F}" type="slidenum">
              <a:rPr lang="cs-CZ"/>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1FBB5E10-50C4-49F9-9C4A-ED817508446B}" type="slidenum">
              <a:rPr lang="cs-CZ"/>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366000" y="304800"/>
            <a:ext cx="2286000" cy="6502400"/>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508000" y="304800"/>
            <a:ext cx="6705600" cy="6502400"/>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A8230692-D75B-4A40-A8E7-6545435A1AA2}" type="slidenum">
              <a:rPr lang="cs-CZ"/>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AF862CDA-EECE-4C96-9AD6-F5C642BCB39D}" type="slidenum">
              <a:rPr lang="cs-CZ"/>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03275" y="4895850"/>
            <a:ext cx="8636000" cy="15144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5A190501-52F6-4F78-9501-66BCC6002340}" type="slidenum">
              <a:rPr lang="cs-CZ"/>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5080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1562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5798BFAF-95FA-410F-8CBD-CD35A34EB932}" type="slidenum">
              <a:rPr lang="cs-CZ"/>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lvl1pPr>
              <a:defRPr/>
            </a:lvl1pPr>
          </a:lstStyle>
          <a:p>
            <a:endParaRPr lang="cs-CZ"/>
          </a:p>
        </p:txBody>
      </p:sp>
      <p:sp>
        <p:nvSpPr>
          <p:cNvPr id="8" name="Zástupný symbol pro zápatí 7"/>
          <p:cNvSpPr>
            <a:spLocks noGrp="1"/>
          </p:cNvSpPr>
          <p:nvPr>
            <p:ph type="ftr" sz="quarter" idx="11"/>
          </p:nvPr>
        </p:nvSpPr>
        <p:spPr/>
        <p:txBody>
          <a:bodyPr/>
          <a:lstStyle>
            <a:lvl1pPr>
              <a:defRPr/>
            </a:lvl1pPr>
          </a:lstStyle>
          <a:p>
            <a:endParaRPr lang="cs-CZ"/>
          </a:p>
        </p:txBody>
      </p:sp>
      <p:sp>
        <p:nvSpPr>
          <p:cNvPr id="9" name="Zástupný symbol pro číslo snímku 8"/>
          <p:cNvSpPr>
            <a:spLocks noGrp="1"/>
          </p:cNvSpPr>
          <p:nvPr>
            <p:ph type="sldNum" sz="quarter" idx="12"/>
          </p:nvPr>
        </p:nvSpPr>
        <p:spPr/>
        <p:txBody>
          <a:bodyPr/>
          <a:lstStyle>
            <a:lvl1pPr>
              <a:defRPr/>
            </a:lvl1pPr>
          </a:lstStyle>
          <a:p>
            <a:fld id="{A47B527D-2A9C-4B9A-B228-201C1F7718EB}" type="slidenum">
              <a:rPr lang="cs-CZ"/>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lvl1pPr>
              <a:defRPr/>
            </a:lvl1pPr>
          </a:lstStyle>
          <a:p>
            <a:endParaRPr lang="cs-CZ"/>
          </a:p>
        </p:txBody>
      </p:sp>
      <p:sp>
        <p:nvSpPr>
          <p:cNvPr id="4" name="Zástupný symbol pro zápatí 3"/>
          <p:cNvSpPr>
            <a:spLocks noGrp="1"/>
          </p:cNvSpPr>
          <p:nvPr>
            <p:ph type="ftr" sz="quarter" idx="11"/>
          </p:nvPr>
        </p:nvSpPr>
        <p:spPr/>
        <p:txBody>
          <a:bodyPr/>
          <a:lstStyle>
            <a:lvl1pPr>
              <a:defRPr/>
            </a:lvl1pPr>
          </a:lstStyle>
          <a:p>
            <a:endParaRPr lang="cs-CZ"/>
          </a:p>
        </p:txBody>
      </p:sp>
      <p:sp>
        <p:nvSpPr>
          <p:cNvPr id="5" name="Zástupný symbol pro číslo snímku 4"/>
          <p:cNvSpPr>
            <a:spLocks noGrp="1"/>
          </p:cNvSpPr>
          <p:nvPr>
            <p:ph type="sldNum" sz="quarter" idx="12"/>
          </p:nvPr>
        </p:nvSpPr>
        <p:spPr/>
        <p:txBody>
          <a:bodyPr/>
          <a:lstStyle>
            <a:lvl1pPr>
              <a:defRPr/>
            </a:lvl1pPr>
          </a:lstStyle>
          <a:p>
            <a:fld id="{EC5F1642-420D-47EB-B657-0B1FA1EB5D26}" type="slidenum">
              <a:rPr lang="cs-CZ"/>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cs-CZ"/>
          </a:p>
        </p:txBody>
      </p:sp>
      <p:sp>
        <p:nvSpPr>
          <p:cNvPr id="3" name="Zástupný symbol pro zápatí 2"/>
          <p:cNvSpPr>
            <a:spLocks noGrp="1"/>
          </p:cNvSpPr>
          <p:nvPr>
            <p:ph type="ftr" sz="quarter" idx="11"/>
          </p:nvPr>
        </p:nvSpPr>
        <p:spPr/>
        <p:txBody>
          <a:bodyPr/>
          <a:lstStyle>
            <a:lvl1pPr>
              <a:defRPr/>
            </a:lvl1pPr>
          </a:lstStyle>
          <a:p>
            <a:endParaRPr lang="cs-CZ"/>
          </a:p>
        </p:txBody>
      </p:sp>
      <p:sp>
        <p:nvSpPr>
          <p:cNvPr id="4" name="Zástupný symbol pro číslo snímku 3"/>
          <p:cNvSpPr>
            <a:spLocks noGrp="1"/>
          </p:cNvSpPr>
          <p:nvPr>
            <p:ph type="sldNum" sz="quarter" idx="12"/>
          </p:nvPr>
        </p:nvSpPr>
        <p:spPr/>
        <p:txBody>
          <a:bodyPr/>
          <a:lstStyle>
            <a:lvl1pPr>
              <a:defRPr/>
            </a:lvl1pPr>
          </a:lstStyle>
          <a:p>
            <a:fld id="{4FDA8801-9B2B-4BE2-A8F7-E01F0CDA90EE}" type="slidenum">
              <a:rPr lang="cs-CZ"/>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8000" y="303213"/>
            <a:ext cx="3343275" cy="1290637"/>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08E6D317-BB47-4BA9-8636-270DCE5F9A54}" type="slidenum">
              <a:rPr lang="cs-CZ"/>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990725" y="5334000"/>
            <a:ext cx="6096000" cy="6302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4F89FBD1-411E-41C4-A4DD-9DB1A4F0AE4A}" type="slidenum">
              <a:rPr lang="cs-CZ"/>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8000" y="304800"/>
            <a:ext cx="9144000" cy="1270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508000" y="1778000"/>
            <a:ext cx="91440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28" name="Rectangle 4"/>
          <p:cNvSpPr>
            <a:spLocks noGrp="1" noChangeArrowheads="1"/>
          </p:cNvSpPr>
          <p:nvPr>
            <p:ph type="dt" sz="half" idx="2"/>
          </p:nvPr>
        </p:nvSpPr>
        <p:spPr bwMode="auto">
          <a:xfrm>
            <a:off x="508000" y="6938963"/>
            <a:ext cx="2370138" cy="5286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cs-CZ"/>
          </a:p>
        </p:txBody>
      </p:sp>
      <p:sp>
        <p:nvSpPr>
          <p:cNvPr id="1029" name="Rectangle 5"/>
          <p:cNvSpPr>
            <a:spLocks noGrp="1" noChangeArrowheads="1"/>
          </p:cNvSpPr>
          <p:nvPr>
            <p:ph type="ftr" sz="quarter" idx="3"/>
          </p:nvPr>
        </p:nvSpPr>
        <p:spPr bwMode="auto">
          <a:xfrm>
            <a:off x="3471863" y="6938963"/>
            <a:ext cx="3216275" cy="5286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cs-CZ"/>
          </a:p>
        </p:txBody>
      </p:sp>
      <p:sp>
        <p:nvSpPr>
          <p:cNvPr id="1030" name="Rectangle 6"/>
          <p:cNvSpPr>
            <a:spLocks noGrp="1" noChangeArrowheads="1"/>
          </p:cNvSpPr>
          <p:nvPr>
            <p:ph type="sldNum" sz="quarter" idx="4"/>
          </p:nvPr>
        </p:nvSpPr>
        <p:spPr bwMode="auto">
          <a:xfrm>
            <a:off x="7281863" y="6938963"/>
            <a:ext cx="2370137" cy="5286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9F9715E-A49B-496E-B9C0-51AC9C3E5AF7}"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www.glassschool.cz/" TargetMode="Externa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odnadpis 8"/>
          <p:cNvSpPr>
            <a:spLocks noGrp="1"/>
          </p:cNvSpPr>
          <p:nvPr>
            <p:ph type="subTitle" idx="1"/>
          </p:nvPr>
        </p:nvSpPr>
        <p:spPr>
          <a:xfrm>
            <a:off x="1524000" y="3957960"/>
            <a:ext cx="7112000" cy="716136"/>
          </a:xfrm>
        </p:spPr>
        <p:txBody>
          <a:bodyPr/>
          <a:lstStyle/>
          <a:p>
            <a:r>
              <a:rPr lang="cs-CZ" sz="1600" b="1" dirty="0" smtClean="0"/>
              <a:t>AUTOR: </a:t>
            </a:r>
            <a:r>
              <a:rPr lang="cs-CZ" dirty="0" smtClean="0">
                <a:solidFill>
                  <a:srgbClr val="000000"/>
                </a:solidFill>
              </a:rPr>
              <a:t>Mgr. Magdalena Bártová</a:t>
            </a:r>
            <a:endParaRPr lang="cs-CZ" dirty="0"/>
          </a:p>
        </p:txBody>
      </p:sp>
      <p:sp>
        <p:nvSpPr>
          <p:cNvPr id="2052" name="Text Box 4"/>
          <p:cNvSpPr txBox="1">
            <a:spLocks noChangeArrowheads="1"/>
          </p:cNvSpPr>
          <p:nvPr/>
        </p:nvSpPr>
        <p:spPr bwMode="auto">
          <a:xfrm>
            <a:off x="1119560" y="4602088"/>
            <a:ext cx="7920880" cy="461665"/>
          </a:xfrm>
          <a:prstGeom prst="rect">
            <a:avLst/>
          </a:prstGeom>
          <a:noFill/>
          <a:ln w="9525">
            <a:noFill/>
            <a:miter lim="800000"/>
            <a:headEnd/>
            <a:tailEnd/>
          </a:ln>
          <a:effectLst/>
        </p:spPr>
        <p:txBody>
          <a:bodyPr wrap="square">
            <a:spAutoFit/>
          </a:bodyPr>
          <a:lstStyle/>
          <a:p>
            <a:r>
              <a:rPr lang="cs-CZ" sz="1200" b="1" dirty="0">
                <a:solidFill>
                  <a:srgbClr val="000000"/>
                </a:solidFill>
                <a:latin typeface="+mn-lt"/>
              </a:rPr>
              <a:t>ANOTACE:</a:t>
            </a:r>
            <a:r>
              <a:rPr lang="cs-CZ" sz="1200" dirty="0">
                <a:solidFill>
                  <a:srgbClr val="000000"/>
                </a:solidFill>
                <a:latin typeface="+mn-lt"/>
              </a:rPr>
              <a:t> </a:t>
            </a:r>
            <a:r>
              <a:rPr lang="cs-CZ" sz="1200" dirty="0" smtClean="0">
                <a:solidFill>
                  <a:srgbClr val="000000"/>
                </a:solidFill>
                <a:latin typeface="+mn-lt"/>
              </a:rPr>
              <a:t>Materiál</a:t>
            </a:r>
            <a:r>
              <a:rPr lang="cs-CZ" sz="1200" dirty="0" smtClean="0"/>
              <a:t> obsahuje pravidla skloňování přivlastňovacích zájmen a pravidlo pro používání zájmena svůj v němčině.</a:t>
            </a:r>
            <a:r>
              <a:rPr lang="de-DE" sz="1200" dirty="0" smtClean="0"/>
              <a:t>  </a:t>
            </a:r>
            <a:r>
              <a:rPr lang="cs-CZ" sz="1200" dirty="0" smtClean="0"/>
              <a:t>Součástí prezentace jsou </a:t>
            </a:r>
            <a:r>
              <a:rPr lang="de-DE" sz="1200" dirty="0" err="1" smtClean="0"/>
              <a:t>cvi</a:t>
            </a:r>
            <a:r>
              <a:rPr lang="cs-CZ" sz="1200" dirty="0" smtClean="0"/>
              <a:t>č</a:t>
            </a:r>
            <a:r>
              <a:rPr lang="de-DE" sz="1200" dirty="0" smtClean="0"/>
              <a:t>en</a:t>
            </a:r>
            <a:r>
              <a:rPr lang="cs-CZ" sz="1200" dirty="0" smtClean="0"/>
              <a:t>í</a:t>
            </a:r>
            <a:r>
              <a:rPr lang="de-DE" sz="1200" dirty="0" smtClean="0"/>
              <a:t> </a:t>
            </a:r>
            <a:r>
              <a:rPr lang="cs-CZ" sz="1200" dirty="0" smtClean="0"/>
              <a:t>k </a:t>
            </a:r>
            <a:r>
              <a:rPr lang="de-DE" sz="1200" dirty="0" err="1" smtClean="0"/>
              <a:t>probran</a:t>
            </a:r>
            <a:r>
              <a:rPr lang="cs-CZ" sz="1200" dirty="0" smtClean="0"/>
              <a:t>é látce. DUM je určen žákům 1. ročníku.</a:t>
            </a:r>
            <a:endParaRPr lang="cs-CZ" sz="1200" dirty="0">
              <a:solidFill>
                <a:srgbClr val="000000"/>
              </a:solidFill>
              <a:latin typeface="+mn-lt"/>
            </a:endParaRPr>
          </a:p>
        </p:txBody>
      </p:sp>
      <p:sp>
        <p:nvSpPr>
          <p:cNvPr id="2053" name="Text Box 5"/>
          <p:cNvSpPr txBox="1">
            <a:spLocks noChangeArrowheads="1"/>
          </p:cNvSpPr>
          <p:nvPr/>
        </p:nvSpPr>
        <p:spPr bwMode="auto">
          <a:xfrm>
            <a:off x="1119560" y="5322168"/>
            <a:ext cx="7920880" cy="276999"/>
          </a:xfrm>
          <a:prstGeom prst="rect">
            <a:avLst/>
          </a:prstGeom>
          <a:noFill/>
          <a:ln w="9525">
            <a:noFill/>
            <a:miter lim="800000"/>
            <a:headEnd/>
            <a:tailEnd/>
          </a:ln>
          <a:effectLst/>
        </p:spPr>
        <p:txBody>
          <a:bodyPr wrap="square">
            <a:spAutoFit/>
          </a:bodyPr>
          <a:lstStyle/>
          <a:p>
            <a:r>
              <a:rPr lang="cs-CZ" sz="1200" b="1" dirty="0">
                <a:solidFill>
                  <a:srgbClr val="000000"/>
                </a:solidFill>
                <a:latin typeface="+mn-lt"/>
              </a:rPr>
              <a:t>KLÍČOVÁ SLOVA:</a:t>
            </a:r>
            <a:r>
              <a:rPr lang="cs-CZ" sz="1200" dirty="0">
                <a:solidFill>
                  <a:srgbClr val="000000"/>
                </a:solidFill>
                <a:latin typeface="+mn-lt"/>
              </a:rPr>
              <a:t> </a:t>
            </a:r>
            <a:r>
              <a:rPr lang="cs-CZ" sz="1200" dirty="0" err="1" smtClean="0">
                <a:solidFill>
                  <a:srgbClr val="000000"/>
                </a:solidFill>
                <a:latin typeface="+mn-lt"/>
              </a:rPr>
              <a:t>Possessivpronomen</a:t>
            </a:r>
            <a:r>
              <a:rPr lang="cs-CZ" sz="1200" dirty="0" smtClean="0">
                <a:solidFill>
                  <a:srgbClr val="000000"/>
                </a:solidFill>
                <a:latin typeface="+mn-lt"/>
              </a:rPr>
              <a:t>, </a:t>
            </a:r>
            <a:r>
              <a:rPr lang="cs-CZ" sz="1200" dirty="0" err="1" smtClean="0">
                <a:solidFill>
                  <a:srgbClr val="000000"/>
                </a:solidFill>
                <a:latin typeface="+mn-lt"/>
              </a:rPr>
              <a:t>Deklination</a:t>
            </a:r>
            <a:r>
              <a:rPr lang="cs-CZ" sz="1200" dirty="0" smtClean="0">
                <a:solidFill>
                  <a:srgbClr val="000000"/>
                </a:solidFill>
                <a:latin typeface="+mn-lt"/>
              </a:rPr>
              <a:t>, </a:t>
            </a:r>
            <a:r>
              <a:rPr lang="de-DE" sz="1200" dirty="0" smtClean="0">
                <a:solidFill>
                  <a:srgbClr val="000000"/>
                </a:solidFill>
                <a:latin typeface="+mn-lt"/>
              </a:rPr>
              <a:t>Übungen</a:t>
            </a:r>
            <a:endParaRPr lang="cs-CZ" sz="1200" dirty="0">
              <a:solidFill>
                <a:srgbClr val="000000"/>
              </a:solidFill>
              <a:latin typeface="+mn-lt"/>
            </a:endParaRPr>
          </a:p>
        </p:txBody>
      </p:sp>
      <p:sp>
        <p:nvSpPr>
          <p:cNvPr id="8" name="Nadpis 7"/>
          <p:cNvSpPr>
            <a:spLocks noGrp="1"/>
          </p:cNvSpPr>
          <p:nvPr>
            <p:ph type="ctrTitle"/>
          </p:nvPr>
        </p:nvSpPr>
        <p:spPr>
          <a:xfrm>
            <a:off x="762000" y="2153816"/>
            <a:ext cx="8636000" cy="1633537"/>
          </a:xfrm>
        </p:spPr>
        <p:txBody>
          <a:bodyPr/>
          <a:lstStyle/>
          <a:p>
            <a:r>
              <a:rPr lang="cs-CZ" b="1" dirty="0" err="1" smtClean="0">
                <a:solidFill>
                  <a:srgbClr val="000000"/>
                </a:solidFill>
              </a:rPr>
              <a:t>Possessivpronomina</a:t>
            </a:r>
            <a:endParaRPr lang="cs-CZ" dirty="0"/>
          </a:p>
        </p:txBody>
      </p:sp>
      <p:sp>
        <p:nvSpPr>
          <p:cNvPr id="6" name="Text Box 4"/>
          <p:cNvSpPr txBox="1">
            <a:spLocks noChangeArrowheads="1"/>
          </p:cNvSpPr>
          <p:nvPr/>
        </p:nvSpPr>
        <p:spPr bwMode="auto">
          <a:xfrm>
            <a:off x="1119560" y="3379693"/>
            <a:ext cx="7920880" cy="646331"/>
          </a:xfrm>
          <a:prstGeom prst="rect">
            <a:avLst/>
          </a:prstGeom>
          <a:noFill/>
          <a:ln w="9525">
            <a:noFill/>
            <a:miter lim="800000"/>
            <a:headEnd/>
            <a:tailEnd/>
          </a:ln>
          <a:effectLst/>
        </p:spPr>
        <p:txBody>
          <a:bodyPr wrap="square">
            <a:spAutoFit/>
          </a:bodyPr>
          <a:lstStyle/>
          <a:p>
            <a:pPr algn="ctr"/>
            <a:r>
              <a:rPr lang="cs-CZ" sz="3600" b="1" dirty="0" smtClean="0"/>
              <a:t>VY-32-INOVACE-NEJ-07</a:t>
            </a:r>
            <a:endParaRPr lang="cs-CZ" sz="3600" dirty="0">
              <a:solidFill>
                <a:srgbClr val="FF0000"/>
              </a:solidFill>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4294967295"/>
          </p:nvPr>
        </p:nvSpPr>
        <p:spPr>
          <a:xfrm>
            <a:off x="0" y="857250"/>
            <a:ext cx="7056438" cy="5029200"/>
          </a:xfrm>
        </p:spPr>
        <p:txBody>
          <a:bodyPr/>
          <a:lstStyle/>
          <a:p>
            <a:pPr>
              <a:buFontTx/>
              <a:buNone/>
            </a:pPr>
            <a:r>
              <a:rPr lang="cs-CZ" sz="2400" smtClean="0"/>
              <a:t>1.Ich komme mit ………………. Freundin.</a:t>
            </a:r>
          </a:p>
          <a:p>
            <a:pPr>
              <a:buFontTx/>
              <a:buNone/>
            </a:pPr>
            <a:r>
              <a:rPr lang="cs-CZ" sz="2400" smtClean="0"/>
              <a:t> </a:t>
            </a:r>
            <a:endParaRPr lang="de-DE" sz="2400" smtClean="0"/>
          </a:p>
          <a:p>
            <a:pPr>
              <a:buFontTx/>
              <a:buNone/>
            </a:pPr>
            <a:r>
              <a:rPr lang="de-DE" sz="2400" smtClean="0"/>
              <a:t>2. Sie kommen mit…………….. Tochter</a:t>
            </a:r>
            <a:endParaRPr lang="cs-CZ" sz="2400" smtClean="0"/>
          </a:p>
          <a:p>
            <a:pPr>
              <a:buFontTx/>
              <a:buNone/>
            </a:pPr>
            <a:r>
              <a:rPr lang="de-DE" sz="2400" smtClean="0"/>
              <a:t>.</a:t>
            </a:r>
          </a:p>
          <a:p>
            <a:pPr>
              <a:buFontTx/>
              <a:buNone/>
            </a:pPr>
            <a:r>
              <a:rPr lang="de-DE" sz="2400" smtClean="0"/>
              <a:t>3. Kommst du mit ……………….. Freund?</a:t>
            </a:r>
            <a:endParaRPr lang="cs-CZ" sz="2400" smtClean="0"/>
          </a:p>
          <a:p>
            <a:pPr>
              <a:buFontTx/>
              <a:buNone/>
            </a:pPr>
            <a:endParaRPr lang="de-DE" sz="2400" smtClean="0"/>
          </a:p>
          <a:p>
            <a:pPr>
              <a:buFontTx/>
              <a:buNone/>
            </a:pPr>
            <a:r>
              <a:rPr lang="de-DE" sz="2400" smtClean="0"/>
              <a:t>4. Peter kommt mit ……………… Frau.</a:t>
            </a:r>
            <a:endParaRPr lang="cs-CZ" sz="2400" smtClean="0"/>
          </a:p>
          <a:p>
            <a:pPr>
              <a:buFontTx/>
              <a:buNone/>
            </a:pPr>
            <a:endParaRPr lang="de-DE" sz="2400" smtClean="0"/>
          </a:p>
          <a:p>
            <a:pPr>
              <a:buFontTx/>
              <a:buNone/>
            </a:pPr>
            <a:r>
              <a:rPr lang="de-DE" sz="2400" smtClean="0"/>
              <a:t>5. Wir kommen mit ………………… Vater</a:t>
            </a:r>
            <a:endParaRPr lang="cs-CZ" sz="2400" smtClean="0"/>
          </a:p>
          <a:p>
            <a:pPr>
              <a:buFontTx/>
              <a:buNone/>
            </a:pPr>
            <a:r>
              <a:rPr lang="de-DE" sz="2400" smtClean="0"/>
              <a:t>.</a:t>
            </a:r>
          </a:p>
          <a:p>
            <a:pPr>
              <a:buFontTx/>
              <a:buNone/>
            </a:pPr>
            <a:r>
              <a:rPr lang="de-DE" sz="2400" smtClean="0"/>
              <a:t>6. Sie kommt mit ……………….. Hund.</a:t>
            </a:r>
            <a:endParaRPr lang="cs-CZ" sz="2400" smtClean="0"/>
          </a:p>
          <a:p>
            <a:pPr>
              <a:buFontTx/>
              <a:buNone/>
            </a:pPr>
            <a:endParaRPr lang="de-DE" sz="2400" smtClean="0"/>
          </a:p>
          <a:p>
            <a:pPr>
              <a:buFontTx/>
              <a:buNone/>
            </a:pPr>
            <a:r>
              <a:rPr lang="de-DE" sz="2400" smtClean="0"/>
              <a:t>7. Kommt ihr mit ………………. Kind?</a:t>
            </a:r>
            <a:endParaRPr lang="cs-CZ" sz="2400" smtClean="0"/>
          </a:p>
          <a:p>
            <a:pPr>
              <a:buFontTx/>
              <a:buNone/>
            </a:pPr>
            <a:endParaRPr lang="de-DE" sz="2400" smtClean="0"/>
          </a:p>
          <a:p>
            <a:pPr>
              <a:buFontTx/>
              <a:buNone/>
            </a:pPr>
            <a:r>
              <a:rPr lang="de-DE" sz="2400" smtClean="0"/>
              <a:t>8. Frau Weber, kommen Sie mit ………….. Mann?</a:t>
            </a:r>
            <a:endParaRPr lang="cs-CZ" sz="2400" smtClean="0"/>
          </a:p>
        </p:txBody>
      </p:sp>
      <p:sp>
        <p:nvSpPr>
          <p:cNvPr id="9219" name="TextovéPole 3"/>
          <p:cNvSpPr txBox="1">
            <a:spLocks noChangeArrowheads="1"/>
          </p:cNvSpPr>
          <p:nvPr/>
        </p:nvSpPr>
        <p:spPr bwMode="auto">
          <a:xfrm>
            <a:off x="255588" y="354013"/>
            <a:ext cx="8424862" cy="369887"/>
          </a:xfrm>
          <a:prstGeom prst="rect">
            <a:avLst/>
          </a:prstGeom>
          <a:noFill/>
          <a:ln w="9525">
            <a:noFill/>
            <a:miter lim="800000"/>
            <a:headEnd/>
            <a:tailEnd/>
          </a:ln>
        </p:spPr>
        <p:txBody>
          <a:bodyPr>
            <a:spAutoFit/>
          </a:bodyPr>
          <a:lstStyle/>
          <a:p>
            <a:r>
              <a:rPr lang="de-DE"/>
              <a:t>IV.</a:t>
            </a:r>
            <a:r>
              <a:rPr lang="cs-CZ"/>
              <a:t>.Doplňte přivlastňovací zájmeno</a:t>
            </a:r>
            <a:r>
              <a:rPr lang="de-DE"/>
              <a:t> </a:t>
            </a:r>
            <a:r>
              <a:rPr lang="cs-CZ"/>
              <a:t>odpovídající českému zájmenu svůj</a:t>
            </a:r>
          </a:p>
        </p:txBody>
      </p:sp>
      <p:sp>
        <p:nvSpPr>
          <p:cNvPr id="6" name="TextovéPole 5"/>
          <p:cNvSpPr txBox="1">
            <a:spLocks noChangeArrowheads="1"/>
          </p:cNvSpPr>
          <p:nvPr/>
        </p:nvSpPr>
        <p:spPr bwMode="auto">
          <a:xfrm>
            <a:off x="8104188" y="828675"/>
            <a:ext cx="1223962" cy="460375"/>
          </a:xfrm>
          <a:prstGeom prst="rect">
            <a:avLst/>
          </a:prstGeom>
          <a:noFill/>
          <a:ln w="9525">
            <a:noFill/>
            <a:miter lim="800000"/>
            <a:headEnd/>
            <a:tailEnd/>
          </a:ln>
        </p:spPr>
        <p:txBody>
          <a:bodyPr>
            <a:spAutoFit/>
          </a:bodyPr>
          <a:lstStyle/>
          <a:p>
            <a:r>
              <a:rPr lang="cs-CZ" sz="2400"/>
              <a:t>meiner</a:t>
            </a:r>
          </a:p>
        </p:txBody>
      </p:sp>
      <p:sp>
        <p:nvSpPr>
          <p:cNvPr id="9" name="TextovéPole 8"/>
          <p:cNvSpPr txBox="1">
            <a:spLocks noChangeArrowheads="1"/>
          </p:cNvSpPr>
          <p:nvPr/>
        </p:nvSpPr>
        <p:spPr bwMode="auto">
          <a:xfrm>
            <a:off x="8175625" y="1649413"/>
            <a:ext cx="865188" cy="461962"/>
          </a:xfrm>
          <a:prstGeom prst="rect">
            <a:avLst/>
          </a:prstGeom>
          <a:noFill/>
          <a:ln w="9525">
            <a:noFill/>
            <a:miter lim="800000"/>
            <a:headEnd/>
            <a:tailEnd/>
          </a:ln>
        </p:spPr>
        <p:txBody>
          <a:bodyPr>
            <a:spAutoFit/>
          </a:bodyPr>
          <a:lstStyle/>
          <a:p>
            <a:r>
              <a:rPr lang="cs-CZ" sz="2400"/>
              <a:t>ihrer</a:t>
            </a:r>
          </a:p>
        </p:txBody>
      </p:sp>
      <p:sp>
        <p:nvSpPr>
          <p:cNvPr id="10" name="TextovéPole 9"/>
          <p:cNvSpPr txBox="1">
            <a:spLocks noChangeArrowheads="1"/>
          </p:cNvSpPr>
          <p:nvPr/>
        </p:nvSpPr>
        <p:spPr bwMode="auto">
          <a:xfrm flipH="1">
            <a:off x="8104188" y="2514600"/>
            <a:ext cx="1368425" cy="460375"/>
          </a:xfrm>
          <a:prstGeom prst="rect">
            <a:avLst/>
          </a:prstGeom>
          <a:noFill/>
          <a:ln w="9525">
            <a:noFill/>
            <a:miter lim="800000"/>
            <a:headEnd/>
            <a:tailEnd/>
          </a:ln>
        </p:spPr>
        <p:txBody>
          <a:bodyPr>
            <a:spAutoFit/>
          </a:bodyPr>
          <a:lstStyle/>
          <a:p>
            <a:r>
              <a:rPr lang="cs-CZ" sz="2400"/>
              <a:t>deinem</a:t>
            </a:r>
          </a:p>
        </p:txBody>
      </p:sp>
      <p:sp>
        <p:nvSpPr>
          <p:cNvPr id="11" name="TextovéPole 10"/>
          <p:cNvSpPr txBox="1">
            <a:spLocks noChangeArrowheads="1"/>
          </p:cNvSpPr>
          <p:nvPr/>
        </p:nvSpPr>
        <p:spPr bwMode="auto">
          <a:xfrm>
            <a:off x="8104188" y="3378200"/>
            <a:ext cx="1079500" cy="461963"/>
          </a:xfrm>
          <a:prstGeom prst="rect">
            <a:avLst/>
          </a:prstGeom>
          <a:noFill/>
          <a:ln w="9525">
            <a:noFill/>
            <a:miter lim="800000"/>
            <a:headEnd/>
            <a:tailEnd/>
          </a:ln>
        </p:spPr>
        <p:txBody>
          <a:bodyPr>
            <a:spAutoFit/>
          </a:bodyPr>
          <a:lstStyle/>
          <a:p>
            <a:r>
              <a:rPr lang="cs-CZ" sz="2400"/>
              <a:t>seiner</a:t>
            </a:r>
          </a:p>
        </p:txBody>
      </p:sp>
      <p:sp>
        <p:nvSpPr>
          <p:cNvPr id="13" name="TextovéPole 12"/>
          <p:cNvSpPr txBox="1">
            <a:spLocks noChangeArrowheads="1"/>
          </p:cNvSpPr>
          <p:nvPr/>
        </p:nvSpPr>
        <p:spPr bwMode="auto">
          <a:xfrm>
            <a:off x="8104188" y="4314825"/>
            <a:ext cx="2271712" cy="460375"/>
          </a:xfrm>
          <a:prstGeom prst="rect">
            <a:avLst/>
          </a:prstGeom>
          <a:noFill/>
          <a:ln w="9525">
            <a:noFill/>
            <a:miter lim="800000"/>
            <a:headEnd/>
            <a:tailEnd/>
          </a:ln>
        </p:spPr>
        <p:txBody>
          <a:bodyPr>
            <a:spAutoFit/>
          </a:bodyPr>
          <a:lstStyle/>
          <a:p>
            <a:r>
              <a:rPr lang="cs-CZ" sz="2400" dirty="0" err="1"/>
              <a:t>unserem</a:t>
            </a:r>
            <a:endParaRPr lang="cs-CZ" sz="2400" dirty="0"/>
          </a:p>
        </p:txBody>
      </p:sp>
      <p:sp>
        <p:nvSpPr>
          <p:cNvPr id="15" name="TextovéPole 14"/>
          <p:cNvSpPr txBox="1">
            <a:spLocks noChangeArrowheads="1"/>
          </p:cNvSpPr>
          <p:nvPr/>
        </p:nvSpPr>
        <p:spPr bwMode="auto">
          <a:xfrm>
            <a:off x="8175625" y="5105400"/>
            <a:ext cx="2233613" cy="461963"/>
          </a:xfrm>
          <a:prstGeom prst="rect">
            <a:avLst/>
          </a:prstGeom>
          <a:noFill/>
          <a:ln w="9525">
            <a:noFill/>
            <a:miter lim="800000"/>
            <a:headEnd/>
            <a:tailEnd/>
          </a:ln>
        </p:spPr>
        <p:txBody>
          <a:bodyPr>
            <a:spAutoFit/>
          </a:bodyPr>
          <a:lstStyle/>
          <a:p>
            <a:r>
              <a:rPr lang="cs-CZ" sz="2400"/>
              <a:t>ihrem</a:t>
            </a:r>
          </a:p>
        </p:txBody>
      </p:sp>
      <p:sp>
        <p:nvSpPr>
          <p:cNvPr id="16" name="TextovéPole 15"/>
          <p:cNvSpPr txBox="1">
            <a:spLocks noChangeArrowheads="1"/>
          </p:cNvSpPr>
          <p:nvPr/>
        </p:nvSpPr>
        <p:spPr bwMode="auto">
          <a:xfrm>
            <a:off x="8175625" y="6011863"/>
            <a:ext cx="2233613" cy="461962"/>
          </a:xfrm>
          <a:prstGeom prst="rect">
            <a:avLst/>
          </a:prstGeom>
          <a:noFill/>
          <a:ln w="9525">
            <a:noFill/>
            <a:miter lim="800000"/>
            <a:headEnd/>
            <a:tailEnd/>
          </a:ln>
        </p:spPr>
        <p:txBody>
          <a:bodyPr>
            <a:spAutoFit/>
          </a:bodyPr>
          <a:lstStyle/>
          <a:p>
            <a:r>
              <a:rPr lang="de-DE" sz="2400"/>
              <a:t>e</a:t>
            </a:r>
            <a:r>
              <a:rPr lang="cs-CZ" sz="2400"/>
              <a:t>u</a:t>
            </a:r>
            <a:r>
              <a:rPr lang="de-DE" sz="2400"/>
              <a:t>(</a:t>
            </a:r>
            <a:r>
              <a:rPr lang="cs-CZ" sz="2400"/>
              <a:t>e</a:t>
            </a:r>
            <a:r>
              <a:rPr lang="de-DE" sz="2400"/>
              <a:t>)</a:t>
            </a:r>
            <a:r>
              <a:rPr lang="cs-CZ" sz="2400"/>
              <a:t>rem</a:t>
            </a:r>
          </a:p>
        </p:txBody>
      </p:sp>
      <p:sp>
        <p:nvSpPr>
          <p:cNvPr id="17" name="TextovéPole 16"/>
          <p:cNvSpPr txBox="1">
            <a:spLocks noChangeArrowheads="1"/>
          </p:cNvSpPr>
          <p:nvPr/>
        </p:nvSpPr>
        <p:spPr bwMode="auto">
          <a:xfrm>
            <a:off x="8208963" y="6834188"/>
            <a:ext cx="2559050" cy="461962"/>
          </a:xfrm>
          <a:prstGeom prst="rect">
            <a:avLst/>
          </a:prstGeom>
          <a:noFill/>
          <a:ln w="9525">
            <a:noFill/>
            <a:miter lim="800000"/>
            <a:headEnd/>
            <a:tailEnd/>
          </a:ln>
        </p:spPr>
        <p:txBody>
          <a:bodyPr>
            <a:spAutoFit/>
          </a:bodyPr>
          <a:lstStyle/>
          <a:p>
            <a:r>
              <a:rPr lang="cs-CZ" sz="2400"/>
              <a:t>Ihrem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 calcmode="lin" valueType="num">
                                      <p:cBhvr additive="base">
                                        <p:cTn id="19"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xEl>
                                              <p:pRg st="0" end="0"/>
                                            </p:txEl>
                                          </p:spTgt>
                                        </p:tgtEl>
                                        <p:attrNameLst>
                                          <p:attrName>style.visibility</p:attrName>
                                        </p:attrNameLst>
                                      </p:cBhvr>
                                      <p:to>
                                        <p:strVal val="visible"/>
                                      </p:to>
                                    </p:set>
                                    <p:anim calcmode="lin" valueType="num">
                                      <p:cBhvr additive="base">
                                        <p:cTn id="25"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
                                            <p:txEl>
                                              <p:pRg st="0" end="0"/>
                                            </p:txEl>
                                          </p:spTgt>
                                        </p:tgtEl>
                                        <p:attrNameLst>
                                          <p:attrName>style.visibility</p:attrName>
                                        </p:attrNameLst>
                                      </p:cBhvr>
                                      <p:to>
                                        <p:strVal val="visible"/>
                                      </p:to>
                                    </p:set>
                                    <p:anim calcmode="lin" valueType="num">
                                      <p:cBhvr additive="base">
                                        <p:cTn id="31"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5">
                                            <p:txEl>
                                              <p:pRg st="0" end="0"/>
                                            </p:txEl>
                                          </p:spTgt>
                                        </p:tgtEl>
                                        <p:attrNameLst>
                                          <p:attrName>style.visibility</p:attrName>
                                        </p:attrNameLst>
                                      </p:cBhvr>
                                      <p:to>
                                        <p:strVal val="visible"/>
                                      </p:to>
                                    </p:set>
                                    <p:anim calcmode="lin" valueType="num">
                                      <p:cBhvr additive="base">
                                        <p:cTn id="3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6">
                                            <p:txEl>
                                              <p:pRg st="0" end="0"/>
                                            </p:txEl>
                                          </p:spTgt>
                                        </p:tgtEl>
                                        <p:attrNameLst>
                                          <p:attrName>style.visibility</p:attrName>
                                        </p:attrNameLst>
                                      </p:cBhvr>
                                      <p:to>
                                        <p:strVal val="visible"/>
                                      </p:to>
                                    </p:set>
                                    <p:anim calcmode="lin" valueType="num">
                                      <p:cBhvr additive="base">
                                        <p:cTn id="43"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7">
                                            <p:txEl>
                                              <p:pRg st="0" end="0"/>
                                            </p:txEl>
                                          </p:spTgt>
                                        </p:tgtEl>
                                        <p:attrNameLst>
                                          <p:attrName>style.visibility</p:attrName>
                                        </p:attrNameLst>
                                      </p:cBhvr>
                                      <p:to>
                                        <p:strVal val="visible"/>
                                      </p:to>
                                    </p:set>
                                    <p:anim calcmode="lin" valueType="num">
                                      <p:cBhvr additive="base">
                                        <p:cTn id="49"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4294967295"/>
          </p:nvPr>
        </p:nvSpPr>
        <p:spPr>
          <a:xfrm>
            <a:off x="0" y="1362075"/>
            <a:ext cx="9432925" cy="7410450"/>
          </a:xfrm>
        </p:spPr>
        <p:txBody>
          <a:bodyPr/>
          <a:lstStyle/>
          <a:p>
            <a:pPr>
              <a:buFontTx/>
              <a:buNone/>
              <a:defRPr/>
            </a:pPr>
            <a:r>
              <a:rPr lang="cs-CZ" dirty="0" smtClean="0"/>
              <a:t> </a:t>
            </a:r>
            <a:r>
              <a:rPr lang="de-DE" sz="1800" dirty="0" smtClean="0"/>
              <a:t>V. P</a:t>
            </a:r>
            <a:r>
              <a:rPr lang="cs-CZ" sz="1800" dirty="0" err="1" smtClean="0"/>
              <a:t>řeložte</a:t>
            </a:r>
            <a:endParaRPr lang="cs-CZ" sz="1800" dirty="0" smtClean="0"/>
          </a:p>
          <a:p>
            <a:pPr marL="457200" indent="-457200">
              <a:buFontTx/>
              <a:buAutoNum type="arabicPeriod"/>
              <a:defRPr/>
            </a:pPr>
            <a:r>
              <a:rPr lang="de-DE" sz="2400" dirty="0" smtClean="0"/>
              <a:t>pro </a:t>
            </a:r>
            <a:r>
              <a:rPr lang="de-DE" sz="2400" dirty="0" err="1" smtClean="0"/>
              <a:t>mou</a:t>
            </a:r>
            <a:r>
              <a:rPr lang="de-DE" sz="2400" dirty="0" smtClean="0"/>
              <a:t> </a:t>
            </a:r>
            <a:r>
              <a:rPr lang="de-DE" sz="2400" dirty="0" err="1" smtClean="0"/>
              <a:t>matku</a:t>
            </a:r>
            <a:r>
              <a:rPr lang="de-DE" sz="2400" dirty="0" smtClean="0"/>
              <a:t>…….</a:t>
            </a:r>
          </a:p>
          <a:p>
            <a:pPr marL="457200" indent="-457200">
              <a:buFontTx/>
              <a:buAutoNum type="arabicPeriod"/>
              <a:defRPr/>
            </a:pPr>
            <a:r>
              <a:rPr lang="cs-CZ" sz="2400" dirty="0" smtClean="0"/>
              <a:t>s tvou knihou……..</a:t>
            </a:r>
          </a:p>
          <a:p>
            <a:pPr marL="457200" indent="-457200">
              <a:buFontTx/>
              <a:buAutoNum type="arabicPeriod"/>
              <a:defRPr/>
            </a:pPr>
            <a:r>
              <a:rPr lang="cs-CZ" sz="2400" dirty="0" smtClean="0"/>
              <a:t>u vašeho dítěte…………</a:t>
            </a:r>
          </a:p>
          <a:p>
            <a:pPr marL="457200" indent="-457200">
              <a:buFontTx/>
              <a:buAutoNum type="arabicPeriod"/>
              <a:defRPr/>
            </a:pPr>
            <a:r>
              <a:rPr lang="cs-CZ" sz="2400" dirty="0" smtClean="0"/>
              <a:t>proti jeho příteli………….</a:t>
            </a:r>
          </a:p>
          <a:p>
            <a:pPr marL="457200" indent="-457200">
              <a:buFontTx/>
              <a:buAutoNum type="arabicPeriod"/>
              <a:defRPr/>
            </a:pPr>
            <a:r>
              <a:rPr lang="cs-CZ" sz="2400" dirty="0" smtClean="0"/>
              <a:t>naproti naší škole…………</a:t>
            </a:r>
          </a:p>
          <a:p>
            <a:pPr marL="457200" indent="-457200">
              <a:buFontTx/>
              <a:buAutoNum type="arabicPeriod"/>
              <a:defRPr/>
            </a:pPr>
            <a:r>
              <a:rPr lang="cs-CZ" sz="2400" dirty="0" smtClean="0"/>
              <a:t>auto tvého bratra…………….</a:t>
            </a:r>
          </a:p>
          <a:p>
            <a:pPr marL="457200" indent="-457200">
              <a:buFontTx/>
              <a:buAutoNum type="arabicPeriod"/>
              <a:defRPr/>
            </a:pPr>
            <a:r>
              <a:rPr lang="cs-CZ" sz="2400" dirty="0" smtClean="0"/>
              <a:t>bez jejího přítele………..</a:t>
            </a:r>
          </a:p>
          <a:p>
            <a:pPr marL="457200" indent="-457200">
              <a:buFontTx/>
              <a:buAutoNum type="arabicPeriod"/>
              <a:defRPr/>
            </a:pPr>
            <a:r>
              <a:rPr lang="cs-CZ" sz="2400" dirty="0" smtClean="0"/>
              <a:t>naším domem…………..</a:t>
            </a:r>
          </a:p>
          <a:p>
            <a:pPr marL="457200" indent="-457200">
              <a:buFontTx/>
              <a:buAutoNum type="arabicPeriod"/>
              <a:defRPr/>
            </a:pPr>
            <a:r>
              <a:rPr lang="cs-CZ" sz="2400" dirty="0" smtClean="0"/>
              <a:t>k Vašemu synovi…………..</a:t>
            </a:r>
          </a:p>
          <a:p>
            <a:pPr marL="457200" indent="-457200">
              <a:buFontTx/>
              <a:buAutoNum type="arabicPeriod"/>
              <a:defRPr/>
            </a:pPr>
            <a:r>
              <a:rPr lang="cs-CZ" sz="2400" dirty="0" smtClean="0"/>
              <a:t> z jejich </a:t>
            </a:r>
            <a:r>
              <a:rPr lang="de-DE" sz="2400" dirty="0" err="1" smtClean="0"/>
              <a:t>pokoje</a:t>
            </a:r>
            <a:endParaRPr lang="cs-CZ" sz="2400" dirty="0" smtClean="0"/>
          </a:p>
          <a:p>
            <a:pPr marL="457200" indent="-457200">
              <a:buFontTx/>
              <a:buAutoNum type="arabicPeriod"/>
              <a:defRPr/>
            </a:pPr>
            <a:endParaRPr lang="cs-CZ" sz="2400" dirty="0" smtClean="0"/>
          </a:p>
          <a:p>
            <a:pPr>
              <a:buFontTx/>
              <a:buNone/>
              <a:defRPr/>
            </a:pPr>
            <a:r>
              <a:rPr lang="cs-CZ" dirty="0" smtClean="0"/>
              <a:t>	</a:t>
            </a:r>
          </a:p>
        </p:txBody>
      </p:sp>
      <p:sp>
        <p:nvSpPr>
          <p:cNvPr id="4" name="TextovéPole 3"/>
          <p:cNvSpPr txBox="1">
            <a:spLocks noChangeArrowheads="1"/>
          </p:cNvSpPr>
          <p:nvPr/>
        </p:nvSpPr>
        <p:spPr bwMode="auto">
          <a:xfrm>
            <a:off x="6159500" y="1763713"/>
            <a:ext cx="3065463" cy="461962"/>
          </a:xfrm>
          <a:prstGeom prst="rect">
            <a:avLst/>
          </a:prstGeom>
          <a:noFill/>
          <a:ln w="9525">
            <a:noFill/>
            <a:miter lim="800000"/>
            <a:headEnd/>
            <a:tailEnd/>
          </a:ln>
        </p:spPr>
        <p:txBody>
          <a:bodyPr>
            <a:spAutoFit/>
          </a:bodyPr>
          <a:lstStyle/>
          <a:p>
            <a:r>
              <a:rPr lang="de-DE" sz="2400"/>
              <a:t>für meine Mutter</a:t>
            </a:r>
            <a:endParaRPr lang="cs-CZ" sz="2400"/>
          </a:p>
        </p:txBody>
      </p:sp>
      <p:sp>
        <p:nvSpPr>
          <p:cNvPr id="5" name="TextovéPole 4"/>
          <p:cNvSpPr txBox="1">
            <a:spLocks noChangeArrowheads="1"/>
          </p:cNvSpPr>
          <p:nvPr/>
        </p:nvSpPr>
        <p:spPr bwMode="auto">
          <a:xfrm>
            <a:off x="6159500" y="2268538"/>
            <a:ext cx="2592388" cy="461962"/>
          </a:xfrm>
          <a:prstGeom prst="rect">
            <a:avLst/>
          </a:prstGeom>
          <a:noFill/>
          <a:ln w="9525">
            <a:noFill/>
            <a:miter lim="800000"/>
            <a:headEnd/>
            <a:tailEnd/>
          </a:ln>
        </p:spPr>
        <p:txBody>
          <a:bodyPr>
            <a:spAutoFit/>
          </a:bodyPr>
          <a:lstStyle/>
          <a:p>
            <a:r>
              <a:rPr lang="de-DE" sz="2400"/>
              <a:t>mit deinem Buch</a:t>
            </a:r>
            <a:endParaRPr lang="cs-CZ" sz="2400"/>
          </a:p>
        </p:txBody>
      </p:sp>
      <p:sp>
        <p:nvSpPr>
          <p:cNvPr id="6" name="TextovéPole 5"/>
          <p:cNvSpPr txBox="1">
            <a:spLocks noChangeArrowheads="1"/>
          </p:cNvSpPr>
          <p:nvPr/>
        </p:nvSpPr>
        <p:spPr bwMode="auto">
          <a:xfrm>
            <a:off x="6159500" y="2700338"/>
            <a:ext cx="2952750" cy="461962"/>
          </a:xfrm>
          <a:prstGeom prst="rect">
            <a:avLst/>
          </a:prstGeom>
          <a:noFill/>
          <a:ln w="9525">
            <a:noFill/>
            <a:miter lim="800000"/>
            <a:headEnd/>
            <a:tailEnd/>
          </a:ln>
        </p:spPr>
        <p:txBody>
          <a:bodyPr>
            <a:spAutoFit/>
          </a:bodyPr>
          <a:lstStyle/>
          <a:p>
            <a:r>
              <a:rPr lang="de-DE" sz="2400"/>
              <a:t>bei eu(e)rem Kind</a:t>
            </a:r>
            <a:endParaRPr lang="cs-CZ" sz="2400"/>
          </a:p>
        </p:txBody>
      </p:sp>
      <p:sp>
        <p:nvSpPr>
          <p:cNvPr id="7" name="TextovéPole 6"/>
          <p:cNvSpPr txBox="1">
            <a:spLocks noChangeArrowheads="1"/>
          </p:cNvSpPr>
          <p:nvPr/>
        </p:nvSpPr>
        <p:spPr bwMode="auto">
          <a:xfrm>
            <a:off x="6119813" y="3132138"/>
            <a:ext cx="3136900" cy="461962"/>
          </a:xfrm>
          <a:prstGeom prst="rect">
            <a:avLst/>
          </a:prstGeom>
          <a:noFill/>
          <a:ln w="9525">
            <a:noFill/>
            <a:miter lim="800000"/>
            <a:headEnd/>
            <a:tailEnd/>
          </a:ln>
        </p:spPr>
        <p:txBody>
          <a:bodyPr>
            <a:spAutoFit/>
          </a:bodyPr>
          <a:lstStyle/>
          <a:p>
            <a:r>
              <a:rPr lang="de-DE" sz="2400"/>
              <a:t>gegen seinen Freund</a:t>
            </a:r>
            <a:endParaRPr lang="cs-CZ" sz="2400"/>
          </a:p>
        </p:txBody>
      </p:sp>
      <p:sp>
        <p:nvSpPr>
          <p:cNvPr id="8" name="TextovéPole 7"/>
          <p:cNvSpPr txBox="1">
            <a:spLocks noChangeArrowheads="1"/>
          </p:cNvSpPr>
          <p:nvPr/>
        </p:nvSpPr>
        <p:spPr bwMode="auto">
          <a:xfrm>
            <a:off x="6088063" y="3563938"/>
            <a:ext cx="4000500" cy="461962"/>
          </a:xfrm>
          <a:prstGeom prst="rect">
            <a:avLst/>
          </a:prstGeom>
          <a:noFill/>
          <a:ln w="9525">
            <a:noFill/>
            <a:miter lim="800000"/>
            <a:headEnd/>
            <a:tailEnd/>
          </a:ln>
        </p:spPr>
        <p:txBody>
          <a:bodyPr>
            <a:spAutoFit/>
          </a:bodyPr>
          <a:lstStyle/>
          <a:p>
            <a:r>
              <a:rPr lang="de-DE" sz="2400"/>
              <a:t>gegenüber unserer Schule</a:t>
            </a:r>
            <a:endParaRPr lang="cs-CZ" sz="2400"/>
          </a:p>
        </p:txBody>
      </p:sp>
      <p:sp>
        <p:nvSpPr>
          <p:cNvPr id="10" name="TextovéPole 9"/>
          <p:cNvSpPr txBox="1">
            <a:spLocks noChangeArrowheads="1"/>
          </p:cNvSpPr>
          <p:nvPr/>
        </p:nvSpPr>
        <p:spPr bwMode="auto">
          <a:xfrm>
            <a:off x="6088063" y="3995738"/>
            <a:ext cx="3600450" cy="461962"/>
          </a:xfrm>
          <a:prstGeom prst="rect">
            <a:avLst/>
          </a:prstGeom>
          <a:noFill/>
          <a:ln w="9525">
            <a:noFill/>
            <a:miter lim="800000"/>
            <a:headEnd/>
            <a:tailEnd/>
          </a:ln>
        </p:spPr>
        <p:txBody>
          <a:bodyPr>
            <a:spAutoFit/>
          </a:bodyPr>
          <a:lstStyle/>
          <a:p>
            <a:r>
              <a:rPr lang="de-DE" sz="2400"/>
              <a:t>das Auto deines Bruders</a:t>
            </a:r>
            <a:endParaRPr lang="cs-CZ" sz="2400"/>
          </a:p>
        </p:txBody>
      </p:sp>
      <p:sp>
        <p:nvSpPr>
          <p:cNvPr id="12" name="TextovéPole 11"/>
          <p:cNvSpPr txBox="1">
            <a:spLocks noChangeArrowheads="1"/>
          </p:cNvSpPr>
          <p:nvPr/>
        </p:nvSpPr>
        <p:spPr bwMode="auto">
          <a:xfrm>
            <a:off x="6119813" y="4457700"/>
            <a:ext cx="3713162" cy="461963"/>
          </a:xfrm>
          <a:prstGeom prst="rect">
            <a:avLst/>
          </a:prstGeom>
          <a:noFill/>
          <a:ln w="9525">
            <a:noFill/>
            <a:miter lim="800000"/>
            <a:headEnd/>
            <a:tailEnd/>
          </a:ln>
        </p:spPr>
        <p:txBody>
          <a:bodyPr>
            <a:spAutoFit/>
          </a:bodyPr>
          <a:lstStyle/>
          <a:p>
            <a:r>
              <a:rPr lang="de-DE" sz="2400"/>
              <a:t>ohne ihren Freund</a:t>
            </a:r>
            <a:endParaRPr lang="cs-CZ" sz="2400"/>
          </a:p>
        </p:txBody>
      </p:sp>
      <p:sp>
        <p:nvSpPr>
          <p:cNvPr id="13" name="TextovéPole 12"/>
          <p:cNvSpPr txBox="1">
            <a:spLocks noChangeArrowheads="1"/>
          </p:cNvSpPr>
          <p:nvPr/>
        </p:nvSpPr>
        <p:spPr bwMode="auto">
          <a:xfrm>
            <a:off x="6088063" y="4860925"/>
            <a:ext cx="3024187" cy="461963"/>
          </a:xfrm>
          <a:prstGeom prst="rect">
            <a:avLst/>
          </a:prstGeom>
          <a:noFill/>
          <a:ln w="9525">
            <a:noFill/>
            <a:miter lim="800000"/>
            <a:headEnd/>
            <a:tailEnd/>
          </a:ln>
        </p:spPr>
        <p:txBody>
          <a:bodyPr>
            <a:spAutoFit/>
          </a:bodyPr>
          <a:lstStyle/>
          <a:p>
            <a:r>
              <a:rPr lang="de-DE" sz="2400"/>
              <a:t>durch unser Haus</a:t>
            </a:r>
            <a:endParaRPr lang="cs-CZ" sz="2400"/>
          </a:p>
        </p:txBody>
      </p:sp>
      <p:sp>
        <p:nvSpPr>
          <p:cNvPr id="14" name="TextovéPole 13"/>
          <p:cNvSpPr txBox="1">
            <a:spLocks noChangeArrowheads="1"/>
          </p:cNvSpPr>
          <p:nvPr/>
        </p:nvSpPr>
        <p:spPr bwMode="auto">
          <a:xfrm>
            <a:off x="6159500" y="5322888"/>
            <a:ext cx="3241675" cy="460375"/>
          </a:xfrm>
          <a:prstGeom prst="rect">
            <a:avLst/>
          </a:prstGeom>
          <a:noFill/>
          <a:ln w="9525">
            <a:noFill/>
            <a:miter lim="800000"/>
            <a:headEnd/>
            <a:tailEnd/>
          </a:ln>
        </p:spPr>
        <p:txBody>
          <a:bodyPr>
            <a:spAutoFit/>
          </a:bodyPr>
          <a:lstStyle/>
          <a:p>
            <a:r>
              <a:rPr lang="de-DE" sz="2400"/>
              <a:t>zu Ihrem Sohn</a:t>
            </a:r>
            <a:endParaRPr lang="cs-CZ" sz="2400"/>
          </a:p>
        </p:txBody>
      </p:sp>
      <p:sp>
        <p:nvSpPr>
          <p:cNvPr id="15" name="TextovéPole 14"/>
          <p:cNvSpPr txBox="1">
            <a:spLocks noChangeArrowheads="1"/>
          </p:cNvSpPr>
          <p:nvPr/>
        </p:nvSpPr>
        <p:spPr bwMode="auto">
          <a:xfrm>
            <a:off x="6088063" y="5754688"/>
            <a:ext cx="3240087" cy="461962"/>
          </a:xfrm>
          <a:prstGeom prst="rect">
            <a:avLst/>
          </a:prstGeom>
          <a:noFill/>
          <a:ln w="9525">
            <a:noFill/>
            <a:miter lim="800000"/>
            <a:headEnd/>
            <a:tailEnd/>
          </a:ln>
        </p:spPr>
        <p:txBody>
          <a:bodyPr>
            <a:spAutoFit/>
          </a:bodyPr>
          <a:lstStyle/>
          <a:p>
            <a:r>
              <a:rPr lang="de-DE" sz="2400"/>
              <a:t>aus ihrem Zimmer</a:t>
            </a:r>
            <a:endParaRPr lang="cs-CZ"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
                                            <p:txEl>
                                              <p:pRg st="0" end="0"/>
                                            </p:txEl>
                                          </p:spTgt>
                                        </p:tgtEl>
                                        <p:attrNameLst>
                                          <p:attrName>style.visibility</p:attrName>
                                        </p:attrNameLst>
                                      </p:cBhvr>
                                      <p:to>
                                        <p:strVal val="visible"/>
                                      </p:to>
                                    </p:set>
                                    <p:anim calcmode="lin" valueType="num">
                                      <p:cBhvr additive="base">
                                        <p:cTn id="3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2">
                                            <p:txEl>
                                              <p:pRg st="0" end="0"/>
                                            </p:txEl>
                                          </p:spTgt>
                                        </p:tgtEl>
                                        <p:attrNameLst>
                                          <p:attrName>style.visibility</p:attrName>
                                        </p:attrNameLst>
                                      </p:cBhvr>
                                      <p:to>
                                        <p:strVal val="visible"/>
                                      </p:to>
                                    </p:set>
                                    <p:anim calcmode="lin" valueType="num">
                                      <p:cBhvr additive="base">
                                        <p:cTn id="43"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3">
                                            <p:txEl>
                                              <p:pRg st="0" end="0"/>
                                            </p:txEl>
                                          </p:spTgt>
                                        </p:tgtEl>
                                        <p:attrNameLst>
                                          <p:attrName>style.visibility</p:attrName>
                                        </p:attrNameLst>
                                      </p:cBhvr>
                                      <p:to>
                                        <p:strVal val="visible"/>
                                      </p:to>
                                    </p:set>
                                    <p:anim calcmode="lin" valueType="num">
                                      <p:cBhvr additive="base">
                                        <p:cTn id="49"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4">
                                            <p:txEl>
                                              <p:pRg st="0" end="0"/>
                                            </p:txEl>
                                          </p:spTgt>
                                        </p:tgtEl>
                                        <p:attrNameLst>
                                          <p:attrName>style.visibility</p:attrName>
                                        </p:attrNameLst>
                                      </p:cBhvr>
                                      <p:to>
                                        <p:strVal val="visible"/>
                                      </p:to>
                                    </p:set>
                                    <p:anim calcmode="lin" valueType="num">
                                      <p:cBhvr additive="base">
                                        <p:cTn id="55"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5">
                                            <p:txEl>
                                              <p:pRg st="0" end="0"/>
                                            </p:txEl>
                                          </p:spTgt>
                                        </p:tgtEl>
                                        <p:attrNameLst>
                                          <p:attrName>style.visibility</p:attrName>
                                        </p:attrNameLst>
                                      </p:cBhvr>
                                      <p:to>
                                        <p:strVal val="visible"/>
                                      </p:to>
                                    </p:set>
                                    <p:anim calcmode="lin" valueType="num">
                                      <p:cBhvr additive="base">
                                        <p:cTn id="61"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4294967295"/>
          </p:nvPr>
        </p:nvSpPr>
        <p:spPr>
          <a:xfrm>
            <a:off x="0" y="569913"/>
            <a:ext cx="6192838" cy="6310312"/>
          </a:xfrm>
        </p:spPr>
        <p:txBody>
          <a:bodyPr/>
          <a:lstStyle/>
          <a:p>
            <a:pPr>
              <a:buFontTx/>
              <a:buNone/>
            </a:pPr>
            <a:r>
              <a:rPr lang="cs-CZ" smtClean="0"/>
              <a:t> </a:t>
            </a:r>
          </a:p>
          <a:p>
            <a:pPr>
              <a:buFontTx/>
              <a:buNone/>
            </a:pPr>
            <a:r>
              <a:rPr lang="cs-CZ" smtClean="0"/>
              <a:t>	</a:t>
            </a:r>
          </a:p>
        </p:txBody>
      </p:sp>
      <p:sp>
        <p:nvSpPr>
          <p:cNvPr id="3" name="TextovéPole 2"/>
          <p:cNvSpPr txBox="1"/>
          <p:nvPr/>
        </p:nvSpPr>
        <p:spPr>
          <a:xfrm>
            <a:off x="111125" y="857250"/>
            <a:ext cx="5400675" cy="4710113"/>
          </a:xfrm>
          <a:prstGeom prst="rect">
            <a:avLst/>
          </a:prstGeom>
          <a:noFill/>
        </p:spPr>
        <p:txBody>
          <a:bodyPr>
            <a:spAutoFit/>
          </a:bodyPr>
          <a:lstStyle/>
          <a:p>
            <a:pPr>
              <a:defRPr/>
            </a:pPr>
            <a:r>
              <a:rPr lang="cs-CZ" dirty="0"/>
              <a:t>VI. Přeložte</a:t>
            </a:r>
          </a:p>
          <a:p>
            <a:pPr>
              <a:defRPr/>
            </a:pPr>
            <a:endParaRPr lang="cs-CZ" dirty="0"/>
          </a:p>
          <a:p>
            <a:pPr marL="457200" indent="-457200">
              <a:buFontTx/>
              <a:buAutoNum type="arabicPeriod"/>
              <a:defRPr/>
            </a:pPr>
            <a:r>
              <a:rPr lang="cs-CZ" sz="2400" dirty="0"/>
              <a:t>prosit vašeho otce……………</a:t>
            </a:r>
          </a:p>
          <a:p>
            <a:pPr marL="457200" indent="-457200">
              <a:buFontTx/>
              <a:buAutoNum type="arabicPeriod"/>
              <a:defRPr/>
            </a:pPr>
            <a:r>
              <a:rPr lang="cs-CZ" sz="2400" dirty="0"/>
              <a:t>najít našeho psa……………...</a:t>
            </a:r>
          </a:p>
          <a:p>
            <a:pPr marL="457200" indent="-457200">
              <a:buFontTx/>
              <a:buAutoNum type="arabicPeriod"/>
              <a:defRPr/>
            </a:pPr>
            <a:r>
              <a:rPr lang="cs-CZ" sz="2400" dirty="0"/>
              <a:t>znát jejich sousedku…………….</a:t>
            </a:r>
          </a:p>
          <a:p>
            <a:pPr marL="457200" indent="-457200">
              <a:buFontTx/>
              <a:buAutoNum type="arabicPeriod"/>
              <a:defRPr/>
            </a:pPr>
            <a:r>
              <a:rPr lang="cs-CZ" sz="2400" dirty="0"/>
              <a:t>odpovědět mému bratrovi…………</a:t>
            </a:r>
          </a:p>
          <a:p>
            <a:pPr marL="457200" indent="-457200">
              <a:buFontTx/>
              <a:buAutoNum type="arabicPeriod"/>
              <a:defRPr/>
            </a:pPr>
            <a:r>
              <a:rPr lang="cs-CZ" sz="2400" dirty="0"/>
              <a:t>zeptat se Vašeho lékaře…………..</a:t>
            </a:r>
          </a:p>
          <a:p>
            <a:pPr marL="457200" indent="-457200">
              <a:buFontTx/>
              <a:buAutoNum type="arabicPeriod"/>
              <a:defRPr/>
            </a:pPr>
            <a:r>
              <a:rPr lang="cs-CZ" sz="2400" dirty="0"/>
              <a:t>říci  tvé učitelce………………….</a:t>
            </a:r>
          </a:p>
          <a:p>
            <a:pPr marL="457200" indent="-457200">
              <a:buFontTx/>
              <a:buAutoNum type="arabicPeriod"/>
              <a:defRPr/>
            </a:pPr>
            <a:r>
              <a:rPr lang="cs-CZ" sz="2400" dirty="0"/>
              <a:t>darovat jejich dítěti……………..</a:t>
            </a:r>
          </a:p>
          <a:p>
            <a:pPr marL="457200" indent="-457200">
              <a:buFontTx/>
              <a:buAutoNum type="arabicPeriod"/>
              <a:defRPr/>
            </a:pPr>
            <a:r>
              <a:rPr lang="cs-CZ" sz="2400" dirty="0"/>
              <a:t>hledat jeho knihu……………</a:t>
            </a:r>
          </a:p>
          <a:p>
            <a:pPr marL="457200" indent="-457200">
              <a:buFontTx/>
              <a:buAutoNum type="arabicPeriod"/>
              <a:defRPr/>
            </a:pPr>
            <a:r>
              <a:rPr lang="cs-CZ" sz="2400" dirty="0"/>
              <a:t>ukázat její matce…………….</a:t>
            </a:r>
          </a:p>
          <a:p>
            <a:pPr marL="457200" indent="-457200">
              <a:buFontTx/>
              <a:buAutoNum type="arabicPeriod"/>
              <a:defRPr/>
            </a:pPr>
            <a:r>
              <a:rPr lang="cs-CZ" sz="2400" dirty="0"/>
              <a:t>děkovat naší účetní…………..</a:t>
            </a:r>
          </a:p>
          <a:p>
            <a:pPr marL="457200" indent="-457200">
              <a:buFontTx/>
              <a:buAutoNum type="arabicPeriod"/>
              <a:defRPr/>
            </a:pPr>
            <a:endParaRPr lang="cs-CZ" sz="2400" dirty="0"/>
          </a:p>
        </p:txBody>
      </p:sp>
      <p:sp>
        <p:nvSpPr>
          <p:cNvPr id="5" name="TextovéPole 4"/>
          <p:cNvSpPr txBox="1">
            <a:spLocks noChangeArrowheads="1"/>
          </p:cNvSpPr>
          <p:nvPr/>
        </p:nvSpPr>
        <p:spPr bwMode="auto">
          <a:xfrm>
            <a:off x="6088063" y="1331913"/>
            <a:ext cx="4071937" cy="461962"/>
          </a:xfrm>
          <a:prstGeom prst="rect">
            <a:avLst/>
          </a:prstGeom>
          <a:noFill/>
          <a:ln w="9525">
            <a:noFill/>
            <a:miter lim="800000"/>
            <a:headEnd/>
            <a:tailEnd/>
          </a:ln>
        </p:spPr>
        <p:txBody>
          <a:bodyPr>
            <a:spAutoFit/>
          </a:bodyPr>
          <a:lstStyle/>
          <a:p>
            <a:r>
              <a:rPr lang="de-DE" sz="2400"/>
              <a:t>eu(e)ren Vater bitten</a:t>
            </a:r>
            <a:endParaRPr lang="cs-CZ" sz="2400"/>
          </a:p>
        </p:txBody>
      </p:sp>
      <p:sp>
        <p:nvSpPr>
          <p:cNvPr id="6" name="TextovéPole 5"/>
          <p:cNvSpPr txBox="1">
            <a:spLocks noChangeArrowheads="1"/>
          </p:cNvSpPr>
          <p:nvPr/>
        </p:nvSpPr>
        <p:spPr bwMode="auto">
          <a:xfrm flipH="1">
            <a:off x="6088063" y="1649413"/>
            <a:ext cx="3240087" cy="461962"/>
          </a:xfrm>
          <a:prstGeom prst="rect">
            <a:avLst/>
          </a:prstGeom>
          <a:noFill/>
          <a:ln w="9525">
            <a:noFill/>
            <a:miter lim="800000"/>
            <a:headEnd/>
            <a:tailEnd/>
          </a:ln>
        </p:spPr>
        <p:txBody>
          <a:bodyPr>
            <a:spAutoFit/>
          </a:bodyPr>
          <a:lstStyle/>
          <a:p>
            <a:r>
              <a:rPr lang="de-DE" sz="2400"/>
              <a:t>unseren Hund finden</a:t>
            </a:r>
            <a:endParaRPr lang="cs-CZ" sz="2400"/>
          </a:p>
        </p:txBody>
      </p:sp>
      <p:sp>
        <p:nvSpPr>
          <p:cNvPr id="7" name="TextovéPole 6"/>
          <p:cNvSpPr txBox="1">
            <a:spLocks noChangeArrowheads="1"/>
          </p:cNvSpPr>
          <p:nvPr/>
        </p:nvSpPr>
        <p:spPr bwMode="auto">
          <a:xfrm>
            <a:off x="6121400" y="2009775"/>
            <a:ext cx="3927475" cy="461963"/>
          </a:xfrm>
          <a:prstGeom prst="rect">
            <a:avLst/>
          </a:prstGeom>
          <a:noFill/>
          <a:ln w="9525">
            <a:noFill/>
            <a:miter lim="800000"/>
            <a:headEnd/>
            <a:tailEnd/>
          </a:ln>
        </p:spPr>
        <p:txBody>
          <a:bodyPr>
            <a:spAutoFit/>
          </a:bodyPr>
          <a:lstStyle/>
          <a:p>
            <a:r>
              <a:rPr lang="de-DE" sz="2400"/>
              <a:t>ihre Nachbarin kennen</a:t>
            </a:r>
            <a:endParaRPr lang="cs-CZ" sz="2400"/>
          </a:p>
        </p:txBody>
      </p:sp>
      <p:sp>
        <p:nvSpPr>
          <p:cNvPr id="8" name="TextovéPole 7"/>
          <p:cNvSpPr txBox="1">
            <a:spLocks noChangeArrowheads="1"/>
          </p:cNvSpPr>
          <p:nvPr/>
        </p:nvSpPr>
        <p:spPr bwMode="auto">
          <a:xfrm>
            <a:off x="6088063" y="2413000"/>
            <a:ext cx="3927475" cy="460375"/>
          </a:xfrm>
          <a:prstGeom prst="rect">
            <a:avLst/>
          </a:prstGeom>
          <a:noFill/>
          <a:ln w="9525">
            <a:noFill/>
            <a:miter lim="800000"/>
            <a:headEnd/>
            <a:tailEnd/>
          </a:ln>
        </p:spPr>
        <p:txBody>
          <a:bodyPr>
            <a:spAutoFit/>
          </a:bodyPr>
          <a:lstStyle/>
          <a:p>
            <a:r>
              <a:rPr lang="de-DE" sz="2400"/>
              <a:t>meinem Bruder antworten</a:t>
            </a:r>
            <a:endParaRPr lang="cs-CZ" sz="2400"/>
          </a:p>
        </p:txBody>
      </p:sp>
      <p:sp>
        <p:nvSpPr>
          <p:cNvPr id="10" name="TextovéPole 9"/>
          <p:cNvSpPr txBox="1">
            <a:spLocks noChangeArrowheads="1"/>
          </p:cNvSpPr>
          <p:nvPr/>
        </p:nvSpPr>
        <p:spPr bwMode="auto">
          <a:xfrm>
            <a:off x="6088063" y="2801938"/>
            <a:ext cx="3095625" cy="461962"/>
          </a:xfrm>
          <a:prstGeom prst="rect">
            <a:avLst/>
          </a:prstGeom>
          <a:noFill/>
          <a:ln w="9525">
            <a:noFill/>
            <a:miter lim="800000"/>
            <a:headEnd/>
            <a:tailEnd/>
          </a:ln>
        </p:spPr>
        <p:txBody>
          <a:bodyPr>
            <a:spAutoFit/>
          </a:bodyPr>
          <a:lstStyle/>
          <a:p>
            <a:r>
              <a:rPr lang="de-DE" sz="2400"/>
              <a:t>Ihren Arzt fragen</a:t>
            </a:r>
            <a:endParaRPr lang="cs-CZ" sz="2400"/>
          </a:p>
        </p:txBody>
      </p:sp>
      <p:sp>
        <p:nvSpPr>
          <p:cNvPr id="12" name="TextovéPole 11"/>
          <p:cNvSpPr txBox="1">
            <a:spLocks noChangeArrowheads="1"/>
          </p:cNvSpPr>
          <p:nvPr/>
        </p:nvSpPr>
        <p:spPr bwMode="auto">
          <a:xfrm>
            <a:off x="6088063" y="3162300"/>
            <a:ext cx="3600450" cy="461963"/>
          </a:xfrm>
          <a:prstGeom prst="rect">
            <a:avLst/>
          </a:prstGeom>
          <a:noFill/>
          <a:ln w="9525">
            <a:noFill/>
            <a:miter lim="800000"/>
            <a:headEnd/>
            <a:tailEnd/>
          </a:ln>
        </p:spPr>
        <p:txBody>
          <a:bodyPr>
            <a:spAutoFit/>
          </a:bodyPr>
          <a:lstStyle/>
          <a:p>
            <a:r>
              <a:rPr lang="de-DE" sz="2400"/>
              <a:t>deiner Lehrerin sagen</a:t>
            </a:r>
            <a:endParaRPr lang="cs-CZ" sz="2400"/>
          </a:p>
        </p:txBody>
      </p:sp>
      <p:sp>
        <p:nvSpPr>
          <p:cNvPr id="13" name="TextovéPole 12"/>
          <p:cNvSpPr txBox="1">
            <a:spLocks noChangeArrowheads="1"/>
          </p:cNvSpPr>
          <p:nvPr/>
        </p:nvSpPr>
        <p:spPr bwMode="auto">
          <a:xfrm>
            <a:off x="6088063" y="3563938"/>
            <a:ext cx="3095625" cy="461962"/>
          </a:xfrm>
          <a:prstGeom prst="rect">
            <a:avLst/>
          </a:prstGeom>
          <a:noFill/>
          <a:ln w="9525">
            <a:noFill/>
            <a:miter lim="800000"/>
            <a:headEnd/>
            <a:tailEnd/>
          </a:ln>
        </p:spPr>
        <p:txBody>
          <a:bodyPr>
            <a:spAutoFit/>
          </a:bodyPr>
          <a:lstStyle/>
          <a:p>
            <a:r>
              <a:rPr lang="de-DE" sz="2400"/>
              <a:t>ihrem Kind schenken</a:t>
            </a:r>
            <a:endParaRPr lang="cs-CZ" sz="2400"/>
          </a:p>
        </p:txBody>
      </p:sp>
      <p:sp>
        <p:nvSpPr>
          <p:cNvPr id="14" name="TextovéPole 13"/>
          <p:cNvSpPr txBox="1">
            <a:spLocks noChangeArrowheads="1"/>
          </p:cNvSpPr>
          <p:nvPr/>
        </p:nvSpPr>
        <p:spPr bwMode="auto">
          <a:xfrm>
            <a:off x="6088063" y="3924300"/>
            <a:ext cx="2879725" cy="461963"/>
          </a:xfrm>
          <a:prstGeom prst="rect">
            <a:avLst/>
          </a:prstGeom>
          <a:noFill/>
          <a:ln w="9525">
            <a:noFill/>
            <a:miter lim="800000"/>
            <a:headEnd/>
            <a:tailEnd/>
          </a:ln>
        </p:spPr>
        <p:txBody>
          <a:bodyPr>
            <a:spAutoFit/>
          </a:bodyPr>
          <a:lstStyle/>
          <a:p>
            <a:r>
              <a:rPr lang="de-DE" sz="2400"/>
              <a:t>sein Buch suchen</a:t>
            </a:r>
            <a:endParaRPr lang="cs-CZ" sz="2400"/>
          </a:p>
        </p:txBody>
      </p:sp>
      <p:sp>
        <p:nvSpPr>
          <p:cNvPr id="15" name="TextovéPole 14"/>
          <p:cNvSpPr txBox="1">
            <a:spLocks noChangeArrowheads="1"/>
          </p:cNvSpPr>
          <p:nvPr/>
        </p:nvSpPr>
        <p:spPr bwMode="auto">
          <a:xfrm>
            <a:off x="6088063" y="4284663"/>
            <a:ext cx="2952750" cy="461962"/>
          </a:xfrm>
          <a:prstGeom prst="rect">
            <a:avLst/>
          </a:prstGeom>
          <a:noFill/>
          <a:ln w="9525">
            <a:noFill/>
            <a:miter lim="800000"/>
            <a:headEnd/>
            <a:tailEnd/>
          </a:ln>
        </p:spPr>
        <p:txBody>
          <a:bodyPr>
            <a:spAutoFit/>
          </a:bodyPr>
          <a:lstStyle/>
          <a:p>
            <a:r>
              <a:rPr lang="de-DE" sz="2400"/>
              <a:t>ihrer Mutter zeigen</a:t>
            </a:r>
            <a:endParaRPr lang="cs-CZ" sz="2400"/>
          </a:p>
        </p:txBody>
      </p:sp>
      <p:sp>
        <p:nvSpPr>
          <p:cNvPr id="16" name="TextovéPole 15"/>
          <p:cNvSpPr txBox="1">
            <a:spLocks noChangeArrowheads="1"/>
          </p:cNvSpPr>
          <p:nvPr/>
        </p:nvSpPr>
        <p:spPr bwMode="auto">
          <a:xfrm>
            <a:off x="6016625" y="4645025"/>
            <a:ext cx="4103688" cy="460375"/>
          </a:xfrm>
          <a:prstGeom prst="rect">
            <a:avLst/>
          </a:prstGeom>
          <a:noFill/>
          <a:ln w="9525">
            <a:noFill/>
            <a:miter lim="800000"/>
            <a:headEnd/>
            <a:tailEnd/>
          </a:ln>
        </p:spPr>
        <p:txBody>
          <a:bodyPr>
            <a:spAutoFit/>
          </a:bodyPr>
          <a:lstStyle/>
          <a:p>
            <a:r>
              <a:rPr lang="de-DE" sz="2400"/>
              <a:t>unserer Buchhalterin danken</a:t>
            </a:r>
            <a:endParaRPr lang="cs-CZ"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additive="base">
                                        <p:cTn id="2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anim calcmode="lin" valueType="num">
                                      <p:cBhvr additive="base">
                                        <p:cTn id="3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3">
                                            <p:txEl>
                                              <p:pRg st="0" end="0"/>
                                            </p:txEl>
                                          </p:spTgt>
                                        </p:tgtEl>
                                        <p:attrNameLst>
                                          <p:attrName>style.visibility</p:attrName>
                                        </p:attrNameLst>
                                      </p:cBhvr>
                                      <p:to>
                                        <p:strVal val="visible"/>
                                      </p:to>
                                    </p:set>
                                    <p:anim calcmode="lin" valueType="num">
                                      <p:cBhvr additive="base">
                                        <p:cTn id="43"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4">
                                            <p:txEl>
                                              <p:pRg st="0" end="0"/>
                                            </p:txEl>
                                          </p:spTgt>
                                        </p:tgtEl>
                                        <p:attrNameLst>
                                          <p:attrName>style.visibility</p:attrName>
                                        </p:attrNameLst>
                                      </p:cBhvr>
                                      <p:to>
                                        <p:strVal val="visible"/>
                                      </p:to>
                                    </p:set>
                                    <p:anim calcmode="lin" valueType="num">
                                      <p:cBhvr additive="base">
                                        <p:cTn id="49"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5">
                                            <p:txEl>
                                              <p:pRg st="0" end="0"/>
                                            </p:txEl>
                                          </p:spTgt>
                                        </p:tgtEl>
                                        <p:attrNameLst>
                                          <p:attrName>style.visibility</p:attrName>
                                        </p:attrNameLst>
                                      </p:cBhvr>
                                      <p:to>
                                        <p:strVal val="visible"/>
                                      </p:to>
                                    </p:set>
                                    <p:anim calcmode="lin" valueType="num">
                                      <p:cBhvr additive="base">
                                        <p:cTn id="55"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6">
                                            <p:txEl>
                                              <p:pRg st="0" end="0"/>
                                            </p:txEl>
                                          </p:spTgt>
                                        </p:tgtEl>
                                        <p:attrNameLst>
                                          <p:attrName>style.visibility</p:attrName>
                                        </p:attrNameLst>
                                      </p:cBhvr>
                                      <p:to>
                                        <p:strVal val="visible"/>
                                      </p:to>
                                    </p:set>
                                    <p:anim calcmode="lin" valueType="num">
                                      <p:cBhvr additive="base">
                                        <p:cTn id="61"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Nadpis 9"/>
          <p:cNvSpPr>
            <a:spLocks noGrp="1"/>
          </p:cNvSpPr>
          <p:nvPr>
            <p:ph type="title"/>
          </p:nvPr>
        </p:nvSpPr>
        <p:spPr/>
        <p:txBody>
          <a:bodyPr/>
          <a:lstStyle/>
          <a:p>
            <a:r>
              <a:rPr lang="cs-CZ" dirty="0" smtClean="0"/>
              <a:t>POUŽITÉ ZDROJE:</a:t>
            </a:r>
            <a:endParaRPr lang="cs-CZ" dirty="0"/>
          </a:p>
        </p:txBody>
      </p:sp>
      <p:sp>
        <p:nvSpPr>
          <p:cNvPr id="4098" name="Text Box 2"/>
          <p:cNvSpPr txBox="1">
            <a:spLocks noChangeArrowheads="1"/>
          </p:cNvSpPr>
          <p:nvPr/>
        </p:nvSpPr>
        <p:spPr bwMode="auto">
          <a:xfrm>
            <a:off x="660400" y="1595422"/>
            <a:ext cx="8678863" cy="830997"/>
          </a:xfrm>
          <a:prstGeom prst="rect">
            <a:avLst/>
          </a:prstGeom>
          <a:noFill/>
          <a:ln w="9525">
            <a:noFill/>
            <a:miter lim="800000"/>
            <a:headEnd/>
            <a:tailEnd/>
          </a:ln>
          <a:effectLst/>
        </p:spPr>
        <p:txBody>
          <a:bodyPr>
            <a:spAutoFit/>
          </a:bodyPr>
          <a:lstStyle/>
          <a:p>
            <a:r>
              <a:rPr lang="cs-CZ" sz="1200" dirty="0" err="1" smtClean="0"/>
              <a:t>Doris</a:t>
            </a:r>
            <a:r>
              <a:rPr lang="cs-CZ" sz="1200" dirty="0" smtClean="0"/>
              <a:t> </a:t>
            </a:r>
            <a:r>
              <a:rPr lang="cs-CZ" sz="1200" dirty="0" err="1" smtClean="0"/>
              <a:t>Dusilová</a:t>
            </a:r>
            <a:r>
              <a:rPr lang="cs-CZ" sz="1200" dirty="0" smtClean="0"/>
              <a:t>, Vladimíra </a:t>
            </a:r>
            <a:r>
              <a:rPr lang="cs-CZ" sz="1200" dirty="0" err="1" smtClean="0"/>
              <a:t>Kolocová</a:t>
            </a:r>
            <a:r>
              <a:rPr lang="cs-CZ" sz="1200" dirty="0" smtClean="0"/>
              <a:t>, Lucie </a:t>
            </a:r>
            <a:r>
              <a:rPr lang="cs-CZ" sz="1200" dirty="0" err="1" smtClean="0"/>
              <a:t>Brožíková</a:t>
            </a:r>
            <a:r>
              <a:rPr lang="cs-CZ" sz="1200" dirty="0" smtClean="0"/>
              <a:t>, </a:t>
            </a:r>
            <a:r>
              <a:rPr lang="cs-CZ" sz="1200" dirty="0" err="1" smtClean="0"/>
              <a:t>Ralf</a:t>
            </a:r>
            <a:r>
              <a:rPr lang="cs-CZ" sz="1200" dirty="0" smtClean="0"/>
              <a:t> </a:t>
            </a:r>
            <a:r>
              <a:rPr lang="cs-CZ" sz="1200" dirty="0" err="1" smtClean="0"/>
              <a:t>Goedert</a:t>
            </a:r>
            <a:r>
              <a:rPr lang="cs-CZ" sz="1200" dirty="0" smtClean="0"/>
              <a:t>, </a:t>
            </a:r>
            <a:r>
              <a:rPr lang="cs-CZ" sz="1200" dirty="0" err="1" smtClean="0"/>
              <a:t>Mark</a:t>
            </a:r>
            <a:r>
              <a:rPr lang="cs-CZ" sz="1200" dirty="0" smtClean="0"/>
              <a:t> Schneider,</a:t>
            </a:r>
          </a:p>
          <a:p>
            <a:r>
              <a:rPr lang="cs-CZ" sz="1200" dirty="0" smtClean="0"/>
              <a:t>Lenka </a:t>
            </a:r>
            <a:r>
              <a:rPr lang="cs-CZ" sz="1200" dirty="0" err="1" smtClean="0"/>
              <a:t>Vachalovská</a:t>
            </a:r>
            <a:r>
              <a:rPr lang="cs-CZ" sz="1200" dirty="0" smtClean="0"/>
              <a:t>, </a:t>
            </a:r>
            <a:r>
              <a:rPr lang="cs-CZ" sz="1200" dirty="0" err="1" smtClean="0"/>
              <a:t>Jens</a:t>
            </a:r>
            <a:r>
              <a:rPr lang="cs-CZ" sz="1200" dirty="0" smtClean="0"/>
              <a:t> </a:t>
            </a:r>
            <a:r>
              <a:rPr lang="cs-CZ" sz="1200" dirty="0" err="1" smtClean="0"/>
              <a:t>Krüger</a:t>
            </a:r>
            <a:r>
              <a:rPr lang="cs-CZ" sz="1200" dirty="0" smtClean="0"/>
              <a:t>, </a:t>
            </a:r>
            <a:r>
              <a:rPr lang="cs-CZ" sz="1200" dirty="0" err="1" smtClean="0"/>
              <a:t>Sprechen</a:t>
            </a:r>
            <a:r>
              <a:rPr lang="cs-CZ" sz="1200" dirty="0" smtClean="0"/>
              <a:t> </a:t>
            </a:r>
            <a:r>
              <a:rPr lang="cs-CZ" sz="1200" dirty="0" err="1" smtClean="0"/>
              <a:t>Sie</a:t>
            </a:r>
            <a:r>
              <a:rPr lang="cs-CZ" sz="1200" dirty="0" smtClean="0"/>
              <a:t> </a:t>
            </a:r>
            <a:r>
              <a:rPr lang="cs-CZ" sz="1200" dirty="0" err="1" smtClean="0"/>
              <a:t>Deutsch</a:t>
            </a:r>
            <a:r>
              <a:rPr lang="cs-CZ" sz="1200" dirty="0" smtClean="0"/>
              <a:t>? - 1. díl, 295 str., druhé, přepracované</a:t>
            </a:r>
          </a:p>
          <a:p>
            <a:r>
              <a:rPr lang="cs-CZ" sz="1200" dirty="0" smtClean="0"/>
              <a:t>vydání, Nakladatelství Polyglot , spol. s. r. o., 2000, ISBN 80-86195-08-2</a:t>
            </a:r>
          </a:p>
          <a:p>
            <a:endParaRPr lang="cs-CZ" sz="1200" dirty="0">
              <a:solidFill>
                <a:srgbClr val="000000"/>
              </a:solidFill>
              <a:latin typeface="+mn-lt"/>
            </a:endParaRPr>
          </a:p>
        </p:txBody>
      </p:sp>
      <p:sp>
        <p:nvSpPr>
          <p:cNvPr id="4104" name="Text Box 8">
            <a:hlinkClick r:id="rId3"/>
          </p:cNvPr>
          <p:cNvSpPr txBox="1">
            <a:spLocks noChangeArrowheads="1"/>
          </p:cNvSpPr>
          <p:nvPr/>
        </p:nvSpPr>
        <p:spPr bwMode="auto">
          <a:xfrm>
            <a:off x="3783856" y="5466184"/>
            <a:ext cx="2576513" cy="323165"/>
          </a:xfrm>
          <a:prstGeom prst="rect">
            <a:avLst/>
          </a:prstGeom>
          <a:noFill/>
          <a:ln w="9525">
            <a:noFill/>
            <a:miter lim="800000"/>
            <a:headEnd/>
            <a:tailEnd/>
          </a:ln>
          <a:effectLst/>
        </p:spPr>
        <p:txBody>
          <a:bodyPr>
            <a:spAutoFit/>
          </a:bodyPr>
          <a:lstStyle/>
          <a:p>
            <a:pPr algn="ctr"/>
            <a:r>
              <a:rPr lang="cs-CZ" sz="1500" dirty="0">
                <a:solidFill>
                  <a:srgbClr val="FF0000"/>
                </a:solidFill>
                <a:latin typeface="Arial - 20"/>
                <a:hlinkClick r:id="rId3"/>
              </a:rPr>
              <a:t>www.</a:t>
            </a:r>
            <a:r>
              <a:rPr lang="cs-CZ" sz="1500" dirty="0" err="1">
                <a:solidFill>
                  <a:srgbClr val="FF0000"/>
                </a:solidFill>
                <a:latin typeface="Arial - 20"/>
                <a:hlinkClick r:id="rId3"/>
              </a:rPr>
              <a:t>glassschool.cz</a:t>
            </a:r>
            <a:endParaRPr lang="cs-CZ" sz="1500" dirty="0">
              <a:solidFill>
                <a:srgbClr val="FF0000"/>
              </a:solidFill>
              <a:latin typeface="Arial - 2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dpis 8"/>
          <p:cNvSpPr>
            <a:spLocks noGrp="1"/>
          </p:cNvSpPr>
          <p:nvPr>
            <p:ph type="title"/>
          </p:nvPr>
        </p:nvSpPr>
        <p:spPr/>
        <p:txBody>
          <a:bodyPr/>
          <a:lstStyle/>
          <a:p>
            <a:pPr eaLnBrk="1" hangingPunct="1"/>
            <a:r>
              <a:rPr lang="cs-CZ" sz="2800" smtClean="0"/>
              <a:t>Přivlastňovací zájmena</a:t>
            </a:r>
          </a:p>
        </p:txBody>
      </p:sp>
      <p:sp>
        <p:nvSpPr>
          <p:cNvPr id="2051" name="Text Box 3"/>
          <p:cNvSpPr txBox="1">
            <a:spLocks noChangeArrowheads="1"/>
          </p:cNvSpPr>
          <p:nvPr/>
        </p:nvSpPr>
        <p:spPr bwMode="auto">
          <a:xfrm>
            <a:off x="3711575" y="3089275"/>
            <a:ext cx="184150" cy="366713"/>
          </a:xfrm>
          <a:prstGeom prst="rect">
            <a:avLst/>
          </a:prstGeom>
          <a:noFill/>
          <a:ln w="9525">
            <a:noFill/>
            <a:miter lim="800000"/>
            <a:headEnd/>
            <a:tailEnd/>
          </a:ln>
        </p:spPr>
        <p:txBody>
          <a:bodyPr wrap="none">
            <a:spAutoFit/>
          </a:bodyPr>
          <a:lstStyle/>
          <a:p>
            <a:endParaRPr lang="cs-CZ"/>
          </a:p>
        </p:txBody>
      </p:sp>
      <p:sp>
        <p:nvSpPr>
          <p:cNvPr id="2052" name="Text Box 4"/>
          <p:cNvSpPr txBox="1">
            <a:spLocks noChangeArrowheads="1"/>
          </p:cNvSpPr>
          <p:nvPr/>
        </p:nvSpPr>
        <p:spPr bwMode="auto">
          <a:xfrm>
            <a:off x="471488" y="1865313"/>
            <a:ext cx="8494633" cy="3970318"/>
          </a:xfrm>
          <a:prstGeom prst="rect">
            <a:avLst/>
          </a:prstGeom>
          <a:noFill/>
          <a:ln w="9525">
            <a:noFill/>
            <a:miter lim="800000"/>
            <a:headEnd/>
            <a:tailEnd/>
          </a:ln>
        </p:spPr>
        <p:txBody>
          <a:bodyPr wrap="none">
            <a:spAutoFit/>
          </a:bodyPr>
          <a:lstStyle/>
          <a:p>
            <a:pPr>
              <a:buFontTx/>
              <a:buChar char="•"/>
            </a:pPr>
            <a:r>
              <a:rPr lang="cs-CZ" dirty="0"/>
              <a:t> </a:t>
            </a:r>
            <a:r>
              <a:rPr lang="cs-CZ" dirty="0" err="1"/>
              <a:t>ich</a:t>
            </a:r>
            <a:r>
              <a:rPr lang="cs-CZ" dirty="0"/>
              <a:t>  - </a:t>
            </a:r>
            <a:r>
              <a:rPr lang="cs-CZ" dirty="0" err="1"/>
              <a:t>mein</a:t>
            </a:r>
            <a:r>
              <a:rPr lang="cs-CZ" dirty="0"/>
              <a:t>, </a:t>
            </a:r>
            <a:r>
              <a:rPr lang="cs-CZ" dirty="0" err="1"/>
              <a:t>meine</a:t>
            </a:r>
            <a:r>
              <a:rPr lang="cs-CZ" dirty="0"/>
              <a:t>, </a:t>
            </a:r>
            <a:r>
              <a:rPr lang="cs-CZ" dirty="0" err="1"/>
              <a:t>mein</a:t>
            </a:r>
            <a:r>
              <a:rPr lang="cs-CZ" dirty="0"/>
              <a:t> 	              </a:t>
            </a:r>
            <a:r>
              <a:rPr lang="cs-CZ" dirty="0" err="1"/>
              <a:t>wir</a:t>
            </a:r>
            <a:r>
              <a:rPr lang="cs-CZ" dirty="0"/>
              <a:t> – </a:t>
            </a:r>
            <a:r>
              <a:rPr lang="cs-CZ" dirty="0" err="1"/>
              <a:t>unser</a:t>
            </a:r>
            <a:r>
              <a:rPr lang="cs-CZ" dirty="0"/>
              <a:t>, </a:t>
            </a:r>
            <a:r>
              <a:rPr lang="cs-CZ" dirty="0" err="1"/>
              <a:t>uns</a:t>
            </a:r>
            <a:r>
              <a:rPr lang="de-DE" dirty="0"/>
              <a:t>(</a:t>
            </a:r>
            <a:r>
              <a:rPr lang="cs-CZ" dirty="0"/>
              <a:t>e</a:t>
            </a:r>
            <a:r>
              <a:rPr lang="de-DE" dirty="0"/>
              <a:t>)</a:t>
            </a:r>
            <a:r>
              <a:rPr lang="cs-CZ" dirty="0"/>
              <a:t>re, </a:t>
            </a:r>
            <a:r>
              <a:rPr lang="cs-CZ" dirty="0" err="1"/>
              <a:t>unser</a:t>
            </a:r>
            <a:r>
              <a:rPr lang="cs-CZ" dirty="0"/>
              <a:t>		</a:t>
            </a:r>
          </a:p>
          <a:p>
            <a:pPr>
              <a:buFontTx/>
              <a:buChar char="•"/>
            </a:pPr>
            <a:r>
              <a:rPr lang="cs-CZ" dirty="0"/>
              <a:t> </a:t>
            </a:r>
            <a:r>
              <a:rPr lang="cs-CZ" dirty="0" err="1"/>
              <a:t>du</a:t>
            </a:r>
            <a:r>
              <a:rPr lang="cs-CZ" dirty="0"/>
              <a:t>   - </a:t>
            </a:r>
            <a:r>
              <a:rPr lang="cs-CZ" dirty="0" err="1"/>
              <a:t>dein</a:t>
            </a:r>
            <a:r>
              <a:rPr lang="cs-CZ" dirty="0"/>
              <a:t>, </a:t>
            </a:r>
            <a:r>
              <a:rPr lang="cs-CZ" dirty="0" err="1"/>
              <a:t>deine</a:t>
            </a:r>
            <a:r>
              <a:rPr lang="cs-CZ" dirty="0"/>
              <a:t>, </a:t>
            </a:r>
            <a:r>
              <a:rPr lang="cs-CZ" dirty="0" err="1"/>
              <a:t>dein</a:t>
            </a:r>
            <a:r>
              <a:rPr lang="cs-CZ" dirty="0"/>
              <a:t> 		</a:t>
            </a:r>
            <a:r>
              <a:rPr lang="cs-CZ" dirty="0" err="1"/>
              <a:t>ihr</a:t>
            </a:r>
            <a:r>
              <a:rPr lang="cs-CZ" dirty="0"/>
              <a:t>  - </a:t>
            </a:r>
            <a:r>
              <a:rPr lang="cs-CZ" dirty="0" err="1"/>
              <a:t>euer</a:t>
            </a:r>
            <a:r>
              <a:rPr lang="cs-CZ" dirty="0"/>
              <a:t>, </a:t>
            </a:r>
            <a:r>
              <a:rPr lang="cs-CZ" dirty="0" err="1"/>
              <a:t>eu</a:t>
            </a:r>
            <a:r>
              <a:rPr lang="de-DE" dirty="0"/>
              <a:t>(</a:t>
            </a:r>
            <a:r>
              <a:rPr lang="cs-CZ" dirty="0"/>
              <a:t>e</a:t>
            </a:r>
            <a:r>
              <a:rPr lang="de-DE" dirty="0"/>
              <a:t>)</a:t>
            </a:r>
            <a:r>
              <a:rPr lang="cs-CZ" dirty="0"/>
              <a:t>re, </a:t>
            </a:r>
            <a:r>
              <a:rPr lang="cs-CZ" dirty="0" err="1"/>
              <a:t>euer</a:t>
            </a:r>
            <a:endParaRPr lang="cs-CZ" dirty="0"/>
          </a:p>
          <a:p>
            <a:pPr>
              <a:buFontTx/>
              <a:buChar char="•"/>
            </a:pPr>
            <a:r>
              <a:rPr lang="cs-CZ" dirty="0"/>
              <a:t> </a:t>
            </a:r>
            <a:r>
              <a:rPr lang="cs-CZ" dirty="0" err="1"/>
              <a:t>er</a:t>
            </a:r>
            <a:r>
              <a:rPr lang="cs-CZ" dirty="0"/>
              <a:t>    - </a:t>
            </a:r>
            <a:r>
              <a:rPr lang="cs-CZ" dirty="0" err="1"/>
              <a:t>sein</a:t>
            </a:r>
            <a:r>
              <a:rPr lang="cs-CZ" dirty="0"/>
              <a:t>, </a:t>
            </a:r>
            <a:r>
              <a:rPr lang="cs-CZ" dirty="0" err="1"/>
              <a:t>seine</a:t>
            </a:r>
            <a:r>
              <a:rPr lang="cs-CZ" dirty="0"/>
              <a:t>, </a:t>
            </a:r>
            <a:r>
              <a:rPr lang="cs-CZ" dirty="0" err="1"/>
              <a:t>sein</a:t>
            </a:r>
            <a:r>
              <a:rPr lang="cs-CZ" dirty="0"/>
              <a:t> 		</a:t>
            </a:r>
            <a:r>
              <a:rPr lang="cs-CZ" dirty="0" err="1"/>
              <a:t>sie</a:t>
            </a:r>
            <a:r>
              <a:rPr lang="cs-CZ" dirty="0"/>
              <a:t> – </a:t>
            </a:r>
            <a:r>
              <a:rPr lang="cs-CZ" dirty="0" err="1"/>
              <a:t>ihr</a:t>
            </a:r>
            <a:r>
              <a:rPr lang="cs-CZ" dirty="0"/>
              <a:t>, </a:t>
            </a:r>
            <a:r>
              <a:rPr lang="cs-CZ" dirty="0" err="1"/>
              <a:t>ihre</a:t>
            </a:r>
            <a:r>
              <a:rPr lang="cs-CZ" dirty="0"/>
              <a:t>, </a:t>
            </a:r>
            <a:r>
              <a:rPr lang="cs-CZ" dirty="0" err="1"/>
              <a:t>ihr</a:t>
            </a:r>
            <a:endParaRPr lang="cs-CZ" dirty="0"/>
          </a:p>
          <a:p>
            <a:pPr>
              <a:buFontTx/>
              <a:buChar char="•"/>
            </a:pPr>
            <a:r>
              <a:rPr lang="cs-CZ" dirty="0"/>
              <a:t> </a:t>
            </a:r>
            <a:r>
              <a:rPr lang="cs-CZ" dirty="0" err="1"/>
              <a:t>sie</a:t>
            </a:r>
            <a:r>
              <a:rPr lang="cs-CZ" dirty="0"/>
              <a:t>  -  </a:t>
            </a:r>
            <a:r>
              <a:rPr lang="cs-CZ" dirty="0" err="1"/>
              <a:t>ihr</a:t>
            </a:r>
            <a:r>
              <a:rPr lang="cs-CZ" dirty="0"/>
              <a:t>, </a:t>
            </a:r>
            <a:r>
              <a:rPr lang="cs-CZ" dirty="0" err="1"/>
              <a:t>ihre</a:t>
            </a:r>
            <a:r>
              <a:rPr lang="cs-CZ" dirty="0"/>
              <a:t>,</a:t>
            </a:r>
            <a:r>
              <a:rPr lang="cs-CZ" dirty="0" err="1"/>
              <a:t>ihr</a:t>
            </a:r>
            <a:r>
              <a:rPr lang="cs-CZ" dirty="0"/>
              <a:t> 		</a:t>
            </a:r>
            <a:r>
              <a:rPr lang="cs-CZ" dirty="0" err="1"/>
              <a:t>Sie</a:t>
            </a:r>
            <a:r>
              <a:rPr lang="cs-CZ" dirty="0"/>
              <a:t>  - </a:t>
            </a:r>
            <a:r>
              <a:rPr lang="cs-CZ" dirty="0" err="1"/>
              <a:t>Ihr</a:t>
            </a:r>
            <a:r>
              <a:rPr lang="cs-CZ" dirty="0"/>
              <a:t>, </a:t>
            </a:r>
            <a:r>
              <a:rPr lang="cs-CZ" dirty="0" err="1"/>
              <a:t>Ihre</a:t>
            </a:r>
            <a:r>
              <a:rPr lang="cs-CZ" dirty="0"/>
              <a:t>, </a:t>
            </a:r>
            <a:r>
              <a:rPr lang="cs-CZ" dirty="0" err="1"/>
              <a:t>Ihr</a:t>
            </a:r>
            <a:endParaRPr lang="cs-CZ" dirty="0"/>
          </a:p>
          <a:p>
            <a:pPr>
              <a:buFontTx/>
              <a:buChar char="•"/>
            </a:pPr>
            <a:r>
              <a:rPr lang="cs-CZ" dirty="0"/>
              <a:t> es   -  </a:t>
            </a:r>
            <a:r>
              <a:rPr lang="cs-CZ" dirty="0" err="1"/>
              <a:t>sein</a:t>
            </a:r>
            <a:r>
              <a:rPr lang="cs-CZ" dirty="0"/>
              <a:t>, </a:t>
            </a:r>
            <a:r>
              <a:rPr lang="cs-CZ" dirty="0" err="1"/>
              <a:t>seine</a:t>
            </a:r>
            <a:r>
              <a:rPr lang="cs-CZ" dirty="0"/>
              <a:t>, </a:t>
            </a:r>
            <a:r>
              <a:rPr lang="cs-CZ" dirty="0" err="1"/>
              <a:t>sein</a:t>
            </a:r>
            <a:endParaRPr lang="cs-CZ" dirty="0"/>
          </a:p>
          <a:p>
            <a:endParaRPr lang="cs-CZ" dirty="0"/>
          </a:p>
          <a:p>
            <a:r>
              <a:rPr lang="cs-CZ" b="1" dirty="0" err="1"/>
              <a:t>Ich</a:t>
            </a:r>
            <a:r>
              <a:rPr lang="cs-CZ" b="1" dirty="0"/>
              <a:t> </a:t>
            </a:r>
            <a:r>
              <a:rPr lang="cs-CZ" dirty="0" err="1"/>
              <a:t>habe</a:t>
            </a:r>
            <a:r>
              <a:rPr lang="cs-CZ" dirty="0"/>
              <a:t> </a:t>
            </a:r>
            <a:r>
              <a:rPr lang="cs-CZ" dirty="0" err="1"/>
              <a:t>ein</a:t>
            </a:r>
            <a:r>
              <a:rPr lang="cs-CZ" dirty="0"/>
              <a:t> </a:t>
            </a:r>
            <a:r>
              <a:rPr lang="cs-CZ" dirty="0" err="1"/>
              <a:t>Haus</a:t>
            </a:r>
            <a:r>
              <a:rPr lang="cs-CZ" dirty="0"/>
              <a:t>. Es </a:t>
            </a:r>
            <a:r>
              <a:rPr lang="cs-CZ" dirty="0" err="1"/>
              <a:t>ist</a:t>
            </a:r>
            <a:r>
              <a:rPr lang="cs-CZ" dirty="0"/>
              <a:t> </a:t>
            </a:r>
            <a:r>
              <a:rPr lang="cs-CZ" b="1" dirty="0" err="1"/>
              <a:t>mein</a:t>
            </a:r>
            <a:r>
              <a:rPr lang="cs-CZ" b="1" dirty="0"/>
              <a:t> </a:t>
            </a:r>
            <a:r>
              <a:rPr lang="cs-CZ" dirty="0" err="1"/>
              <a:t>Haus</a:t>
            </a:r>
            <a:r>
              <a:rPr lang="cs-CZ" dirty="0"/>
              <a:t>.</a:t>
            </a:r>
            <a:endParaRPr lang="cs-CZ" b="1" dirty="0"/>
          </a:p>
          <a:p>
            <a:r>
              <a:rPr lang="cs-CZ" b="1" dirty="0" err="1"/>
              <a:t>Du</a:t>
            </a:r>
            <a:r>
              <a:rPr lang="cs-CZ" dirty="0"/>
              <a:t> </a:t>
            </a:r>
            <a:r>
              <a:rPr lang="cs-CZ" dirty="0" err="1"/>
              <a:t>hast</a:t>
            </a:r>
            <a:r>
              <a:rPr lang="cs-CZ" dirty="0"/>
              <a:t> </a:t>
            </a:r>
            <a:r>
              <a:rPr lang="cs-CZ" dirty="0" err="1"/>
              <a:t>ein</a:t>
            </a:r>
            <a:r>
              <a:rPr lang="cs-CZ" dirty="0"/>
              <a:t> </a:t>
            </a:r>
            <a:r>
              <a:rPr lang="cs-CZ" dirty="0" err="1"/>
              <a:t>Haus</a:t>
            </a:r>
            <a:r>
              <a:rPr lang="cs-CZ" dirty="0"/>
              <a:t>. Es </a:t>
            </a:r>
            <a:r>
              <a:rPr lang="cs-CZ" dirty="0" err="1"/>
              <a:t>ist</a:t>
            </a:r>
            <a:r>
              <a:rPr lang="cs-CZ" dirty="0"/>
              <a:t> </a:t>
            </a:r>
            <a:r>
              <a:rPr lang="cs-CZ" b="1" dirty="0" err="1"/>
              <a:t>dein</a:t>
            </a:r>
            <a:r>
              <a:rPr lang="cs-CZ" dirty="0"/>
              <a:t> </a:t>
            </a:r>
            <a:r>
              <a:rPr lang="cs-CZ" dirty="0" err="1"/>
              <a:t>Haus</a:t>
            </a:r>
            <a:r>
              <a:rPr lang="cs-CZ" dirty="0"/>
              <a:t>.</a:t>
            </a:r>
          </a:p>
          <a:p>
            <a:r>
              <a:rPr lang="cs-CZ" b="1" dirty="0" err="1"/>
              <a:t>Er</a:t>
            </a:r>
            <a:r>
              <a:rPr lang="cs-CZ" dirty="0"/>
              <a:t> </a:t>
            </a:r>
            <a:r>
              <a:rPr lang="cs-CZ" dirty="0" err="1"/>
              <a:t>hat</a:t>
            </a:r>
            <a:r>
              <a:rPr lang="cs-CZ" dirty="0"/>
              <a:t> </a:t>
            </a:r>
            <a:r>
              <a:rPr lang="cs-CZ" dirty="0" err="1"/>
              <a:t>ein</a:t>
            </a:r>
            <a:r>
              <a:rPr lang="cs-CZ" dirty="0"/>
              <a:t> </a:t>
            </a:r>
            <a:r>
              <a:rPr lang="cs-CZ" dirty="0" err="1"/>
              <a:t>Haus</a:t>
            </a:r>
            <a:r>
              <a:rPr lang="cs-CZ" dirty="0"/>
              <a:t>. Es </a:t>
            </a:r>
            <a:r>
              <a:rPr lang="cs-CZ" dirty="0" err="1"/>
              <a:t>ist</a:t>
            </a:r>
            <a:r>
              <a:rPr lang="cs-CZ" dirty="0"/>
              <a:t> </a:t>
            </a:r>
            <a:r>
              <a:rPr lang="cs-CZ" b="1" dirty="0" err="1"/>
              <a:t>sein</a:t>
            </a:r>
            <a:r>
              <a:rPr lang="cs-CZ" dirty="0"/>
              <a:t> </a:t>
            </a:r>
            <a:r>
              <a:rPr lang="cs-CZ" dirty="0" err="1"/>
              <a:t>Haus</a:t>
            </a:r>
            <a:r>
              <a:rPr lang="cs-CZ" dirty="0"/>
              <a:t>.</a:t>
            </a:r>
          </a:p>
          <a:p>
            <a:r>
              <a:rPr lang="cs-CZ" b="1" dirty="0" err="1"/>
              <a:t>Sie</a:t>
            </a:r>
            <a:r>
              <a:rPr lang="cs-CZ" dirty="0"/>
              <a:t> </a:t>
            </a:r>
            <a:r>
              <a:rPr lang="cs-CZ" dirty="0" err="1"/>
              <a:t>hat</a:t>
            </a:r>
            <a:r>
              <a:rPr lang="cs-CZ" dirty="0"/>
              <a:t> </a:t>
            </a:r>
            <a:r>
              <a:rPr lang="cs-CZ" dirty="0" err="1"/>
              <a:t>ein</a:t>
            </a:r>
            <a:r>
              <a:rPr lang="cs-CZ" dirty="0"/>
              <a:t> </a:t>
            </a:r>
            <a:r>
              <a:rPr lang="cs-CZ" dirty="0" err="1"/>
              <a:t>Haus</a:t>
            </a:r>
            <a:r>
              <a:rPr lang="cs-CZ" dirty="0"/>
              <a:t>. Es </a:t>
            </a:r>
            <a:r>
              <a:rPr lang="cs-CZ" dirty="0" err="1"/>
              <a:t>ist</a:t>
            </a:r>
            <a:r>
              <a:rPr lang="cs-CZ" dirty="0"/>
              <a:t> </a:t>
            </a:r>
            <a:r>
              <a:rPr lang="cs-CZ" b="1" dirty="0" err="1"/>
              <a:t>ihr</a:t>
            </a:r>
            <a:r>
              <a:rPr lang="cs-CZ" dirty="0"/>
              <a:t> </a:t>
            </a:r>
            <a:r>
              <a:rPr lang="cs-CZ" dirty="0" err="1"/>
              <a:t>Haus</a:t>
            </a:r>
            <a:r>
              <a:rPr lang="cs-CZ" dirty="0"/>
              <a:t>.</a:t>
            </a:r>
          </a:p>
          <a:p>
            <a:r>
              <a:rPr lang="cs-CZ" b="1" dirty="0"/>
              <a:t>Es</a:t>
            </a:r>
            <a:r>
              <a:rPr lang="cs-CZ" dirty="0"/>
              <a:t> </a:t>
            </a:r>
            <a:r>
              <a:rPr lang="cs-CZ" dirty="0" err="1"/>
              <a:t>hat</a:t>
            </a:r>
            <a:r>
              <a:rPr lang="cs-CZ" dirty="0"/>
              <a:t> </a:t>
            </a:r>
            <a:r>
              <a:rPr lang="cs-CZ" dirty="0" err="1"/>
              <a:t>ein</a:t>
            </a:r>
            <a:r>
              <a:rPr lang="cs-CZ" dirty="0"/>
              <a:t> </a:t>
            </a:r>
            <a:r>
              <a:rPr lang="cs-CZ" dirty="0" err="1"/>
              <a:t>Haus</a:t>
            </a:r>
            <a:r>
              <a:rPr lang="cs-CZ" dirty="0"/>
              <a:t>. Es </a:t>
            </a:r>
            <a:r>
              <a:rPr lang="cs-CZ" dirty="0" err="1"/>
              <a:t>ist</a:t>
            </a:r>
            <a:r>
              <a:rPr lang="cs-CZ" dirty="0"/>
              <a:t> </a:t>
            </a:r>
            <a:r>
              <a:rPr lang="cs-CZ" b="1" dirty="0" err="1"/>
              <a:t>sein</a:t>
            </a:r>
            <a:r>
              <a:rPr lang="cs-CZ" dirty="0"/>
              <a:t> </a:t>
            </a:r>
            <a:r>
              <a:rPr lang="cs-CZ" dirty="0" err="1"/>
              <a:t>Haus</a:t>
            </a:r>
            <a:r>
              <a:rPr lang="cs-CZ" dirty="0"/>
              <a:t>.</a:t>
            </a:r>
            <a:endParaRPr lang="cs-CZ" b="1" dirty="0"/>
          </a:p>
          <a:p>
            <a:r>
              <a:rPr lang="cs-CZ" b="1" dirty="0" err="1"/>
              <a:t>Wir</a:t>
            </a:r>
            <a:r>
              <a:rPr lang="cs-CZ" dirty="0"/>
              <a:t> </a:t>
            </a:r>
            <a:r>
              <a:rPr lang="cs-CZ" dirty="0" err="1"/>
              <a:t>haben</a:t>
            </a:r>
            <a:r>
              <a:rPr lang="cs-CZ" dirty="0"/>
              <a:t> </a:t>
            </a:r>
            <a:r>
              <a:rPr lang="cs-CZ" dirty="0" err="1"/>
              <a:t>ein</a:t>
            </a:r>
            <a:r>
              <a:rPr lang="cs-CZ" dirty="0"/>
              <a:t> </a:t>
            </a:r>
            <a:r>
              <a:rPr lang="cs-CZ" dirty="0" err="1"/>
              <a:t>Haus</a:t>
            </a:r>
            <a:r>
              <a:rPr lang="cs-CZ" dirty="0"/>
              <a:t>. Es </a:t>
            </a:r>
            <a:r>
              <a:rPr lang="cs-CZ" dirty="0" err="1"/>
              <a:t>ist</a:t>
            </a:r>
            <a:r>
              <a:rPr lang="cs-CZ" dirty="0"/>
              <a:t> </a:t>
            </a:r>
            <a:r>
              <a:rPr lang="cs-CZ" b="1" dirty="0" err="1"/>
              <a:t>unser</a:t>
            </a:r>
            <a:r>
              <a:rPr lang="cs-CZ" dirty="0"/>
              <a:t> </a:t>
            </a:r>
            <a:r>
              <a:rPr lang="cs-CZ" dirty="0" err="1"/>
              <a:t>Haus</a:t>
            </a:r>
            <a:r>
              <a:rPr lang="cs-CZ" dirty="0"/>
              <a:t>.</a:t>
            </a:r>
          </a:p>
          <a:p>
            <a:r>
              <a:rPr lang="cs-CZ" b="1" dirty="0" err="1"/>
              <a:t>Ihr</a:t>
            </a:r>
            <a:r>
              <a:rPr lang="cs-CZ" dirty="0"/>
              <a:t> </a:t>
            </a:r>
            <a:r>
              <a:rPr lang="cs-CZ" dirty="0" err="1"/>
              <a:t>habt</a:t>
            </a:r>
            <a:r>
              <a:rPr lang="cs-CZ" dirty="0"/>
              <a:t> </a:t>
            </a:r>
            <a:r>
              <a:rPr lang="cs-CZ" dirty="0" err="1"/>
              <a:t>ein</a:t>
            </a:r>
            <a:r>
              <a:rPr lang="cs-CZ" dirty="0"/>
              <a:t> </a:t>
            </a:r>
            <a:r>
              <a:rPr lang="cs-CZ" dirty="0" err="1"/>
              <a:t>Haus</a:t>
            </a:r>
            <a:r>
              <a:rPr lang="cs-CZ" dirty="0"/>
              <a:t>. Es </a:t>
            </a:r>
            <a:r>
              <a:rPr lang="cs-CZ" dirty="0" err="1"/>
              <a:t>ist</a:t>
            </a:r>
            <a:r>
              <a:rPr lang="cs-CZ" dirty="0"/>
              <a:t> </a:t>
            </a:r>
            <a:r>
              <a:rPr lang="cs-CZ" b="1" dirty="0" err="1"/>
              <a:t>euer</a:t>
            </a:r>
            <a:r>
              <a:rPr lang="cs-CZ" dirty="0"/>
              <a:t> </a:t>
            </a:r>
            <a:r>
              <a:rPr lang="cs-CZ" dirty="0" err="1"/>
              <a:t>Haus</a:t>
            </a:r>
            <a:r>
              <a:rPr lang="cs-CZ" dirty="0"/>
              <a:t>.</a:t>
            </a:r>
          </a:p>
          <a:p>
            <a:r>
              <a:rPr lang="cs-CZ" b="1" dirty="0" err="1"/>
              <a:t>Sie</a:t>
            </a:r>
            <a:r>
              <a:rPr lang="cs-CZ" dirty="0"/>
              <a:t> </a:t>
            </a:r>
            <a:r>
              <a:rPr lang="cs-CZ" dirty="0" err="1"/>
              <a:t>haben</a:t>
            </a:r>
            <a:r>
              <a:rPr lang="cs-CZ" dirty="0"/>
              <a:t> </a:t>
            </a:r>
            <a:r>
              <a:rPr lang="cs-CZ" dirty="0" err="1"/>
              <a:t>ein</a:t>
            </a:r>
            <a:r>
              <a:rPr lang="cs-CZ" dirty="0"/>
              <a:t> </a:t>
            </a:r>
            <a:r>
              <a:rPr lang="cs-CZ" dirty="0" err="1"/>
              <a:t>Haus</a:t>
            </a:r>
            <a:r>
              <a:rPr lang="cs-CZ" dirty="0"/>
              <a:t>. Es </a:t>
            </a:r>
            <a:r>
              <a:rPr lang="cs-CZ" dirty="0" err="1"/>
              <a:t>ist</a:t>
            </a:r>
            <a:r>
              <a:rPr lang="cs-CZ" dirty="0"/>
              <a:t> </a:t>
            </a:r>
            <a:r>
              <a:rPr lang="cs-CZ" b="1" dirty="0" err="1"/>
              <a:t>ihr</a:t>
            </a:r>
            <a:r>
              <a:rPr lang="cs-CZ" dirty="0"/>
              <a:t> </a:t>
            </a:r>
            <a:r>
              <a:rPr lang="cs-CZ" dirty="0" err="1"/>
              <a:t>Haus</a:t>
            </a:r>
            <a:r>
              <a:rPr lang="cs-CZ" dirty="0"/>
              <a:t>.</a:t>
            </a:r>
            <a:endParaRPr lang="cs-CZ" b="1" dirty="0"/>
          </a:p>
        </p:txBody>
      </p:sp>
      <p:sp>
        <p:nvSpPr>
          <p:cNvPr id="2053" name="TextovéPole 4"/>
          <p:cNvSpPr txBox="1">
            <a:spLocks noChangeArrowheads="1"/>
          </p:cNvSpPr>
          <p:nvPr/>
        </p:nvSpPr>
        <p:spPr bwMode="auto">
          <a:xfrm>
            <a:off x="542925" y="6257925"/>
            <a:ext cx="9713913" cy="923925"/>
          </a:xfrm>
          <a:prstGeom prst="rect">
            <a:avLst/>
          </a:prstGeom>
          <a:noFill/>
          <a:ln w="9525">
            <a:noFill/>
            <a:miter lim="800000"/>
            <a:headEnd/>
            <a:tailEnd/>
          </a:ln>
        </p:spPr>
        <p:txBody>
          <a:bodyPr wrap="none">
            <a:spAutoFit/>
          </a:bodyPr>
          <a:lstStyle/>
          <a:p>
            <a:r>
              <a:rPr lang="cs-CZ" dirty="0"/>
              <a:t>U přivlastňovacích zájmen </a:t>
            </a:r>
            <a:r>
              <a:rPr lang="cs-CZ" dirty="0" err="1"/>
              <a:t>unser</a:t>
            </a:r>
            <a:r>
              <a:rPr lang="cs-CZ" dirty="0"/>
              <a:t> a </a:t>
            </a:r>
            <a:r>
              <a:rPr lang="cs-CZ" dirty="0" err="1"/>
              <a:t>euer</a:t>
            </a:r>
            <a:r>
              <a:rPr lang="cs-CZ" dirty="0"/>
              <a:t> je možné( kromě 1.p.mužského rodu  </a:t>
            </a:r>
          </a:p>
          <a:p>
            <a:r>
              <a:rPr lang="cs-CZ" dirty="0"/>
              <a:t>a 1.a 4. pádu středního rodu čísla jednotného) vynechat  kmenové -e-: </a:t>
            </a:r>
            <a:r>
              <a:rPr lang="cs-CZ" dirty="0" err="1"/>
              <a:t>mit</a:t>
            </a:r>
            <a:r>
              <a:rPr lang="cs-CZ" dirty="0"/>
              <a:t> </a:t>
            </a:r>
            <a:r>
              <a:rPr lang="cs-CZ" dirty="0" err="1"/>
              <a:t>uns</a:t>
            </a:r>
            <a:r>
              <a:rPr lang="cs-CZ" dirty="0"/>
              <a:t>(e)</a:t>
            </a:r>
            <a:r>
              <a:rPr lang="cs-CZ" dirty="0" err="1"/>
              <a:t>rem</a:t>
            </a:r>
            <a:r>
              <a:rPr lang="cs-CZ" dirty="0"/>
              <a:t> </a:t>
            </a:r>
            <a:r>
              <a:rPr lang="cs-CZ" dirty="0" err="1"/>
              <a:t>Freund</a:t>
            </a:r>
            <a:r>
              <a:rPr lang="cs-CZ" dirty="0"/>
              <a:t>,</a:t>
            </a:r>
          </a:p>
          <a:p>
            <a:r>
              <a:rPr lang="cs-CZ" dirty="0" err="1"/>
              <a:t>uns</a:t>
            </a:r>
            <a:r>
              <a:rPr lang="cs-CZ" dirty="0"/>
              <a:t>(e)re </a:t>
            </a:r>
            <a:r>
              <a:rPr lang="cs-CZ" dirty="0" err="1"/>
              <a:t>Mutter</a:t>
            </a:r>
            <a:r>
              <a:rPr lang="cs-CZ" dirty="0"/>
              <a:t>, </a:t>
            </a:r>
            <a:r>
              <a:rPr lang="cs-CZ" dirty="0" err="1"/>
              <a:t>eu</a:t>
            </a:r>
            <a:r>
              <a:rPr lang="cs-CZ" dirty="0"/>
              <a:t>(e)re </a:t>
            </a:r>
            <a:r>
              <a:rPr lang="cs-CZ" dirty="0" err="1"/>
              <a:t>Gr</a:t>
            </a:r>
            <a:r>
              <a:rPr lang="de-DE" dirty="0" err="1"/>
              <a:t>oßmutter</a:t>
            </a:r>
            <a:r>
              <a:rPr lang="de-DE" dirty="0"/>
              <a:t>, in </a:t>
            </a:r>
            <a:r>
              <a:rPr lang="de-DE" dirty="0" err="1"/>
              <a:t>eu</a:t>
            </a:r>
            <a:r>
              <a:rPr lang="de-DE" dirty="0"/>
              <a:t>(e)</a:t>
            </a:r>
            <a:r>
              <a:rPr lang="de-DE" dirty="0" err="1"/>
              <a:t>rem</a:t>
            </a:r>
            <a:r>
              <a:rPr lang="de-DE" dirty="0"/>
              <a:t> Haus….</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8"/>
          <p:cNvSpPr>
            <a:spLocks noGrp="1"/>
          </p:cNvSpPr>
          <p:nvPr>
            <p:ph type="title"/>
          </p:nvPr>
        </p:nvSpPr>
        <p:spPr>
          <a:xfrm>
            <a:off x="508000" y="3754446"/>
            <a:ext cx="9144000" cy="1270000"/>
          </a:xfrm>
        </p:spPr>
        <p:txBody>
          <a:bodyPr/>
          <a:lstStyle/>
          <a:p>
            <a:pPr algn="l" eaLnBrk="1" hangingPunct="1"/>
            <a:r>
              <a:rPr lang="cs-CZ" sz="2800" dirty="0" smtClean="0"/>
              <a:t>Přivlastňovací zájmena se skloňují v jednotném čísle jako neurčitý člen</a:t>
            </a:r>
            <a:r>
              <a:rPr lang="de-DE" sz="2800" dirty="0" smtClean="0"/>
              <a:t/>
            </a:r>
            <a:br>
              <a:rPr lang="de-DE" sz="2800" dirty="0" smtClean="0"/>
            </a:br>
            <a:r>
              <a:rPr lang="de-DE" sz="2800" dirty="0" smtClean="0"/>
              <a:t/>
            </a:r>
            <a:br>
              <a:rPr lang="de-DE" sz="2800" dirty="0" smtClean="0"/>
            </a:br>
            <a:r>
              <a:rPr lang="de-DE" sz="2800" b="1" dirty="0" smtClean="0"/>
              <a:t>1.</a:t>
            </a:r>
            <a:r>
              <a:rPr lang="de-DE" sz="2400" b="1" dirty="0" smtClean="0"/>
              <a:t>Wer ist das? Das ist…</a:t>
            </a:r>
            <a:r>
              <a:rPr lang="de-DE" sz="2400" dirty="0" smtClean="0"/>
              <a:t/>
            </a:r>
            <a:br>
              <a:rPr lang="de-DE" sz="2400" dirty="0" smtClean="0"/>
            </a:br>
            <a:r>
              <a:rPr lang="de-DE" sz="2400" dirty="0" smtClean="0"/>
              <a:t/>
            </a:r>
            <a:br>
              <a:rPr lang="de-DE" sz="2400" dirty="0" smtClean="0"/>
            </a:br>
            <a:r>
              <a:rPr lang="de-DE" sz="2400" dirty="0" smtClean="0"/>
              <a:t>ihr Freund		deine Freundin		sein Kind</a:t>
            </a:r>
            <a:br>
              <a:rPr lang="de-DE" sz="2400" dirty="0" smtClean="0"/>
            </a:br>
            <a:r>
              <a:rPr lang="de-DE" sz="2400" dirty="0" smtClean="0"/>
              <a:t/>
            </a:r>
            <a:br>
              <a:rPr lang="de-DE" sz="2400" dirty="0" smtClean="0"/>
            </a:br>
            <a:r>
              <a:rPr lang="de-DE" sz="2400" b="1" dirty="0" smtClean="0"/>
              <a:t>2. Wessen Buch ist das? Das ist das Buch…</a:t>
            </a:r>
            <a:r>
              <a:rPr lang="de-DE" sz="2400" dirty="0" smtClean="0"/>
              <a:t/>
            </a:r>
            <a:br>
              <a:rPr lang="de-DE" sz="2400" dirty="0" smtClean="0"/>
            </a:br>
            <a:r>
              <a:rPr lang="de-DE" sz="2400" dirty="0" smtClean="0"/>
              <a:t/>
            </a:r>
            <a:br>
              <a:rPr lang="de-DE" sz="2400" dirty="0" smtClean="0"/>
            </a:br>
            <a:r>
              <a:rPr lang="de-DE" sz="2400" dirty="0" smtClean="0"/>
              <a:t>ihres Freundes	deiner Freundin		seines Kindes</a:t>
            </a:r>
            <a:br>
              <a:rPr lang="de-DE" sz="2400" dirty="0" smtClean="0"/>
            </a:br>
            <a:r>
              <a:rPr lang="de-DE" sz="2400" b="1" dirty="0" smtClean="0"/>
              <a:t/>
            </a:r>
            <a:br>
              <a:rPr lang="de-DE" sz="2400" b="1" dirty="0" smtClean="0"/>
            </a:br>
            <a:r>
              <a:rPr lang="de-DE" sz="2400" b="1" dirty="0" smtClean="0"/>
              <a:t>3. Wem gehört das Buch? Das Buch gehört …</a:t>
            </a:r>
            <a:r>
              <a:rPr lang="de-DE" sz="2400" dirty="0" smtClean="0"/>
              <a:t/>
            </a:r>
            <a:br>
              <a:rPr lang="de-DE" sz="2400" dirty="0" smtClean="0"/>
            </a:br>
            <a:r>
              <a:rPr lang="de-DE" sz="2400" dirty="0" smtClean="0"/>
              <a:t/>
            </a:r>
            <a:br>
              <a:rPr lang="de-DE" sz="2400" dirty="0" smtClean="0"/>
            </a:br>
            <a:r>
              <a:rPr lang="de-DE" sz="2400" dirty="0" smtClean="0"/>
              <a:t>ihrem Freund		deiner Freundin		seinem Kind</a:t>
            </a:r>
            <a:br>
              <a:rPr lang="de-DE" sz="2400" dirty="0" smtClean="0"/>
            </a:br>
            <a:r>
              <a:rPr lang="de-DE" sz="2400" dirty="0" smtClean="0"/>
              <a:t/>
            </a:r>
            <a:br>
              <a:rPr lang="de-DE" sz="2400" dirty="0" smtClean="0"/>
            </a:br>
            <a:r>
              <a:rPr lang="de-DE" sz="2400" b="1" dirty="0" smtClean="0"/>
              <a:t>4. Wen besuchst du? Ich besuche…</a:t>
            </a:r>
            <a:r>
              <a:rPr lang="de-DE" sz="2400" dirty="0" smtClean="0"/>
              <a:t/>
            </a:r>
            <a:br>
              <a:rPr lang="de-DE" sz="2400" dirty="0" smtClean="0"/>
            </a:br>
            <a:r>
              <a:rPr lang="de-DE" sz="2400" dirty="0" smtClean="0"/>
              <a:t/>
            </a:r>
            <a:br>
              <a:rPr lang="de-DE" sz="2400" dirty="0" smtClean="0"/>
            </a:br>
            <a:r>
              <a:rPr lang="de-DE" sz="2400" dirty="0" smtClean="0"/>
              <a:t>ihren Freund		deine Freundin		sein Kind</a:t>
            </a:r>
            <a:br>
              <a:rPr lang="de-DE" sz="2400" dirty="0" smtClean="0"/>
            </a:br>
            <a:r>
              <a:rPr lang="de-DE" sz="2800" dirty="0" smtClean="0"/>
              <a:t/>
            </a:r>
            <a:br>
              <a:rPr lang="de-DE" sz="2800" dirty="0" smtClean="0"/>
            </a:br>
            <a:endParaRPr lang="cs-CZ" sz="2800" dirty="0" smtClean="0"/>
          </a:p>
        </p:txBody>
      </p:sp>
      <p:sp>
        <p:nvSpPr>
          <p:cNvPr id="3075" name="Text Box 3"/>
          <p:cNvSpPr txBox="1">
            <a:spLocks noChangeArrowheads="1"/>
          </p:cNvSpPr>
          <p:nvPr/>
        </p:nvSpPr>
        <p:spPr bwMode="auto">
          <a:xfrm>
            <a:off x="3711575" y="3089275"/>
            <a:ext cx="184150" cy="366713"/>
          </a:xfrm>
          <a:prstGeom prst="rect">
            <a:avLst/>
          </a:prstGeom>
          <a:noFill/>
          <a:ln w="9525">
            <a:noFill/>
            <a:miter lim="800000"/>
            <a:headEnd/>
            <a:tailEnd/>
          </a:ln>
        </p:spPr>
        <p:txBody>
          <a:bodyPr wrap="none">
            <a:spAutoFit/>
          </a:bodyPr>
          <a:lstStyle/>
          <a:p>
            <a:endParaRPr lang="cs-CZ"/>
          </a:p>
        </p:txBody>
      </p:sp>
      <p:sp>
        <p:nvSpPr>
          <p:cNvPr id="3076" name="Text Box 4"/>
          <p:cNvSpPr txBox="1">
            <a:spLocks noChangeArrowheads="1"/>
          </p:cNvSpPr>
          <p:nvPr/>
        </p:nvSpPr>
        <p:spPr bwMode="auto">
          <a:xfrm>
            <a:off x="471488" y="1865313"/>
            <a:ext cx="265112" cy="2586037"/>
          </a:xfrm>
          <a:prstGeom prst="rect">
            <a:avLst/>
          </a:prstGeom>
          <a:noFill/>
          <a:ln w="9525">
            <a:noFill/>
            <a:miter lim="800000"/>
            <a:headEnd/>
            <a:tailEnd/>
          </a:ln>
        </p:spPr>
        <p:txBody>
          <a:bodyPr wrap="none">
            <a:spAutoFit/>
          </a:bodyPr>
          <a:lstStyle/>
          <a:p>
            <a:endParaRPr lang="cs-CZ"/>
          </a:p>
          <a:p>
            <a:pPr>
              <a:buFontTx/>
              <a:buChar char="•"/>
            </a:pPr>
            <a:endParaRPr lang="cs-CZ"/>
          </a:p>
          <a:p>
            <a:pPr>
              <a:buFontTx/>
              <a:buChar char="•"/>
            </a:pPr>
            <a:endParaRPr lang="cs-CZ"/>
          </a:p>
          <a:p>
            <a:endParaRPr lang="cs-CZ"/>
          </a:p>
          <a:p>
            <a:endParaRPr lang="cs-CZ"/>
          </a:p>
          <a:p>
            <a:endParaRPr lang="cs-CZ" b="1"/>
          </a:p>
          <a:p>
            <a:endParaRPr lang="cs-CZ"/>
          </a:p>
          <a:p>
            <a:endParaRPr lang="cs-CZ"/>
          </a:p>
          <a:p>
            <a:endParaRPr lang="cs-CZ" b="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8"/>
          <p:cNvSpPr>
            <a:spLocks noGrp="1"/>
          </p:cNvSpPr>
          <p:nvPr>
            <p:ph type="title"/>
          </p:nvPr>
        </p:nvSpPr>
        <p:spPr>
          <a:xfrm>
            <a:off x="508000" y="1452546"/>
            <a:ext cx="9144000" cy="3571900"/>
          </a:xfrm>
        </p:spPr>
        <p:txBody>
          <a:bodyPr/>
          <a:lstStyle/>
          <a:p>
            <a:pPr algn="l" eaLnBrk="1" hangingPunct="1"/>
            <a:r>
              <a:rPr lang="cs-CZ" sz="2800" dirty="0" smtClean="0"/>
              <a:t>P</a:t>
            </a:r>
            <a:r>
              <a:rPr lang="en-US" sz="2800" dirty="0" smtClean="0"/>
              <a:t>ok</a:t>
            </a:r>
            <a:r>
              <a:rPr lang="cs-CZ" sz="2800" dirty="0" err="1" smtClean="0"/>
              <a:t>yny</a:t>
            </a:r>
            <a:r>
              <a:rPr lang="cs-CZ" sz="2800" dirty="0" smtClean="0"/>
              <a:t> ke cvičením: všechna cvičení obsahují správné řešení, které se postupně objeví klepáním</a:t>
            </a:r>
            <a:r>
              <a:rPr lang="cs-CZ" sz="2800" dirty="0" smtClean="0"/>
              <a:t> </a:t>
            </a:r>
            <a:r>
              <a:rPr lang="cs-CZ" sz="2800" dirty="0" smtClean="0"/>
              <a:t>do snímku.</a:t>
            </a:r>
            <a:r>
              <a:rPr lang="de-DE" sz="2400" dirty="0" smtClean="0"/>
              <a:t/>
            </a:r>
            <a:br>
              <a:rPr lang="de-DE" sz="2400" dirty="0" smtClean="0"/>
            </a:br>
            <a:r>
              <a:rPr lang="de-DE" sz="2800" dirty="0" smtClean="0"/>
              <a:t/>
            </a:r>
            <a:br>
              <a:rPr lang="de-DE" sz="2800" dirty="0" smtClean="0"/>
            </a:br>
            <a:endParaRPr lang="cs-CZ" sz="2800" dirty="0" smtClean="0"/>
          </a:p>
        </p:txBody>
      </p:sp>
      <p:sp>
        <p:nvSpPr>
          <p:cNvPr id="3075" name="Text Box 3"/>
          <p:cNvSpPr txBox="1">
            <a:spLocks noChangeArrowheads="1"/>
          </p:cNvSpPr>
          <p:nvPr/>
        </p:nvSpPr>
        <p:spPr bwMode="auto">
          <a:xfrm>
            <a:off x="3711575" y="3089275"/>
            <a:ext cx="184150" cy="366713"/>
          </a:xfrm>
          <a:prstGeom prst="rect">
            <a:avLst/>
          </a:prstGeom>
          <a:noFill/>
          <a:ln w="9525">
            <a:noFill/>
            <a:miter lim="800000"/>
            <a:headEnd/>
            <a:tailEnd/>
          </a:ln>
        </p:spPr>
        <p:txBody>
          <a:bodyPr wrap="none">
            <a:spAutoFit/>
          </a:bodyPr>
          <a:lstStyle/>
          <a:p>
            <a:endParaRPr lang="cs-CZ"/>
          </a:p>
        </p:txBody>
      </p:sp>
      <p:sp>
        <p:nvSpPr>
          <p:cNvPr id="3076" name="Text Box 4"/>
          <p:cNvSpPr txBox="1">
            <a:spLocks noChangeArrowheads="1"/>
          </p:cNvSpPr>
          <p:nvPr/>
        </p:nvSpPr>
        <p:spPr bwMode="auto">
          <a:xfrm>
            <a:off x="471488" y="1865313"/>
            <a:ext cx="265112" cy="2586037"/>
          </a:xfrm>
          <a:prstGeom prst="rect">
            <a:avLst/>
          </a:prstGeom>
          <a:noFill/>
          <a:ln w="9525">
            <a:noFill/>
            <a:miter lim="800000"/>
            <a:headEnd/>
            <a:tailEnd/>
          </a:ln>
        </p:spPr>
        <p:txBody>
          <a:bodyPr wrap="none">
            <a:spAutoFit/>
          </a:bodyPr>
          <a:lstStyle/>
          <a:p>
            <a:endParaRPr lang="cs-CZ"/>
          </a:p>
          <a:p>
            <a:pPr>
              <a:buFontTx/>
              <a:buChar char="•"/>
            </a:pPr>
            <a:endParaRPr lang="cs-CZ"/>
          </a:p>
          <a:p>
            <a:pPr>
              <a:buFontTx/>
              <a:buChar char="•"/>
            </a:pPr>
            <a:endParaRPr lang="cs-CZ"/>
          </a:p>
          <a:p>
            <a:endParaRPr lang="cs-CZ"/>
          </a:p>
          <a:p>
            <a:endParaRPr lang="cs-CZ"/>
          </a:p>
          <a:p>
            <a:endParaRPr lang="cs-CZ" b="1"/>
          </a:p>
          <a:p>
            <a:endParaRPr lang="cs-CZ"/>
          </a:p>
          <a:p>
            <a:endParaRPr lang="cs-CZ"/>
          </a:p>
          <a:p>
            <a:endParaRPr lang="cs-CZ" b="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Nadpis 8"/>
          <p:cNvSpPr>
            <a:spLocks noGrp="1"/>
          </p:cNvSpPr>
          <p:nvPr>
            <p:ph type="title"/>
          </p:nvPr>
        </p:nvSpPr>
        <p:spPr/>
        <p:txBody>
          <a:bodyPr/>
          <a:lstStyle/>
          <a:p>
            <a:pPr eaLnBrk="1" hangingPunct="1"/>
            <a:r>
              <a:rPr lang="cs-CZ" sz="2800" smtClean="0"/>
              <a:t>Přivlastňovací zájmena</a:t>
            </a:r>
          </a:p>
        </p:txBody>
      </p:sp>
      <p:sp>
        <p:nvSpPr>
          <p:cNvPr id="4099" name="Text Box 3"/>
          <p:cNvSpPr txBox="1">
            <a:spLocks noChangeArrowheads="1"/>
          </p:cNvSpPr>
          <p:nvPr/>
        </p:nvSpPr>
        <p:spPr bwMode="auto">
          <a:xfrm>
            <a:off x="3711575" y="3089275"/>
            <a:ext cx="184150" cy="366713"/>
          </a:xfrm>
          <a:prstGeom prst="rect">
            <a:avLst/>
          </a:prstGeom>
          <a:noFill/>
          <a:ln w="9525">
            <a:noFill/>
            <a:miter lim="800000"/>
            <a:headEnd/>
            <a:tailEnd/>
          </a:ln>
        </p:spPr>
        <p:txBody>
          <a:bodyPr wrap="none">
            <a:spAutoFit/>
          </a:bodyPr>
          <a:lstStyle/>
          <a:p>
            <a:endParaRPr lang="cs-CZ"/>
          </a:p>
        </p:txBody>
      </p:sp>
      <p:sp>
        <p:nvSpPr>
          <p:cNvPr id="4100" name="Text Box 4"/>
          <p:cNvSpPr txBox="1">
            <a:spLocks noChangeArrowheads="1"/>
          </p:cNvSpPr>
          <p:nvPr/>
        </p:nvSpPr>
        <p:spPr bwMode="auto">
          <a:xfrm>
            <a:off x="758825" y="1146175"/>
            <a:ext cx="4891088" cy="6186488"/>
          </a:xfrm>
          <a:prstGeom prst="rect">
            <a:avLst/>
          </a:prstGeom>
          <a:noFill/>
          <a:ln w="9525">
            <a:noFill/>
            <a:miter lim="800000"/>
            <a:headEnd/>
            <a:tailEnd/>
          </a:ln>
        </p:spPr>
        <p:txBody>
          <a:bodyPr wrap="none">
            <a:spAutoFit/>
          </a:bodyPr>
          <a:lstStyle/>
          <a:p>
            <a:r>
              <a:rPr lang="cs-CZ" dirty="0"/>
              <a:t>Cvičení:</a:t>
            </a:r>
            <a:endParaRPr lang="en-US" dirty="0"/>
          </a:p>
          <a:p>
            <a:r>
              <a:rPr lang="cs-CZ" dirty="0"/>
              <a:t>I..Doplňte odpovídající přivlastňovací zájmeno</a:t>
            </a:r>
            <a:endParaRPr lang="de-DE" dirty="0"/>
          </a:p>
          <a:p>
            <a:endParaRPr lang="en-US" dirty="0"/>
          </a:p>
          <a:p>
            <a:pPr>
              <a:buFontTx/>
              <a:buAutoNum type="arabicPeriod"/>
            </a:pPr>
            <a:r>
              <a:rPr lang="de-DE" dirty="0"/>
              <a:t>ich/ ………………. Haus</a:t>
            </a:r>
          </a:p>
          <a:p>
            <a:endParaRPr lang="de-DE" dirty="0"/>
          </a:p>
          <a:p>
            <a:r>
              <a:rPr lang="de-DE" dirty="0"/>
              <a:t>2.  es/…………………Buch</a:t>
            </a:r>
          </a:p>
          <a:p>
            <a:endParaRPr lang="de-DE" dirty="0"/>
          </a:p>
          <a:p>
            <a:r>
              <a:rPr lang="de-DE" dirty="0"/>
              <a:t>3  Sie/ ……………….Frau</a:t>
            </a:r>
          </a:p>
          <a:p>
            <a:endParaRPr lang="de-DE" dirty="0"/>
          </a:p>
          <a:p>
            <a:r>
              <a:rPr lang="de-DE" dirty="0"/>
              <a:t>4. sie/…………………Haus</a:t>
            </a:r>
          </a:p>
          <a:p>
            <a:pPr>
              <a:buFontTx/>
              <a:buAutoNum type="arabicPeriod"/>
            </a:pPr>
            <a:endParaRPr lang="de-DE" dirty="0"/>
          </a:p>
          <a:p>
            <a:r>
              <a:rPr lang="de-DE" dirty="0"/>
              <a:t>5. ihr/…………………Freund</a:t>
            </a:r>
          </a:p>
          <a:p>
            <a:pPr>
              <a:buFontTx/>
              <a:buAutoNum type="arabicPeriod"/>
            </a:pPr>
            <a:endParaRPr lang="de-DE" dirty="0"/>
          </a:p>
          <a:p>
            <a:r>
              <a:rPr lang="de-DE" dirty="0"/>
              <a:t>6. wir/…………………Schule</a:t>
            </a:r>
          </a:p>
          <a:p>
            <a:pPr>
              <a:buFontTx/>
              <a:buAutoNum type="arabicPeriod"/>
            </a:pPr>
            <a:endParaRPr lang="de-DE" dirty="0"/>
          </a:p>
          <a:p>
            <a:r>
              <a:rPr lang="de-DE" dirty="0"/>
              <a:t>7. ich/…………………Bruder</a:t>
            </a:r>
          </a:p>
          <a:p>
            <a:pPr>
              <a:buFontTx/>
              <a:buAutoNum type="arabicPeriod"/>
            </a:pPr>
            <a:endParaRPr lang="de-DE" dirty="0"/>
          </a:p>
          <a:p>
            <a:r>
              <a:rPr lang="de-DE" dirty="0"/>
              <a:t>8. du/………………….Schwester</a:t>
            </a:r>
          </a:p>
          <a:p>
            <a:pPr>
              <a:buFontTx/>
              <a:buAutoNum type="arabicPeriod"/>
            </a:pPr>
            <a:endParaRPr lang="de-DE" dirty="0"/>
          </a:p>
          <a:p>
            <a:r>
              <a:rPr lang="de-DE" dirty="0"/>
              <a:t>9. sie/ ………………..Lehrer</a:t>
            </a:r>
          </a:p>
          <a:p>
            <a:pPr>
              <a:buFontTx/>
              <a:buAutoNum type="arabicPeriod"/>
            </a:pPr>
            <a:endParaRPr lang="de-DE" dirty="0"/>
          </a:p>
          <a:p>
            <a:r>
              <a:rPr lang="de-DE" dirty="0"/>
              <a:t>10. er/………………Frühstück</a:t>
            </a:r>
            <a:endParaRPr lang="cs-CZ" dirty="0"/>
          </a:p>
        </p:txBody>
      </p:sp>
      <p:sp>
        <p:nvSpPr>
          <p:cNvPr id="5126" name="Text Box 6"/>
          <p:cNvSpPr txBox="1">
            <a:spLocks noChangeArrowheads="1"/>
          </p:cNvSpPr>
          <p:nvPr/>
        </p:nvSpPr>
        <p:spPr bwMode="auto">
          <a:xfrm>
            <a:off x="6232525" y="1970088"/>
            <a:ext cx="2508250" cy="5584825"/>
          </a:xfrm>
          <a:prstGeom prst="rect">
            <a:avLst/>
          </a:prstGeom>
          <a:noFill/>
          <a:ln w="9525">
            <a:noFill/>
            <a:miter lim="800000"/>
            <a:headEnd/>
            <a:tailEnd/>
          </a:ln>
        </p:spPr>
        <p:txBody>
          <a:bodyPr wrap="none">
            <a:spAutoFit/>
          </a:bodyPr>
          <a:lstStyle/>
          <a:p>
            <a:r>
              <a:rPr lang="de-DE" dirty="0"/>
              <a:t>1.ich/ mein Haus</a:t>
            </a:r>
          </a:p>
          <a:p>
            <a:endParaRPr lang="de-DE" dirty="0"/>
          </a:p>
          <a:p>
            <a:r>
              <a:rPr lang="de-DE" dirty="0"/>
              <a:t>2. es/ sein Buch</a:t>
            </a:r>
          </a:p>
          <a:p>
            <a:endParaRPr lang="de-DE" dirty="0"/>
          </a:p>
          <a:p>
            <a:r>
              <a:rPr lang="de-DE" dirty="0"/>
              <a:t>3. Sie/ Ihre Frau</a:t>
            </a:r>
          </a:p>
          <a:p>
            <a:endParaRPr lang="de-DE" dirty="0"/>
          </a:p>
          <a:p>
            <a:r>
              <a:rPr lang="de-DE" dirty="0"/>
              <a:t>4. sie/ ihr Haus</a:t>
            </a:r>
          </a:p>
          <a:p>
            <a:endParaRPr lang="de-DE" dirty="0"/>
          </a:p>
          <a:p>
            <a:r>
              <a:rPr lang="de-DE" dirty="0"/>
              <a:t>5. ihr/ euer Freund</a:t>
            </a:r>
          </a:p>
          <a:p>
            <a:endParaRPr lang="de-DE" dirty="0"/>
          </a:p>
          <a:p>
            <a:r>
              <a:rPr lang="de-DE" dirty="0"/>
              <a:t>6. wir/ unsere Schule</a:t>
            </a:r>
          </a:p>
          <a:p>
            <a:endParaRPr lang="de-DE" dirty="0"/>
          </a:p>
          <a:p>
            <a:r>
              <a:rPr lang="de-DE" dirty="0"/>
              <a:t>7. ich/ mein Bruder</a:t>
            </a:r>
          </a:p>
          <a:p>
            <a:endParaRPr lang="de-DE" dirty="0"/>
          </a:p>
          <a:p>
            <a:r>
              <a:rPr lang="de-DE" dirty="0"/>
              <a:t>8. du/ deine Schwester</a:t>
            </a:r>
          </a:p>
          <a:p>
            <a:endParaRPr lang="de-DE" dirty="0"/>
          </a:p>
          <a:p>
            <a:r>
              <a:rPr lang="de-DE" dirty="0"/>
              <a:t>9. sie/ ihr Lehrer</a:t>
            </a:r>
          </a:p>
          <a:p>
            <a:endParaRPr lang="de-DE" dirty="0"/>
          </a:p>
          <a:p>
            <a:r>
              <a:rPr lang="de-DE" dirty="0"/>
              <a:t>10. er/ sein Frühstück</a:t>
            </a:r>
          </a:p>
          <a:p>
            <a:endParaRPr lang="cs-CZ"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anim calcmode="lin" valueType="num">
                                      <p:cBhvr additive="base">
                                        <p:cTn id="7" dur="500" fill="hold"/>
                                        <p:tgtEl>
                                          <p:spTgt spid="51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6">
                                            <p:txEl>
                                              <p:pRg st="2" end="2"/>
                                            </p:txEl>
                                          </p:spTgt>
                                        </p:tgtEl>
                                        <p:attrNameLst>
                                          <p:attrName>style.visibility</p:attrName>
                                        </p:attrNameLst>
                                      </p:cBhvr>
                                      <p:to>
                                        <p:strVal val="visible"/>
                                      </p:to>
                                    </p:set>
                                    <p:anim calcmode="lin" valueType="num">
                                      <p:cBhvr additive="base">
                                        <p:cTn id="13" dur="500" fill="hold"/>
                                        <p:tgtEl>
                                          <p:spTgt spid="512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6">
                                            <p:txEl>
                                              <p:pRg st="4" end="4"/>
                                            </p:txEl>
                                          </p:spTgt>
                                        </p:tgtEl>
                                        <p:attrNameLst>
                                          <p:attrName>style.visibility</p:attrName>
                                        </p:attrNameLst>
                                      </p:cBhvr>
                                      <p:to>
                                        <p:strVal val="visible"/>
                                      </p:to>
                                    </p:set>
                                    <p:anim calcmode="lin" valueType="num">
                                      <p:cBhvr additive="base">
                                        <p:cTn id="19" dur="500" fill="hold"/>
                                        <p:tgtEl>
                                          <p:spTgt spid="512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6">
                                            <p:txEl>
                                              <p:pRg st="6" end="6"/>
                                            </p:txEl>
                                          </p:spTgt>
                                        </p:tgtEl>
                                        <p:attrNameLst>
                                          <p:attrName>style.visibility</p:attrName>
                                        </p:attrNameLst>
                                      </p:cBhvr>
                                      <p:to>
                                        <p:strVal val="visible"/>
                                      </p:to>
                                    </p:set>
                                    <p:anim calcmode="lin" valueType="num">
                                      <p:cBhvr additive="base">
                                        <p:cTn id="25" dur="500" fill="hold"/>
                                        <p:tgtEl>
                                          <p:spTgt spid="5126">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126">
                                            <p:txEl>
                                              <p:pRg st="8" end="8"/>
                                            </p:txEl>
                                          </p:spTgt>
                                        </p:tgtEl>
                                        <p:attrNameLst>
                                          <p:attrName>style.visibility</p:attrName>
                                        </p:attrNameLst>
                                      </p:cBhvr>
                                      <p:to>
                                        <p:strVal val="visible"/>
                                      </p:to>
                                    </p:set>
                                    <p:anim calcmode="lin" valueType="num">
                                      <p:cBhvr additive="base">
                                        <p:cTn id="31" dur="500" fill="hold"/>
                                        <p:tgtEl>
                                          <p:spTgt spid="5126">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126">
                                            <p:txEl>
                                              <p:pRg st="10" end="10"/>
                                            </p:txEl>
                                          </p:spTgt>
                                        </p:tgtEl>
                                        <p:attrNameLst>
                                          <p:attrName>style.visibility</p:attrName>
                                        </p:attrNameLst>
                                      </p:cBhvr>
                                      <p:to>
                                        <p:strVal val="visible"/>
                                      </p:to>
                                    </p:set>
                                    <p:anim calcmode="lin" valueType="num">
                                      <p:cBhvr additive="base">
                                        <p:cTn id="37" dur="500" fill="hold"/>
                                        <p:tgtEl>
                                          <p:spTgt spid="5126">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126">
                                            <p:txEl>
                                              <p:pRg st="12" end="12"/>
                                            </p:txEl>
                                          </p:spTgt>
                                        </p:tgtEl>
                                        <p:attrNameLst>
                                          <p:attrName>style.visibility</p:attrName>
                                        </p:attrNameLst>
                                      </p:cBhvr>
                                      <p:to>
                                        <p:strVal val="visible"/>
                                      </p:to>
                                    </p:set>
                                    <p:anim calcmode="lin" valueType="num">
                                      <p:cBhvr additive="base">
                                        <p:cTn id="43" dur="500" fill="hold"/>
                                        <p:tgtEl>
                                          <p:spTgt spid="5126">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6">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126">
                                            <p:txEl>
                                              <p:pRg st="14" end="14"/>
                                            </p:txEl>
                                          </p:spTgt>
                                        </p:tgtEl>
                                        <p:attrNameLst>
                                          <p:attrName>style.visibility</p:attrName>
                                        </p:attrNameLst>
                                      </p:cBhvr>
                                      <p:to>
                                        <p:strVal val="visible"/>
                                      </p:to>
                                    </p:set>
                                    <p:anim calcmode="lin" valueType="num">
                                      <p:cBhvr additive="base">
                                        <p:cTn id="49" dur="500" fill="hold"/>
                                        <p:tgtEl>
                                          <p:spTgt spid="5126">
                                            <p:txEl>
                                              <p:pRg st="14" end="1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126">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126">
                                            <p:txEl>
                                              <p:pRg st="16" end="16"/>
                                            </p:txEl>
                                          </p:spTgt>
                                        </p:tgtEl>
                                        <p:attrNameLst>
                                          <p:attrName>style.visibility</p:attrName>
                                        </p:attrNameLst>
                                      </p:cBhvr>
                                      <p:to>
                                        <p:strVal val="visible"/>
                                      </p:to>
                                    </p:set>
                                    <p:anim calcmode="lin" valueType="num">
                                      <p:cBhvr additive="base">
                                        <p:cTn id="55" dur="500" fill="hold"/>
                                        <p:tgtEl>
                                          <p:spTgt spid="5126">
                                            <p:txEl>
                                              <p:pRg st="16" end="1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126">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126">
                                            <p:txEl>
                                              <p:pRg st="18" end="18"/>
                                            </p:txEl>
                                          </p:spTgt>
                                        </p:tgtEl>
                                        <p:attrNameLst>
                                          <p:attrName>style.visibility</p:attrName>
                                        </p:attrNameLst>
                                      </p:cBhvr>
                                      <p:to>
                                        <p:strVal val="visible"/>
                                      </p:to>
                                    </p:set>
                                    <p:anim calcmode="lin" valueType="num">
                                      <p:cBhvr additive="base">
                                        <p:cTn id="61" dur="500" fill="hold"/>
                                        <p:tgtEl>
                                          <p:spTgt spid="5126">
                                            <p:txEl>
                                              <p:pRg st="18" end="1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126">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3711575" y="3089275"/>
            <a:ext cx="184150" cy="366713"/>
          </a:xfrm>
          <a:prstGeom prst="rect">
            <a:avLst/>
          </a:prstGeom>
          <a:noFill/>
          <a:ln w="9525">
            <a:noFill/>
            <a:miter lim="800000"/>
            <a:headEnd/>
            <a:tailEnd/>
          </a:ln>
        </p:spPr>
        <p:txBody>
          <a:bodyPr wrap="none">
            <a:spAutoFit/>
          </a:bodyPr>
          <a:lstStyle/>
          <a:p>
            <a:endParaRPr lang="cs-CZ"/>
          </a:p>
        </p:txBody>
      </p:sp>
      <p:sp>
        <p:nvSpPr>
          <p:cNvPr id="5123" name="Text Box 5"/>
          <p:cNvSpPr txBox="1">
            <a:spLocks noChangeArrowheads="1"/>
          </p:cNvSpPr>
          <p:nvPr/>
        </p:nvSpPr>
        <p:spPr bwMode="auto">
          <a:xfrm>
            <a:off x="255588" y="785813"/>
            <a:ext cx="2663825" cy="2030412"/>
          </a:xfrm>
          <a:prstGeom prst="rect">
            <a:avLst/>
          </a:prstGeom>
          <a:noFill/>
          <a:ln w="9525">
            <a:noFill/>
            <a:miter lim="800000"/>
            <a:headEnd/>
            <a:tailEnd/>
          </a:ln>
        </p:spPr>
        <p:txBody>
          <a:bodyPr>
            <a:spAutoFit/>
          </a:bodyPr>
          <a:lstStyle/>
          <a:p>
            <a:r>
              <a:rPr lang="cs-CZ" b="1" dirty="0"/>
              <a:t>   </a:t>
            </a:r>
            <a:endParaRPr lang="en-US" b="1" dirty="0"/>
          </a:p>
          <a:p>
            <a:endParaRPr lang="en-US" b="1" dirty="0"/>
          </a:p>
          <a:p>
            <a:r>
              <a:rPr lang="cs-CZ" dirty="0"/>
              <a:t>  </a:t>
            </a:r>
            <a:r>
              <a:rPr lang="de-DE" dirty="0"/>
              <a:t>mit </a:t>
            </a:r>
          </a:p>
          <a:p>
            <a:r>
              <a:rPr lang="cs-CZ" dirty="0"/>
              <a:t>  </a:t>
            </a:r>
            <a:r>
              <a:rPr lang="de-DE" dirty="0"/>
              <a:t>ich höre</a:t>
            </a:r>
          </a:p>
          <a:p>
            <a:r>
              <a:rPr lang="cs-CZ" dirty="0"/>
              <a:t>  </a:t>
            </a:r>
            <a:r>
              <a:rPr lang="de-DE" dirty="0"/>
              <a:t>ich sage es</a:t>
            </a:r>
          </a:p>
          <a:p>
            <a:endParaRPr lang="de-DE" dirty="0"/>
          </a:p>
          <a:p>
            <a:endParaRPr lang="cs-CZ" dirty="0"/>
          </a:p>
        </p:txBody>
      </p:sp>
      <p:sp>
        <p:nvSpPr>
          <p:cNvPr id="2056" name="Text Box 8"/>
          <p:cNvSpPr txBox="1">
            <a:spLocks noChangeArrowheads="1"/>
          </p:cNvSpPr>
          <p:nvPr/>
        </p:nvSpPr>
        <p:spPr bwMode="auto">
          <a:xfrm>
            <a:off x="5656263" y="1381125"/>
            <a:ext cx="2736850" cy="915988"/>
          </a:xfrm>
          <a:prstGeom prst="rect">
            <a:avLst/>
          </a:prstGeom>
          <a:noFill/>
          <a:ln w="9525">
            <a:noFill/>
            <a:miter lim="800000"/>
            <a:headEnd/>
            <a:tailEnd/>
          </a:ln>
        </p:spPr>
        <p:txBody>
          <a:bodyPr>
            <a:spAutoFit/>
          </a:bodyPr>
          <a:lstStyle/>
          <a:p>
            <a:r>
              <a:rPr lang="de-DE"/>
              <a:t>mit meinem Kind</a:t>
            </a:r>
          </a:p>
          <a:p>
            <a:r>
              <a:rPr lang="de-DE"/>
              <a:t>ich höre mein Kind</a:t>
            </a:r>
          </a:p>
          <a:p>
            <a:r>
              <a:rPr lang="de-DE"/>
              <a:t>ich sage es meinem Kind</a:t>
            </a:r>
            <a:endParaRPr lang="cs-CZ"/>
          </a:p>
        </p:txBody>
      </p:sp>
      <p:sp>
        <p:nvSpPr>
          <p:cNvPr id="5125" name="Text Box 9"/>
          <p:cNvSpPr txBox="1">
            <a:spLocks noChangeArrowheads="1"/>
          </p:cNvSpPr>
          <p:nvPr/>
        </p:nvSpPr>
        <p:spPr bwMode="auto">
          <a:xfrm>
            <a:off x="400050" y="2297113"/>
            <a:ext cx="1428750" cy="1465262"/>
          </a:xfrm>
          <a:prstGeom prst="rect">
            <a:avLst/>
          </a:prstGeom>
          <a:noFill/>
          <a:ln w="9525">
            <a:noFill/>
            <a:miter lim="800000"/>
            <a:headEnd/>
            <a:tailEnd/>
          </a:ln>
        </p:spPr>
        <p:txBody>
          <a:bodyPr>
            <a:spAutoFit/>
          </a:bodyPr>
          <a:lstStyle/>
          <a:p>
            <a:endParaRPr lang="de-DE" b="1"/>
          </a:p>
          <a:p>
            <a:endParaRPr lang="de-DE" b="1"/>
          </a:p>
          <a:p>
            <a:r>
              <a:rPr lang="de-DE"/>
              <a:t>durch</a:t>
            </a:r>
          </a:p>
          <a:p>
            <a:r>
              <a:rPr lang="de-DE"/>
              <a:t>zu</a:t>
            </a:r>
          </a:p>
          <a:p>
            <a:r>
              <a:rPr lang="de-DE"/>
              <a:t>gegenüber</a:t>
            </a:r>
            <a:endParaRPr lang="cs-CZ"/>
          </a:p>
        </p:txBody>
      </p:sp>
      <p:sp>
        <p:nvSpPr>
          <p:cNvPr id="5126" name="Text Box 10"/>
          <p:cNvSpPr txBox="1">
            <a:spLocks noChangeArrowheads="1"/>
          </p:cNvSpPr>
          <p:nvPr/>
        </p:nvSpPr>
        <p:spPr bwMode="auto">
          <a:xfrm>
            <a:off x="5943600" y="4025900"/>
            <a:ext cx="184150" cy="366713"/>
          </a:xfrm>
          <a:prstGeom prst="rect">
            <a:avLst/>
          </a:prstGeom>
          <a:noFill/>
          <a:ln w="9525">
            <a:noFill/>
            <a:miter lim="800000"/>
            <a:headEnd/>
            <a:tailEnd/>
          </a:ln>
        </p:spPr>
        <p:txBody>
          <a:bodyPr wrap="none">
            <a:spAutoFit/>
          </a:bodyPr>
          <a:lstStyle/>
          <a:p>
            <a:endParaRPr lang="cs-CZ"/>
          </a:p>
        </p:txBody>
      </p:sp>
      <p:sp>
        <p:nvSpPr>
          <p:cNvPr id="2059" name="Text Box 11"/>
          <p:cNvSpPr txBox="1">
            <a:spLocks noChangeArrowheads="1"/>
          </p:cNvSpPr>
          <p:nvPr/>
        </p:nvSpPr>
        <p:spPr bwMode="auto">
          <a:xfrm>
            <a:off x="5656263" y="2822575"/>
            <a:ext cx="2852737" cy="923925"/>
          </a:xfrm>
          <a:prstGeom prst="rect">
            <a:avLst/>
          </a:prstGeom>
          <a:noFill/>
          <a:ln w="9525">
            <a:noFill/>
            <a:miter lim="800000"/>
            <a:headEnd/>
            <a:tailEnd/>
          </a:ln>
        </p:spPr>
        <p:txBody>
          <a:bodyPr wrap="none">
            <a:spAutoFit/>
          </a:bodyPr>
          <a:lstStyle/>
          <a:p>
            <a:r>
              <a:rPr lang="de-DE"/>
              <a:t>durch unser Haus</a:t>
            </a:r>
          </a:p>
          <a:p>
            <a:r>
              <a:rPr lang="de-DE"/>
              <a:t>zu unserem Haus</a:t>
            </a:r>
          </a:p>
          <a:p>
            <a:r>
              <a:rPr lang="de-DE"/>
              <a:t>gegenüber unserem Haus</a:t>
            </a:r>
            <a:endParaRPr lang="cs-CZ"/>
          </a:p>
        </p:txBody>
      </p:sp>
      <p:sp>
        <p:nvSpPr>
          <p:cNvPr id="5128" name="Text Box 12"/>
          <p:cNvSpPr txBox="1">
            <a:spLocks noChangeArrowheads="1"/>
          </p:cNvSpPr>
          <p:nvPr/>
        </p:nvSpPr>
        <p:spPr bwMode="auto">
          <a:xfrm>
            <a:off x="400050" y="4235450"/>
            <a:ext cx="1301750" cy="366713"/>
          </a:xfrm>
          <a:prstGeom prst="rect">
            <a:avLst/>
          </a:prstGeom>
          <a:noFill/>
          <a:ln w="9525">
            <a:noFill/>
            <a:miter lim="800000"/>
            <a:headEnd/>
            <a:tailEnd/>
          </a:ln>
        </p:spPr>
        <p:txBody>
          <a:bodyPr wrap="none">
            <a:spAutoFit/>
          </a:bodyPr>
          <a:lstStyle/>
          <a:p>
            <a:r>
              <a:rPr lang="de-DE" b="1"/>
              <a:t>euer Sohn</a:t>
            </a:r>
            <a:endParaRPr lang="cs-CZ" b="1"/>
          </a:p>
        </p:txBody>
      </p:sp>
      <p:sp>
        <p:nvSpPr>
          <p:cNvPr id="5129" name="Text Box 13"/>
          <p:cNvSpPr txBox="1">
            <a:spLocks noChangeArrowheads="1"/>
          </p:cNvSpPr>
          <p:nvPr/>
        </p:nvSpPr>
        <p:spPr bwMode="auto">
          <a:xfrm>
            <a:off x="400050" y="4530725"/>
            <a:ext cx="920750" cy="915988"/>
          </a:xfrm>
          <a:prstGeom prst="rect">
            <a:avLst/>
          </a:prstGeom>
          <a:noFill/>
          <a:ln w="9525">
            <a:noFill/>
            <a:miter lim="800000"/>
            <a:headEnd/>
            <a:tailEnd/>
          </a:ln>
        </p:spPr>
        <p:txBody>
          <a:bodyPr wrap="none">
            <a:spAutoFit/>
          </a:bodyPr>
          <a:lstStyle/>
          <a:p>
            <a:r>
              <a:rPr lang="de-DE"/>
              <a:t>die Uhr</a:t>
            </a:r>
          </a:p>
          <a:p>
            <a:r>
              <a:rPr lang="de-DE"/>
              <a:t>von</a:t>
            </a:r>
          </a:p>
          <a:p>
            <a:r>
              <a:rPr lang="de-DE"/>
              <a:t>für</a:t>
            </a:r>
            <a:endParaRPr lang="cs-CZ"/>
          </a:p>
        </p:txBody>
      </p:sp>
      <p:sp>
        <p:nvSpPr>
          <p:cNvPr id="2062" name="Text Box 14"/>
          <p:cNvSpPr txBox="1">
            <a:spLocks noChangeArrowheads="1"/>
          </p:cNvSpPr>
          <p:nvPr/>
        </p:nvSpPr>
        <p:spPr bwMode="auto">
          <a:xfrm>
            <a:off x="5656263" y="4530725"/>
            <a:ext cx="2698750" cy="923925"/>
          </a:xfrm>
          <a:prstGeom prst="rect">
            <a:avLst/>
          </a:prstGeom>
          <a:noFill/>
          <a:ln w="9525">
            <a:noFill/>
            <a:miter lim="800000"/>
            <a:headEnd/>
            <a:tailEnd/>
          </a:ln>
        </p:spPr>
        <p:txBody>
          <a:bodyPr wrap="none">
            <a:spAutoFit/>
          </a:bodyPr>
          <a:lstStyle/>
          <a:p>
            <a:r>
              <a:rPr lang="de-DE"/>
              <a:t>die Uhr eu(e)res Sohnes</a:t>
            </a:r>
          </a:p>
          <a:p>
            <a:r>
              <a:rPr lang="de-DE"/>
              <a:t>von eu(e)rem Sohn</a:t>
            </a:r>
          </a:p>
          <a:p>
            <a:r>
              <a:rPr lang="de-DE"/>
              <a:t>für eu(e)ren Sohn</a:t>
            </a:r>
            <a:endParaRPr lang="cs-CZ"/>
          </a:p>
        </p:txBody>
      </p:sp>
      <p:sp>
        <p:nvSpPr>
          <p:cNvPr id="5131" name="Text Box 15"/>
          <p:cNvSpPr txBox="1">
            <a:spLocks noChangeArrowheads="1"/>
          </p:cNvSpPr>
          <p:nvPr/>
        </p:nvSpPr>
        <p:spPr bwMode="auto">
          <a:xfrm>
            <a:off x="400050" y="5846763"/>
            <a:ext cx="1504950" cy="1190625"/>
          </a:xfrm>
          <a:prstGeom prst="rect">
            <a:avLst/>
          </a:prstGeom>
          <a:noFill/>
          <a:ln w="9525">
            <a:noFill/>
            <a:miter lim="800000"/>
            <a:headEnd/>
            <a:tailEnd/>
          </a:ln>
        </p:spPr>
        <p:txBody>
          <a:bodyPr wrap="none">
            <a:spAutoFit/>
          </a:bodyPr>
          <a:lstStyle/>
          <a:p>
            <a:r>
              <a:rPr lang="de-DE" b="1"/>
              <a:t>ihre Tochter</a:t>
            </a:r>
          </a:p>
          <a:p>
            <a:r>
              <a:rPr lang="de-DE"/>
              <a:t>der Wecker</a:t>
            </a:r>
          </a:p>
          <a:p>
            <a:r>
              <a:rPr lang="de-DE"/>
              <a:t>nach</a:t>
            </a:r>
          </a:p>
          <a:p>
            <a:r>
              <a:rPr lang="de-DE"/>
              <a:t>ohne</a:t>
            </a:r>
            <a:endParaRPr lang="cs-CZ"/>
          </a:p>
        </p:txBody>
      </p:sp>
      <p:sp>
        <p:nvSpPr>
          <p:cNvPr id="2064" name="Text Box 16"/>
          <p:cNvSpPr txBox="1">
            <a:spLocks noChangeArrowheads="1"/>
          </p:cNvSpPr>
          <p:nvPr/>
        </p:nvSpPr>
        <p:spPr bwMode="auto">
          <a:xfrm>
            <a:off x="5727700" y="6062663"/>
            <a:ext cx="2711450" cy="915987"/>
          </a:xfrm>
          <a:prstGeom prst="rect">
            <a:avLst/>
          </a:prstGeom>
          <a:noFill/>
          <a:ln w="9525">
            <a:noFill/>
            <a:miter lim="800000"/>
            <a:headEnd/>
            <a:tailEnd/>
          </a:ln>
        </p:spPr>
        <p:txBody>
          <a:bodyPr wrap="none">
            <a:spAutoFit/>
          </a:bodyPr>
          <a:lstStyle/>
          <a:p>
            <a:r>
              <a:rPr lang="de-DE"/>
              <a:t>der Wecker ihrer Tochter</a:t>
            </a:r>
          </a:p>
          <a:p>
            <a:r>
              <a:rPr lang="de-DE"/>
              <a:t>nach ihrer Tochter</a:t>
            </a:r>
          </a:p>
          <a:p>
            <a:r>
              <a:rPr lang="de-DE"/>
              <a:t>ohne ihre Tochter</a:t>
            </a:r>
            <a:endParaRPr lang="cs-CZ"/>
          </a:p>
        </p:txBody>
      </p:sp>
      <p:sp>
        <p:nvSpPr>
          <p:cNvPr id="5133" name="TextovéPole 22"/>
          <p:cNvSpPr txBox="1">
            <a:spLocks noChangeArrowheads="1"/>
          </p:cNvSpPr>
          <p:nvPr/>
        </p:nvSpPr>
        <p:spPr bwMode="auto">
          <a:xfrm>
            <a:off x="395288" y="1073150"/>
            <a:ext cx="1300162" cy="369888"/>
          </a:xfrm>
          <a:prstGeom prst="rect">
            <a:avLst/>
          </a:prstGeom>
          <a:noFill/>
          <a:ln w="9525">
            <a:noFill/>
            <a:miter lim="800000"/>
            <a:headEnd/>
            <a:tailEnd/>
          </a:ln>
        </p:spPr>
        <p:txBody>
          <a:bodyPr wrap="none">
            <a:spAutoFit/>
          </a:bodyPr>
          <a:lstStyle/>
          <a:p>
            <a:r>
              <a:rPr lang="cs-CZ" b="1"/>
              <a:t>mein Kind</a:t>
            </a:r>
          </a:p>
        </p:txBody>
      </p:sp>
      <p:sp>
        <p:nvSpPr>
          <p:cNvPr id="5134" name="TextovéPole 23"/>
          <p:cNvSpPr txBox="1">
            <a:spLocks noChangeArrowheads="1"/>
          </p:cNvSpPr>
          <p:nvPr/>
        </p:nvSpPr>
        <p:spPr bwMode="auto">
          <a:xfrm>
            <a:off x="327025" y="2657475"/>
            <a:ext cx="1657350" cy="369888"/>
          </a:xfrm>
          <a:prstGeom prst="rect">
            <a:avLst/>
          </a:prstGeom>
          <a:noFill/>
          <a:ln w="9525">
            <a:noFill/>
            <a:miter lim="800000"/>
            <a:headEnd/>
            <a:tailEnd/>
          </a:ln>
        </p:spPr>
        <p:txBody>
          <a:bodyPr>
            <a:spAutoFit/>
          </a:bodyPr>
          <a:lstStyle/>
          <a:p>
            <a:r>
              <a:rPr lang="cs-CZ"/>
              <a:t> </a:t>
            </a:r>
            <a:r>
              <a:rPr lang="cs-CZ" b="1"/>
              <a:t>unser Haus</a:t>
            </a:r>
          </a:p>
        </p:txBody>
      </p:sp>
      <p:sp>
        <p:nvSpPr>
          <p:cNvPr id="5135" name="TextovéPole 24"/>
          <p:cNvSpPr txBox="1">
            <a:spLocks noChangeArrowheads="1"/>
          </p:cNvSpPr>
          <p:nvPr/>
        </p:nvSpPr>
        <p:spPr bwMode="auto">
          <a:xfrm>
            <a:off x="400050" y="569913"/>
            <a:ext cx="6408738" cy="369887"/>
          </a:xfrm>
          <a:prstGeom prst="rect">
            <a:avLst/>
          </a:prstGeom>
          <a:noFill/>
          <a:ln w="9525">
            <a:noFill/>
            <a:miter lim="800000"/>
            <a:headEnd/>
            <a:tailEnd/>
          </a:ln>
        </p:spPr>
        <p:txBody>
          <a:bodyPr>
            <a:spAutoFit/>
          </a:bodyPr>
          <a:lstStyle/>
          <a:p>
            <a:r>
              <a:rPr lang="cs-CZ"/>
              <a:t>II..Doplňte tučně vytištěný výraz ve správném pádu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6">
                                            <p:txEl>
                                              <p:pRg st="0" end="0"/>
                                            </p:txEl>
                                          </p:spTgt>
                                        </p:tgtEl>
                                        <p:attrNameLst>
                                          <p:attrName>style.visibility</p:attrName>
                                        </p:attrNameLst>
                                      </p:cBhvr>
                                      <p:to>
                                        <p:strVal val="visible"/>
                                      </p:to>
                                    </p:set>
                                    <p:anim calcmode="lin" valueType="num">
                                      <p:cBhvr additive="base">
                                        <p:cTn id="7" dur="500" fill="hold"/>
                                        <p:tgtEl>
                                          <p:spTgt spid="205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5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6">
                                            <p:txEl>
                                              <p:pRg st="1" end="1"/>
                                            </p:txEl>
                                          </p:spTgt>
                                        </p:tgtEl>
                                        <p:attrNameLst>
                                          <p:attrName>style.visibility</p:attrName>
                                        </p:attrNameLst>
                                      </p:cBhvr>
                                      <p:to>
                                        <p:strVal val="visible"/>
                                      </p:to>
                                    </p:set>
                                    <p:anim calcmode="lin" valueType="num">
                                      <p:cBhvr additive="base">
                                        <p:cTn id="13" dur="500" fill="hold"/>
                                        <p:tgtEl>
                                          <p:spTgt spid="205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5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56">
                                            <p:txEl>
                                              <p:pRg st="2" end="2"/>
                                            </p:txEl>
                                          </p:spTgt>
                                        </p:tgtEl>
                                        <p:attrNameLst>
                                          <p:attrName>style.visibility</p:attrName>
                                        </p:attrNameLst>
                                      </p:cBhvr>
                                      <p:to>
                                        <p:strVal val="visible"/>
                                      </p:to>
                                    </p:set>
                                    <p:anim calcmode="lin" valueType="num">
                                      <p:cBhvr additive="base">
                                        <p:cTn id="19" dur="500" fill="hold"/>
                                        <p:tgtEl>
                                          <p:spTgt spid="205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5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59">
                                            <p:txEl>
                                              <p:pRg st="0" end="0"/>
                                            </p:txEl>
                                          </p:spTgt>
                                        </p:tgtEl>
                                        <p:attrNameLst>
                                          <p:attrName>style.visibility</p:attrName>
                                        </p:attrNameLst>
                                      </p:cBhvr>
                                      <p:to>
                                        <p:strVal val="visible"/>
                                      </p:to>
                                    </p:set>
                                    <p:anim calcmode="lin" valueType="num">
                                      <p:cBhvr additive="base">
                                        <p:cTn id="25" dur="500" fill="hold"/>
                                        <p:tgtEl>
                                          <p:spTgt spid="2059">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059">
                                            <p:txEl>
                                              <p:pRg st="1" end="1"/>
                                            </p:txEl>
                                          </p:spTgt>
                                        </p:tgtEl>
                                        <p:attrNameLst>
                                          <p:attrName>style.visibility</p:attrName>
                                        </p:attrNameLst>
                                      </p:cBhvr>
                                      <p:to>
                                        <p:strVal val="visible"/>
                                      </p:to>
                                    </p:set>
                                    <p:anim calcmode="lin" valueType="num">
                                      <p:cBhvr additive="base">
                                        <p:cTn id="31" dur="500" fill="hold"/>
                                        <p:tgtEl>
                                          <p:spTgt spid="2059">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059">
                                            <p:txEl>
                                              <p:pRg st="2" end="2"/>
                                            </p:txEl>
                                          </p:spTgt>
                                        </p:tgtEl>
                                        <p:attrNameLst>
                                          <p:attrName>style.visibility</p:attrName>
                                        </p:attrNameLst>
                                      </p:cBhvr>
                                      <p:to>
                                        <p:strVal val="visible"/>
                                      </p:to>
                                    </p:set>
                                    <p:anim calcmode="lin" valueType="num">
                                      <p:cBhvr additive="base">
                                        <p:cTn id="37" dur="500" fill="hold"/>
                                        <p:tgtEl>
                                          <p:spTgt spid="2059">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0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062">
                                            <p:txEl>
                                              <p:pRg st="0" end="0"/>
                                            </p:txEl>
                                          </p:spTgt>
                                        </p:tgtEl>
                                        <p:attrNameLst>
                                          <p:attrName>style.visibility</p:attrName>
                                        </p:attrNameLst>
                                      </p:cBhvr>
                                      <p:to>
                                        <p:strVal val="visible"/>
                                      </p:to>
                                    </p:set>
                                    <p:anim calcmode="lin" valueType="num">
                                      <p:cBhvr additive="base">
                                        <p:cTn id="43" dur="500" fill="hold"/>
                                        <p:tgtEl>
                                          <p:spTgt spid="2062">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0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062">
                                            <p:txEl>
                                              <p:pRg st="1" end="1"/>
                                            </p:txEl>
                                          </p:spTgt>
                                        </p:tgtEl>
                                        <p:attrNameLst>
                                          <p:attrName>style.visibility</p:attrName>
                                        </p:attrNameLst>
                                      </p:cBhvr>
                                      <p:to>
                                        <p:strVal val="visible"/>
                                      </p:to>
                                    </p:set>
                                    <p:anim calcmode="lin" valueType="num">
                                      <p:cBhvr additive="base">
                                        <p:cTn id="49" dur="500" fill="hold"/>
                                        <p:tgtEl>
                                          <p:spTgt spid="2062">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06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062">
                                            <p:txEl>
                                              <p:pRg st="2" end="2"/>
                                            </p:txEl>
                                          </p:spTgt>
                                        </p:tgtEl>
                                        <p:attrNameLst>
                                          <p:attrName>style.visibility</p:attrName>
                                        </p:attrNameLst>
                                      </p:cBhvr>
                                      <p:to>
                                        <p:strVal val="visible"/>
                                      </p:to>
                                    </p:set>
                                    <p:anim calcmode="lin" valueType="num">
                                      <p:cBhvr additive="base">
                                        <p:cTn id="55" dur="500" fill="hold"/>
                                        <p:tgtEl>
                                          <p:spTgt spid="2062">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0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064">
                                            <p:txEl>
                                              <p:pRg st="0" end="0"/>
                                            </p:txEl>
                                          </p:spTgt>
                                        </p:tgtEl>
                                        <p:attrNameLst>
                                          <p:attrName>style.visibility</p:attrName>
                                        </p:attrNameLst>
                                      </p:cBhvr>
                                      <p:to>
                                        <p:strVal val="visible"/>
                                      </p:to>
                                    </p:set>
                                    <p:anim calcmode="lin" valueType="num">
                                      <p:cBhvr additive="base">
                                        <p:cTn id="61" dur="500" fill="hold"/>
                                        <p:tgtEl>
                                          <p:spTgt spid="2064">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06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064">
                                            <p:txEl>
                                              <p:pRg st="1" end="1"/>
                                            </p:txEl>
                                          </p:spTgt>
                                        </p:tgtEl>
                                        <p:attrNameLst>
                                          <p:attrName>style.visibility</p:attrName>
                                        </p:attrNameLst>
                                      </p:cBhvr>
                                      <p:to>
                                        <p:strVal val="visible"/>
                                      </p:to>
                                    </p:set>
                                    <p:anim calcmode="lin" valueType="num">
                                      <p:cBhvr additive="base">
                                        <p:cTn id="67" dur="500" fill="hold"/>
                                        <p:tgtEl>
                                          <p:spTgt spid="2064">
                                            <p:txEl>
                                              <p:pRg st="1" end="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06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064">
                                            <p:txEl>
                                              <p:pRg st="2" end="2"/>
                                            </p:txEl>
                                          </p:spTgt>
                                        </p:tgtEl>
                                        <p:attrNameLst>
                                          <p:attrName>style.visibility</p:attrName>
                                        </p:attrNameLst>
                                      </p:cBhvr>
                                      <p:to>
                                        <p:strVal val="visible"/>
                                      </p:to>
                                    </p:set>
                                    <p:anim calcmode="lin" valueType="num">
                                      <p:cBhvr additive="base">
                                        <p:cTn id="73" dur="500" fill="hold"/>
                                        <p:tgtEl>
                                          <p:spTgt spid="2064">
                                            <p:txEl>
                                              <p:pRg st="2" end="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06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4"/>
          <p:cNvSpPr txBox="1">
            <a:spLocks noChangeArrowheads="1"/>
          </p:cNvSpPr>
          <p:nvPr/>
        </p:nvSpPr>
        <p:spPr bwMode="auto">
          <a:xfrm>
            <a:off x="758825" y="2946400"/>
            <a:ext cx="184150" cy="915988"/>
          </a:xfrm>
          <a:prstGeom prst="rect">
            <a:avLst/>
          </a:prstGeom>
          <a:noFill/>
          <a:ln w="9525">
            <a:noFill/>
            <a:miter lim="800000"/>
            <a:headEnd/>
            <a:tailEnd/>
          </a:ln>
        </p:spPr>
        <p:txBody>
          <a:bodyPr wrap="none">
            <a:spAutoFit/>
          </a:bodyPr>
          <a:lstStyle/>
          <a:p>
            <a:endParaRPr lang="de-DE" b="1"/>
          </a:p>
          <a:p>
            <a:endParaRPr lang="de-DE"/>
          </a:p>
          <a:p>
            <a:endParaRPr lang="cs-CZ"/>
          </a:p>
        </p:txBody>
      </p:sp>
      <p:sp>
        <p:nvSpPr>
          <p:cNvPr id="6148" name="Text Box 6"/>
          <p:cNvSpPr txBox="1">
            <a:spLocks noChangeArrowheads="1"/>
          </p:cNvSpPr>
          <p:nvPr/>
        </p:nvSpPr>
        <p:spPr bwMode="auto">
          <a:xfrm>
            <a:off x="739775" y="1093788"/>
            <a:ext cx="184150" cy="366712"/>
          </a:xfrm>
          <a:prstGeom prst="rect">
            <a:avLst/>
          </a:prstGeom>
          <a:noFill/>
          <a:ln w="9525">
            <a:noFill/>
            <a:miter lim="800000"/>
            <a:headEnd/>
            <a:tailEnd/>
          </a:ln>
        </p:spPr>
        <p:txBody>
          <a:bodyPr wrap="none">
            <a:spAutoFit/>
          </a:bodyPr>
          <a:lstStyle/>
          <a:p>
            <a:endParaRPr lang="cs-CZ"/>
          </a:p>
        </p:txBody>
      </p:sp>
      <p:sp>
        <p:nvSpPr>
          <p:cNvPr id="6149" name="Text Box 7"/>
          <p:cNvSpPr txBox="1">
            <a:spLocks noChangeArrowheads="1"/>
          </p:cNvSpPr>
          <p:nvPr/>
        </p:nvSpPr>
        <p:spPr bwMode="auto">
          <a:xfrm>
            <a:off x="811213" y="1238250"/>
            <a:ext cx="1758950" cy="1739900"/>
          </a:xfrm>
          <a:prstGeom prst="rect">
            <a:avLst/>
          </a:prstGeom>
          <a:noFill/>
          <a:ln w="9525">
            <a:noFill/>
            <a:miter lim="800000"/>
            <a:headEnd/>
            <a:tailEnd/>
          </a:ln>
        </p:spPr>
        <p:txBody>
          <a:bodyPr wrap="none">
            <a:spAutoFit/>
          </a:bodyPr>
          <a:lstStyle/>
          <a:p>
            <a:r>
              <a:rPr lang="de-DE" b="1"/>
              <a:t>deine Lehrerin</a:t>
            </a:r>
          </a:p>
          <a:p>
            <a:r>
              <a:rPr lang="de-DE"/>
              <a:t>das Buch</a:t>
            </a:r>
          </a:p>
          <a:p>
            <a:r>
              <a:rPr lang="de-DE"/>
              <a:t>mit</a:t>
            </a:r>
          </a:p>
          <a:p>
            <a:r>
              <a:rPr lang="de-DE"/>
              <a:t>es gehört</a:t>
            </a:r>
          </a:p>
          <a:p>
            <a:endParaRPr lang="de-DE"/>
          </a:p>
          <a:p>
            <a:endParaRPr lang="cs-CZ" b="1"/>
          </a:p>
        </p:txBody>
      </p:sp>
      <p:sp>
        <p:nvSpPr>
          <p:cNvPr id="3080" name="Text Box 8"/>
          <p:cNvSpPr txBox="1">
            <a:spLocks noChangeArrowheads="1"/>
          </p:cNvSpPr>
          <p:nvPr/>
        </p:nvSpPr>
        <p:spPr bwMode="auto">
          <a:xfrm>
            <a:off x="5800725" y="1598613"/>
            <a:ext cx="2736850" cy="915987"/>
          </a:xfrm>
          <a:prstGeom prst="rect">
            <a:avLst/>
          </a:prstGeom>
          <a:noFill/>
          <a:ln w="9525">
            <a:noFill/>
            <a:miter lim="800000"/>
            <a:headEnd/>
            <a:tailEnd/>
          </a:ln>
        </p:spPr>
        <p:txBody>
          <a:bodyPr wrap="none">
            <a:spAutoFit/>
          </a:bodyPr>
          <a:lstStyle/>
          <a:p>
            <a:r>
              <a:rPr lang="de-DE"/>
              <a:t>das Buch deiner Lehrerin</a:t>
            </a:r>
          </a:p>
          <a:p>
            <a:r>
              <a:rPr lang="de-DE"/>
              <a:t>mit deiner Lehrerin</a:t>
            </a:r>
          </a:p>
          <a:p>
            <a:r>
              <a:rPr lang="de-DE"/>
              <a:t>es gehört deiner Lehrerin</a:t>
            </a:r>
            <a:endParaRPr lang="cs-CZ"/>
          </a:p>
        </p:txBody>
      </p:sp>
      <p:sp>
        <p:nvSpPr>
          <p:cNvPr id="6151" name="Text Box 9"/>
          <p:cNvSpPr txBox="1">
            <a:spLocks noChangeArrowheads="1"/>
          </p:cNvSpPr>
          <p:nvPr/>
        </p:nvSpPr>
        <p:spPr bwMode="auto">
          <a:xfrm>
            <a:off x="884238" y="2820988"/>
            <a:ext cx="184150" cy="366712"/>
          </a:xfrm>
          <a:prstGeom prst="rect">
            <a:avLst/>
          </a:prstGeom>
          <a:noFill/>
          <a:ln w="9525">
            <a:noFill/>
            <a:miter lim="800000"/>
            <a:headEnd/>
            <a:tailEnd/>
          </a:ln>
        </p:spPr>
        <p:txBody>
          <a:bodyPr wrap="none">
            <a:spAutoFit/>
          </a:bodyPr>
          <a:lstStyle/>
          <a:p>
            <a:endParaRPr lang="cs-CZ"/>
          </a:p>
        </p:txBody>
      </p:sp>
      <p:sp>
        <p:nvSpPr>
          <p:cNvPr id="6152" name="Text Box 10"/>
          <p:cNvSpPr txBox="1">
            <a:spLocks noChangeArrowheads="1"/>
          </p:cNvSpPr>
          <p:nvPr/>
        </p:nvSpPr>
        <p:spPr bwMode="auto">
          <a:xfrm>
            <a:off x="811213" y="2965450"/>
            <a:ext cx="1543050" cy="1190625"/>
          </a:xfrm>
          <a:prstGeom prst="rect">
            <a:avLst/>
          </a:prstGeom>
          <a:noFill/>
          <a:ln w="9525">
            <a:noFill/>
            <a:miter lim="800000"/>
            <a:headEnd/>
            <a:tailEnd/>
          </a:ln>
        </p:spPr>
        <p:txBody>
          <a:bodyPr wrap="none">
            <a:spAutoFit/>
          </a:bodyPr>
          <a:lstStyle/>
          <a:p>
            <a:r>
              <a:rPr lang="de-DE" b="1"/>
              <a:t>ihr Freund</a:t>
            </a:r>
          </a:p>
          <a:p>
            <a:r>
              <a:rPr lang="de-DE"/>
              <a:t>ohne</a:t>
            </a:r>
          </a:p>
          <a:p>
            <a:r>
              <a:rPr lang="de-DE"/>
              <a:t>für</a:t>
            </a:r>
          </a:p>
          <a:p>
            <a:r>
              <a:rPr lang="de-DE"/>
              <a:t>wir antworten</a:t>
            </a:r>
            <a:endParaRPr lang="cs-CZ"/>
          </a:p>
        </p:txBody>
      </p:sp>
      <p:sp>
        <p:nvSpPr>
          <p:cNvPr id="3083" name="Text Box 11"/>
          <p:cNvSpPr txBox="1">
            <a:spLocks noChangeArrowheads="1"/>
          </p:cNvSpPr>
          <p:nvPr/>
        </p:nvSpPr>
        <p:spPr bwMode="auto">
          <a:xfrm>
            <a:off x="5851525" y="3254375"/>
            <a:ext cx="2965450" cy="915988"/>
          </a:xfrm>
          <a:prstGeom prst="rect">
            <a:avLst/>
          </a:prstGeom>
          <a:noFill/>
          <a:ln w="9525">
            <a:noFill/>
            <a:miter lim="800000"/>
            <a:headEnd/>
            <a:tailEnd/>
          </a:ln>
        </p:spPr>
        <p:txBody>
          <a:bodyPr wrap="none">
            <a:spAutoFit/>
          </a:bodyPr>
          <a:lstStyle/>
          <a:p>
            <a:r>
              <a:rPr lang="de-DE"/>
              <a:t>ohne ihren Freund</a:t>
            </a:r>
          </a:p>
          <a:p>
            <a:r>
              <a:rPr lang="de-DE"/>
              <a:t>für ihren Freund</a:t>
            </a:r>
          </a:p>
          <a:p>
            <a:r>
              <a:rPr lang="de-DE"/>
              <a:t>wir antworten ihrem Freund</a:t>
            </a:r>
            <a:endParaRPr lang="cs-CZ"/>
          </a:p>
        </p:txBody>
      </p:sp>
      <p:sp>
        <p:nvSpPr>
          <p:cNvPr id="6154" name="Text Box 12"/>
          <p:cNvSpPr txBox="1">
            <a:spLocks noChangeArrowheads="1"/>
          </p:cNvSpPr>
          <p:nvPr/>
        </p:nvSpPr>
        <p:spPr bwMode="auto">
          <a:xfrm>
            <a:off x="758825" y="4549775"/>
            <a:ext cx="1695450" cy="1190625"/>
          </a:xfrm>
          <a:prstGeom prst="rect">
            <a:avLst/>
          </a:prstGeom>
          <a:noFill/>
          <a:ln w="9525">
            <a:noFill/>
            <a:miter lim="800000"/>
            <a:headEnd/>
            <a:tailEnd/>
          </a:ln>
        </p:spPr>
        <p:txBody>
          <a:bodyPr wrap="none">
            <a:spAutoFit/>
          </a:bodyPr>
          <a:lstStyle/>
          <a:p>
            <a:r>
              <a:rPr lang="de-DE" b="1"/>
              <a:t>sein Mädchen</a:t>
            </a:r>
          </a:p>
          <a:p>
            <a:r>
              <a:rPr lang="de-DE"/>
              <a:t>das Buch</a:t>
            </a:r>
          </a:p>
          <a:p>
            <a:r>
              <a:rPr lang="de-DE"/>
              <a:t>gegen</a:t>
            </a:r>
          </a:p>
          <a:p>
            <a:r>
              <a:rPr lang="de-DE"/>
              <a:t>sie fragen</a:t>
            </a:r>
            <a:endParaRPr lang="cs-CZ"/>
          </a:p>
        </p:txBody>
      </p:sp>
      <p:sp>
        <p:nvSpPr>
          <p:cNvPr id="3086" name="Text Box 14"/>
          <p:cNvSpPr txBox="1">
            <a:spLocks noChangeArrowheads="1"/>
          </p:cNvSpPr>
          <p:nvPr/>
        </p:nvSpPr>
        <p:spPr bwMode="auto">
          <a:xfrm>
            <a:off x="5872163" y="4910138"/>
            <a:ext cx="2978150" cy="915987"/>
          </a:xfrm>
          <a:prstGeom prst="rect">
            <a:avLst/>
          </a:prstGeom>
          <a:noFill/>
          <a:ln w="9525">
            <a:noFill/>
            <a:miter lim="800000"/>
            <a:headEnd/>
            <a:tailEnd/>
          </a:ln>
        </p:spPr>
        <p:txBody>
          <a:bodyPr wrap="none">
            <a:spAutoFit/>
          </a:bodyPr>
          <a:lstStyle/>
          <a:p>
            <a:r>
              <a:rPr lang="de-DE"/>
              <a:t>das Buch seines Mädchens</a:t>
            </a:r>
          </a:p>
          <a:p>
            <a:r>
              <a:rPr lang="de-DE"/>
              <a:t>gegen sein Mädchen</a:t>
            </a:r>
          </a:p>
          <a:p>
            <a:r>
              <a:rPr lang="de-DE"/>
              <a:t>sie fragen sein Mädchen</a:t>
            </a:r>
            <a:endParaRPr lang="cs-CZ"/>
          </a:p>
        </p:txBody>
      </p:sp>
      <p:sp>
        <p:nvSpPr>
          <p:cNvPr id="6156" name="Text Box 15"/>
          <p:cNvSpPr txBox="1">
            <a:spLocks noChangeArrowheads="1"/>
          </p:cNvSpPr>
          <p:nvPr/>
        </p:nvSpPr>
        <p:spPr bwMode="auto">
          <a:xfrm>
            <a:off x="884238" y="6205538"/>
            <a:ext cx="184150" cy="641350"/>
          </a:xfrm>
          <a:prstGeom prst="rect">
            <a:avLst/>
          </a:prstGeom>
          <a:noFill/>
          <a:ln w="9525">
            <a:noFill/>
            <a:miter lim="800000"/>
            <a:headEnd/>
            <a:tailEnd/>
          </a:ln>
        </p:spPr>
        <p:txBody>
          <a:bodyPr wrap="none">
            <a:spAutoFit/>
          </a:bodyPr>
          <a:lstStyle/>
          <a:p>
            <a:endParaRPr lang="de-DE"/>
          </a:p>
          <a:p>
            <a:endParaRPr lang="cs-CZ"/>
          </a:p>
        </p:txBody>
      </p:sp>
      <p:sp>
        <p:nvSpPr>
          <p:cNvPr id="6157" name="Text Box 16"/>
          <p:cNvSpPr txBox="1">
            <a:spLocks noChangeArrowheads="1"/>
          </p:cNvSpPr>
          <p:nvPr/>
        </p:nvSpPr>
        <p:spPr bwMode="auto">
          <a:xfrm>
            <a:off x="758825" y="6062663"/>
            <a:ext cx="1276350" cy="1465262"/>
          </a:xfrm>
          <a:prstGeom prst="rect">
            <a:avLst/>
          </a:prstGeom>
          <a:noFill/>
          <a:ln w="9525">
            <a:noFill/>
            <a:miter lim="800000"/>
            <a:headEnd/>
            <a:tailEnd/>
          </a:ln>
        </p:spPr>
        <p:txBody>
          <a:bodyPr wrap="none">
            <a:spAutoFit/>
          </a:bodyPr>
          <a:lstStyle/>
          <a:p>
            <a:r>
              <a:rPr lang="de-DE" b="1"/>
              <a:t>Ihr Büro</a:t>
            </a:r>
          </a:p>
          <a:p>
            <a:r>
              <a:rPr lang="de-DE"/>
              <a:t>aus</a:t>
            </a:r>
          </a:p>
          <a:p>
            <a:r>
              <a:rPr lang="de-DE"/>
              <a:t>gegenüber</a:t>
            </a:r>
          </a:p>
          <a:p>
            <a:r>
              <a:rPr lang="de-DE"/>
              <a:t>durch</a:t>
            </a:r>
          </a:p>
          <a:p>
            <a:endParaRPr lang="cs-CZ" b="1"/>
          </a:p>
        </p:txBody>
      </p:sp>
      <p:sp>
        <p:nvSpPr>
          <p:cNvPr id="3089" name="Text Box 17"/>
          <p:cNvSpPr txBox="1">
            <a:spLocks noChangeArrowheads="1"/>
          </p:cNvSpPr>
          <p:nvPr/>
        </p:nvSpPr>
        <p:spPr bwMode="auto">
          <a:xfrm>
            <a:off x="5872163" y="6350000"/>
            <a:ext cx="2470150" cy="915988"/>
          </a:xfrm>
          <a:prstGeom prst="rect">
            <a:avLst/>
          </a:prstGeom>
          <a:noFill/>
          <a:ln w="9525">
            <a:noFill/>
            <a:miter lim="800000"/>
            <a:headEnd/>
            <a:tailEnd/>
          </a:ln>
        </p:spPr>
        <p:txBody>
          <a:bodyPr wrap="none">
            <a:spAutoFit/>
          </a:bodyPr>
          <a:lstStyle/>
          <a:p>
            <a:r>
              <a:rPr lang="de-DE"/>
              <a:t>aus Ihrem Büro</a:t>
            </a:r>
          </a:p>
          <a:p>
            <a:r>
              <a:rPr lang="de-DE"/>
              <a:t>gegenüber Ihrem Büro</a:t>
            </a:r>
          </a:p>
          <a:p>
            <a:r>
              <a:rPr lang="de-DE"/>
              <a:t>durch Ihr Büro</a:t>
            </a:r>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80">
                                            <p:txEl>
                                              <p:pRg st="0" end="0"/>
                                            </p:txEl>
                                          </p:spTgt>
                                        </p:tgtEl>
                                        <p:attrNameLst>
                                          <p:attrName>style.visibility</p:attrName>
                                        </p:attrNameLst>
                                      </p:cBhvr>
                                      <p:to>
                                        <p:strVal val="visible"/>
                                      </p:to>
                                    </p:set>
                                    <p:anim calcmode="lin" valueType="num">
                                      <p:cBhvr additive="base">
                                        <p:cTn id="7" dur="500" fill="hold"/>
                                        <p:tgtEl>
                                          <p:spTgt spid="308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8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80">
                                            <p:txEl>
                                              <p:pRg st="1" end="1"/>
                                            </p:txEl>
                                          </p:spTgt>
                                        </p:tgtEl>
                                        <p:attrNameLst>
                                          <p:attrName>style.visibility</p:attrName>
                                        </p:attrNameLst>
                                      </p:cBhvr>
                                      <p:to>
                                        <p:strVal val="visible"/>
                                      </p:to>
                                    </p:set>
                                    <p:anim calcmode="lin" valueType="num">
                                      <p:cBhvr additive="base">
                                        <p:cTn id="13" dur="500" fill="hold"/>
                                        <p:tgtEl>
                                          <p:spTgt spid="308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8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80">
                                            <p:txEl>
                                              <p:pRg st="2" end="2"/>
                                            </p:txEl>
                                          </p:spTgt>
                                        </p:tgtEl>
                                        <p:attrNameLst>
                                          <p:attrName>style.visibility</p:attrName>
                                        </p:attrNameLst>
                                      </p:cBhvr>
                                      <p:to>
                                        <p:strVal val="visible"/>
                                      </p:to>
                                    </p:set>
                                    <p:anim calcmode="lin" valueType="num">
                                      <p:cBhvr additive="base">
                                        <p:cTn id="19" dur="500" fill="hold"/>
                                        <p:tgtEl>
                                          <p:spTgt spid="308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8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83">
                                            <p:txEl>
                                              <p:pRg st="0" end="0"/>
                                            </p:txEl>
                                          </p:spTgt>
                                        </p:tgtEl>
                                        <p:attrNameLst>
                                          <p:attrName>style.visibility</p:attrName>
                                        </p:attrNameLst>
                                      </p:cBhvr>
                                      <p:to>
                                        <p:strVal val="visible"/>
                                      </p:to>
                                    </p:set>
                                    <p:anim calcmode="lin" valueType="num">
                                      <p:cBhvr additive="base">
                                        <p:cTn id="25" dur="500" fill="hold"/>
                                        <p:tgtEl>
                                          <p:spTgt spid="308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83">
                                            <p:txEl>
                                              <p:pRg st="1" end="1"/>
                                            </p:txEl>
                                          </p:spTgt>
                                        </p:tgtEl>
                                        <p:attrNameLst>
                                          <p:attrName>style.visibility</p:attrName>
                                        </p:attrNameLst>
                                      </p:cBhvr>
                                      <p:to>
                                        <p:strVal val="visible"/>
                                      </p:to>
                                    </p:set>
                                    <p:anim calcmode="lin" valueType="num">
                                      <p:cBhvr additive="base">
                                        <p:cTn id="31" dur="500" fill="hold"/>
                                        <p:tgtEl>
                                          <p:spTgt spid="308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83">
                                            <p:txEl>
                                              <p:pRg st="2" end="2"/>
                                            </p:txEl>
                                          </p:spTgt>
                                        </p:tgtEl>
                                        <p:attrNameLst>
                                          <p:attrName>style.visibility</p:attrName>
                                        </p:attrNameLst>
                                      </p:cBhvr>
                                      <p:to>
                                        <p:strVal val="visible"/>
                                      </p:to>
                                    </p:set>
                                    <p:anim calcmode="lin" valueType="num">
                                      <p:cBhvr additive="base">
                                        <p:cTn id="37" dur="500" fill="hold"/>
                                        <p:tgtEl>
                                          <p:spTgt spid="3083">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086">
                                            <p:txEl>
                                              <p:pRg st="0" end="0"/>
                                            </p:txEl>
                                          </p:spTgt>
                                        </p:tgtEl>
                                        <p:attrNameLst>
                                          <p:attrName>style.visibility</p:attrName>
                                        </p:attrNameLst>
                                      </p:cBhvr>
                                      <p:to>
                                        <p:strVal val="visible"/>
                                      </p:to>
                                    </p:set>
                                    <p:anim calcmode="lin" valueType="num">
                                      <p:cBhvr additive="base">
                                        <p:cTn id="43" dur="500" fill="hold"/>
                                        <p:tgtEl>
                                          <p:spTgt spid="3086">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08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086">
                                            <p:txEl>
                                              <p:pRg st="1" end="1"/>
                                            </p:txEl>
                                          </p:spTgt>
                                        </p:tgtEl>
                                        <p:attrNameLst>
                                          <p:attrName>style.visibility</p:attrName>
                                        </p:attrNameLst>
                                      </p:cBhvr>
                                      <p:to>
                                        <p:strVal val="visible"/>
                                      </p:to>
                                    </p:set>
                                    <p:anim calcmode="lin" valueType="num">
                                      <p:cBhvr additive="base">
                                        <p:cTn id="49" dur="500" fill="hold"/>
                                        <p:tgtEl>
                                          <p:spTgt spid="3086">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08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086">
                                            <p:txEl>
                                              <p:pRg st="2" end="2"/>
                                            </p:txEl>
                                          </p:spTgt>
                                        </p:tgtEl>
                                        <p:attrNameLst>
                                          <p:attrName>style.visibility</p:attrName>
                                        </p:attrNameLst>
                                      </p:cBhvr>
                                      <p:to>
                                        <p:strVal val="visible"/>
                                      </p:to>
                                    </p:set>
                                    <p:anim calcmode="lin" valueType="num">
                                      <p:cBhvr additive="base">
                                        <p:cTn id="55" dur="500" fill="hold"/>
                                        <p:tgtEl>
                                          <p:spTgt spid="3086">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08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089">
                                            <p:txEl>
                                              <p:pRg st="0" end="0"/>
                                            </p:txEl>
                                          </p:spTgt>
                                        </p:tgtEl>
                                        <p:attrNameLst>
                                          <p:attrName>style.visibility</p:attrName>
                                        </p:attrNameLst>
                                      </p:cBhvr>
                                      <p:to>
                                        <p:strVal val="visible"/>
                                      </p:to>
                                    </p:set>
                                    <p:anim calcmode="lin" valueType="num">
                                      <p:cBhvr additive="base">
                                        <p:cTn id="61" dur="500" fill="hold"/>
                                        <p:tgtEl>
                                          <p:spTgt spid="3089">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08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089">
                                            <p:txEl>
                                              <p:pRg st="1" end="1"/>
                                            </p:txEl>
                                          </p:spTgt>
                                        </p:tgtEl>
                                        <p:attrNameLst>
                                          <p:attrName>style.visibility</p:attrName>
                                        </p:attrNameLst>
                                      </p:cBhvr>
                                      <p:to>
                                        <p:strVal val="visible"/>
                                      </p:to>
                                    </p:set>
                                    <p:anim calcmode="lin" valueType="num">
                                      <p:cBhvr additive="base">
                                        <p:cTn id="67" dur="500" fill="hold"/>
                                        <p:tgtEl>
                                          <p:spTgt spid="3089">
                                            <p:txEl>
                                              <p:pRg st="1" end="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08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089">
                                            <p:txEl>
                                              <p:pRg st="2" end="2"/>
                                            </p:txEl>
                                          </p:spTgt>
                                        </p:tgtEl>
                                        <p:attrNameLst>
                                          <p:attrName>style.visibility</p:attrName>
                                        </p:attrNameLst>
                                      </p:cBhvr>
                                      <p:to>
                                        <p:strVal val="visible"/>
                                      </p:to>
                                    </p:set>
                                    <p:anim calcmode="lin" valueType="num">
                                      <p:cBhvr additive="base">
                                        <p:cTn id="73" dur="500" fill="hold"/>
                                        <p:tgtEl>
                                          <p:spTgt spid="3089">
                                            <p:txEl>
                                              <p:pRg st="2" end="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08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0" y="1001713"/>
            <a:ext cx="9037638" cy="5805487"/>
          </a:xfrm>
        </p:spPr>
        <p:txBody>
          <a:bodyPr/>
          <a:lstStyle/>
          <a:p>
            <a:pPr>
              <a:buFontTx/>
              <a:buNone/>
            </a:pPr>
            <a:r>
              <a:rPr lang="cs-CZ" dirty="0" smtClean="0"/>
              <a:t>České zájmeno – svůj</a:t>
            </a:r>
          </a:p>
          <a:p>
            <a:pPr>
              <a:buFontTx/>
              <a:buNone/>
            </a:pPr>
            <a:r>
              <a:rPr lang="cs-CZ" sz="2400" dirty="0" smtClean="0"/>
              <a:t>vyjadřujeme v němčině přivlastňovacím zájmenem té osoby, </a:t>
            </a:r>
          </a:p>
          <a:p>
            <a:pPr>
              <a:buFontTx/>
              <a:buNone/>
            </a:pPr>
            <a:r>
              <a:rPr lang="cs-CZ" sz="2400" dirty="0" smtClean="0"/>
              <a:t>která je v dané větě podmětem </a:t>
            </a:r>
          </a:p>
          <a:p>
            <a:pPr>
              <a:buFontTx/>
              <a:buNone/>
            </a:pPr>
            <a:r>
              <a:rPr lang="de-DE" sz="2400" b="1" dirty="0" smtClean="0"/>
              <a:t>Ich</a:t>
            </a:r>
            <a:r>
              <a:rPr lang="de-DE" sz="2400" dirty="0" smtClean="0"/>
              <a:t> besuche</a:t>
            </a:r>
            <a:r>
              <a:rPr lang="de-DE" sz="2400" b="1" dirty="0" smtClean="0"/>
              <a:t> meinen</a:t>
            </a:r>
            <a:r>
              <a:rPr lang="de-DE" sz="2400" dirty="0" smtClean="0"/>
              <a:t> Freund. </a:t>
            </a:r>
            <a:r>
              <a:rPr lang="cs-CZ" sz="2400" dirty="0" smtClean="0"/>
              <a:t>          </a:t>
            </a:r>
            <a:r>
              <a:rPr lang="de-DE" sz="2400" dirty="0" smtClean="0"/>
              <a:t> </a:t>
            </a:r>
            <a:r>
              <a:rPr lang="cs-CZ" sz="2400" dirty="0" smtClean="0"/>
              <a:t> </a:t>
            </a:r>
            <a:r>
              <a:rPr lang="cs-CZ" sz="1800" dirty="0" smtClean="0"/>
              <a:t>Navštívím -</a:t>
            </a:r>
            <a:endParaRPr lang="cs-CZ" sz="2400" dirty="0" smtClean="0"/>
          </a:p>
          <a:p>
            <a:pPr>
              <a:buFontTx/>
              <a:buNone/>
            </a:pPr>
            <a:r>
              <a:rPr lang="de-DE" sz="2400" b="1" dirty="0" smtClean="0"/>
              <a:t>Du</a:t>
            </a:r>
            <a:r>
              <a:rPr lang="de-DE" sz="2400" dirty="0" smtClean="0"/>
              <a:t> besuchst </a:t>
            </a:r>
            <a:r>
              <a:rPr lang="de-DE" sz="2400" b="1" dirty="0" smtClean="0"/>
              <a:t>deinen</a:t>
            </a:r>
            <a:r>
              <a:rPr lang="de-DE" sz="2400" dirty="0" smtClean="0"/>
              <a:t> Freund.</a:t>
            </a:r>
            <a:r>
              <a:rPr lang="cs-CZ" sz="2400" dirty="0" smtClean="0"/>
              <a:t>              </a:t>
            </a:r>
            <a:r>
              <a:rPr lang="cs-CZ" sz="1800" dirty="0" smtClean="0"/>
              <a:t>Navštívíš -</a:t>
            </a:r>
            <a:endParaRPr lang="de-DE" sz="2400" dirty="0" smtClean="0"/>
          </a:p>
          <a:p>
            <a:pPr>
              <a:buFontTx/>
              <a:buNone/>
            </a:pPr>
            <a:r>
              <a:rPr lang="de-DE" sz="2400" b="1" dirty="0" smtClean="0"/>
              <a:t>Paul </a:t>
            </a:r>
            <a:r>
              <a:rPr lang="de-DE" sz="2400" dirty="0" smtClean="0"/>
              <a:t>besucht </a:t>
            </a:r>
            <a:r>
              <a:rPr lang="de-DE" sz="2400" b="1" dirty="0" smtClean="0"/>
              <a:t>seinen</a:t>
            </a:r>
            <a:r>
              <a:rPr lang="de-DE" sz="2400" dirty="0" smtClean="0"/>
              <a:t> Freund.</a:t>
            </a:r>
            <a:r>
              <a:rPr lang="cs-CZ" sz="2400" dirty="0" smtClean="0"/>
              <a:t>             </a:t>
            </a:r>
            <a:r>
              <a:rPr lang="cs-CZ" sz="1800" dirty="0" smtClean="0"/>
              <a:t>Navštíví -</a:t>
            </a:r>
            <a:endParaRPr lang="de-DE" sz="2400" dirty="0" smtClean="0"/>
          </a:p>
          <a:p>
            <a:pPr>
              <a:buFontTx/>
              <a:buNone/>
            </a:pPr>
            <a:r>
              <a:rPr lang="de-DE" sz="2400" b="1" dirty="0" smtClean="0"/>
              <a:t>Helga </a:t>
            </a:r>
            <a:r>
              <a:rPr lang="de-DE" sz="2400" dirty="0" smtClean="0"/>
              <a:t>besucht </a:t>
            </a:r>
            <a:r>
              <a:rPr lang="de-DE" sz="2400" b="1" dirty="0" smtClean="0"/>
              <a:t>ihren </a:t>
            </a:r>
            <a:r>
              <a:rPr lang="cs-CZ" sz="2400" dirty="0" err="1" smtClean="0"/>
              <a:t>Freund</a:t>
            </a:r>
            <a:r>
              <a:rPr lang="cs-CZ" sz="2400" dirty="0" smtClean="0"/>
              <a:t>              </a:t>
            </a:r>
            <a:r>
              <a:rPr lang="cs-CZ" sz="1800" dirty="0" smtClean="0"/>
              <a:t>Navštíví -		svého</a:t>
            </a:r>
            <a:endParaRPr lang="de-DE" sz="2400" b="1" dirty="0" smtClean="0"/>
          </a:p>
          <a:p>
            <a:pPr>
              <a:buFontTx/>
              <a:buNone/>
            </a:pPr>
            <a:r>
              <a:rPr lang="de-DE" sz="2400" b="1" dirty="0" smtClean="0"/>
              <a:t>Das Kind</a:t>
            </a:r>
            <a:r>
              <a:rPr lang="de-DE" sz="2400" dirty="0" smtClean="0"/>
              <a:t> besucht </a:t>
            </a:r>
            <a:r>
              <a:rPr lang="de-DE" sz="2400" b="1" dirty="0" smtClean="0"/>
              <a:t>seinen</a:t>
            </a:r>
            <a:r>
              <a:rPr lang="de-DE" sz="2400" dirty="0" smtClean="0"/>
              <a:t> Freund.</a:t>
            </a:r>
            <a:r>
              <a:rPr lang="de-DE" sz="2400" b="1" dirty="0" smtClean="0"/>
              <a:t> </a:t>
            </a:r>
            <a:r>
              <a:rPr lang="cs-CZ" sz="2400" b="1" dirty="0" smtClean="0"/>
              <a:t>    </a:t>
            </a:r>
            <a:r>
              <a:rPr lang="cs-CZ" sz="1800" dirty="0" smtClean="0"/>
              <a:t>Navštíví -		přítele</a:t>
            </a:r>
            <a:endParaRPr lang="de-DE" sz="2400" dirty="0" smtClean="0"/>
          </a:p>
          <a:p>
            <a:pPr>
              <a:buFontTx/>
              <a:buNone/>
            </a:pPr>
            <a:r>
              <a:rPr lang="de-DE" sz="2400" b="1" dirty="0" smtClean="0"/>
              <a:t>Wir </a:t>
            </a:r>
            <a:r>
              <a:rPr lang="de-DE" sz="2400" dirty="0" smtClean="0"/>
              <a:t>besuchen</a:t>
            </a:r>
            <a:r>
              <a:rPr lang="cs-CZ" sz="2400" dirty="0" smtClean="0"/>
              <a:t> </a:t>
            </a:r>
            <a:r>
              <a:rPr lang="cs-CZ" sz="2400" b="1" dirty="0" err="1" smtClean="0"/>
              <a:t>uns</a:t>
            </a:r>
            <a:r>
              <a:rPr lang="de-DE" sz="2400" b="1" dirty="0" smtClean="0"/>
              <a:t>(</a:t>
            </a:r>
            <a:r>
              <a:rPr lang="cs-CZ" sz="2400" b="1" dirty="0" smtClean="0"/>
              <a:t>e</a:t>
            </a:r>
            <a:r>
              <a:rPr lang="de-DE" sz="2400" b="1" dirty="0" smtClean="0"/>
              <a:t>)</a:t>
            </a:r>
            <a:r>
              <a:rPr lang="cs-CZ" sz="2400" b="1" dirty="0" err="1" smtClean="0"/>
              <a:t>ren</a:t>
            </a:r>
            <a:r>
              <a:rPr lang="de-DE" sz="2400" dirty="0" smtClean="0"/>
              <a:t> </a:t>
            </a:r>
            <a:r>
              <a:rPr lang="de-DE" sz="2400" b="1" dirty="0" smtClean="0"/>
              <a:t> </a:t>
            </a:r>
            <a:r>
              <a:rPr lang="de-DE" sz="2400" dirty="0" smtClean="0"/>
              <a:t>Freund.</a:t>
            </a:r>
            <a:r>
              <a:rPr lang="cs-CZ" sz="2400" dirty="0" smtClean="0"/>
              <a:t>    </a:t>
            </a:r>
            <a:r>
              <a:rPr lang="de-DE" sz="2400" dirty="0" smtClean="0"/>
              <a:t> </a:t>
            </a:r>
            <a:r>
              <a:rPr lang="cs-CZ" sz="2400" dirty="0" smtClean="0"/>
              <a:t> </a:t>
            </a:r>
            <a:r>
              <a:rPr lang="cs-CZ" sz="1800" dirty="0" smtClean="0"/>
              <a:t>Navštívíme -</a:t>
            </a:r>
            <a:endParaRPr lang="de-DE" sz="2400" dirty="0" smtClean="0"/>
          </a:p>
          <a:p>
            <a:pPr>
              <a:buFontTx/>
              <a:buNone/>
            </a:pPr>
            <a:r>
              <a:rPr lang="de-DE" sz="2400" b="1" dirty="0" smtClean="0"/>
              <a:t>Ihr </a:t>
            </a:r>
            <a:r>
              <a:rPr lang="de-DE" sz="2400" dirty="0" smtClean="0"/>
              <a:t>besucht </a:t>
            </a:r>
            <a:r>
              <a:rPr lang="de-DE" sz="2400" b="1" dirty="0" err="1" smtClean="0"/>
              <a:t>eu</a:t>
            </a:r>
            <a:r>
              <a:rPr lang="de-DE" sz="2400" b="1" dirty="0" smtClean="0"/>
              <a:t>(</a:t>
            </a:r>
            <a:r>
              <a:rPr lang="cs-CZ" sz="2400" b="1" dirty="0" smtClean="0"/>
              <a:t>e</a:t>
            </a:r>
            <a:r>
              <a:rPr lang="de-DE" sz="2400" b="1" dirty="0" smtClean="0"/>
              <a:t>)</a:t>
            </a:r>
            <a:r>
              <a:rPr lang="de-DE" sz="2400" b="1" dirty="0" err="1" smtClean="0"/>
              <a:t>ren</a:t>
            </a:r>
            <a:r>
              <a:rPr lang="de-DE" sz="2400" b="1" dirty="0" smtClean="0"/>
              <a:t> </a:t>
            </a:r>
            <a:r>
              <a:rPr lang="de-DE" sz="2400" dirty="0" smtClean="0"/>
              <a:t>Freund.</a:t>
            </a:r>
            <a:r>
              <a:rPr lang="cs-CZ" sz="2400" dirty="0" smtClean="0"/>
              <a:t>             </a:t>
            </a:r>
            <a:r>
              <a:rPr lang="cs-CZ" sz="1800" dirty="0" err="1" smtClean="0"/>
              <a:t>Navštívite</a:t>
            </a:r>
            <a:r>
              <a:rPr lang="cs-CZ" sz="1800" dirty="0" smtClean="0"/>
              <a:t> -</a:t>
            </a:r>
            <a:endParaRPr lang="de-DE" sz="2400" dirty="0" smtClean="0"/>
          </a:p>
          <a:p>
            <a:pPr>
              <a:buFontTx/>
              <a:buNone/>
            </a:pPr>
            <a:r>
              <a:rPr lang="de-DE" sz="2400" b="1" dirty="0" smtClean="0"/>
              <a:t>Die Eltern </a:t>
            </a:r>
            <a:r>
              <a:rPr lang="de-DE" sz="2400" dirty="0" smtClean="0"/>
              <a:t>besuchen </a:t>
            </a:r>
            <a:r>
              <a:rPr lang="de-DE" sz="2400" b="1" dirty="0" smtClean="0"/>
              <a:t> ihren </a:t>
            </a:r>
            <a:r>
              <a:rPr lang="de-DE" sz="2400" dirty="0" smtClean="0"/>
              <a:t>Freund.</a:t>
            </a:r>
            <a:r>
              <a:rPr lang="cs-CZ" sz="2400" dirty="0" smtClean="0"/>
              <a:t>  </a:t>
            </a:r>
            <a:r>
              <a:rPr lang="cs-CZ" sz="1800" dirty="0" smtClean="0"/>
              <a:t>Navštíví -</a:t>
            </a:r>
            <a:endParaRPr lang="de-DE" sz="2400" dirty="0" smtClean="0"/>
          </a:p>
          <a:p>
            <a:pPr>
              <a:buFontTx/>
              <a:buNone/>
            </a:pPr>
            <a:r>
              <a:rPr lang="de-DE" sz="2400" b="1" dirty="0" smtClean="0"/>
              <a:t>Sie </a:t>
            </a:r>
            <a:r>
              <a:rPr lang="de-DE" sz="2400" dirty="0" smtClean="0"/>
              <a:t>besuchen </a:t>
            </a:r>
            <a:r>
              <a:rPr lang="de-DE" sz="2400" b="1" dirty="0" smtClean="0"/>
              <a:t> Ihren</a:t>
            </a:r>
            <a:r>
              <a:rPr lang="de-DE" sz="2400" dirty="0" smtClean="0"/>
              <a:t> Freund.</a:t>
            </a:r>
            <a:r>
              <a:rPr lang="cs-CZ" sz="1800" dirty="0" smtClean="0"/>
              <a:t>                  Navštívíte -</a:t>
            </a:r>
            <a:endParaRPr lang="cs-CZ" sz="2400" b="1" dirty="0" smtClean="0"/>
          </a:p>
        </p:txBody>
      </p:sp>
      <p:sp>
        <p:nvSpPr>
          <p:cNvPr id="7171" name="Text Box 4"/>
          <p:cNvSpPr txBox="1">
            <a:spLocks noChangeArrowheads="1"/>
          </p:cNvSpPr>
          <p:nvPr/>
        </p:nvSpPr>
        <p:spPr bwMode="auto">
          <a:xfrm>
            <a:off x="4556125" y="949325"/>
            <a:ext cx="184150" cy="366713"/>
          </a:xfrm>
          <a:prstGeom prst="rect">
            <a:avLst/>
          </a:prstGeom>
          <a:noFill/>
          <a:ln w="9525">
            <a:noFill/>
            <a:miter lim="800000"/>
            <a:headEnd/>
            <a:tailEnd/>
          </a:ln>
        </p:spPr>
        <p:txBody>
          <a:bodyPr wrap="none">
            <a:spAutoFit/>
          </a:bodyPr>
          <a:lstStyle/>
          <a:p>
            <a:endParaRPr lang="cs-CZ"/>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4294967295"/>
          </p:nvPr>
        </p:nvSpPr>
        <p:spPr>
          <a:xfrm>
            <a:off x="0" y="641350"/>
            <a:ext cx="9144000" cy="6907213"/>
          </a:xfrm>
        </p:spPr>
        <p:txBody>
          <a:bodyPr/>
          <a:lstStyle/>
          <a:p>
            <a:pPr marL="457200" indent="-457200">
              <a:buFontTx/>
              <a:buNone/>
            </a:pPr>
            <a:r>
              <a:rPr lang="de-DE" sz="2400" dirty="0" smtClean="0"/>
              <a:t>1.Kennen Sie den Freund …………. Tochter? </a:t>
            </a:r>
          </a:p>
          <a:p>
            <a:pPr marL="457200" indent="-457200">
              <a:buFontTx/>
              <a:buNone/>
            </a:pPr>
            <a:r>
              <a:rPr lang="de-DE" sz="2400" dirty="0" smtClean="0"/>
              <a:t>      ( Ihrer, ihrer, deiner)</a:t>
            </a:r>
          </a:p>
          <a:p>
            <a:pPr marL="457200" indent="-457200">
              <a:buFontTx/>
              <a:buNone/>
            </a:pPr>
            <a:r>
              <a:rPr lang="de-DE" sz="2400" dirty="0" smtClean="0"/>
              <a:t>2. Wo hast du …………. Bruder?</a:t>
            </a:r>
          </a:p>
          <a:p>
            <a:pPr marL="457200" indent="-457200">
              <a:buFontTx/>
              <a:buNone/>
            </a:pPr>
            <a:r>
              <a:rPr lang="de-DE" sz="2400" dirty="0" smtClean="0"/>
              <a:t>     ( deinen, seinen, meinen)</a:t>
            </a:r>
          </a:p>
          <a:p>
            <a:pPr marL="457200" indent="-457200">
              <a:buFontTx/>
              <a:buNone/>
            </a:pPr>
            <a:r>
              <a:rPr lang="de-DE" sz="2400" dirty="0" smtClean="0"/>
              <a:t>3. Sie möchte……….. Vater ein Geschenk kaufen.</a:t>
            </a:r>
          </a:p>
          <a:p>
            <a:pPr marL="457200" indent="-457200">
              <a:buFontTx/>
              <a:buNone/>
            </a:pPr>
            <a:r>
              <a:rPr lang="de-DE" sz="2400" dirty="0" smtClean="0"/>
              <a:t>     ( deinem, unserem, ihrem)</a:t>
            </a:r>
          </a:p>
          <a:p>
            <a:pPr marL="457200" indent="-457200">
              <a:buFontTx/>
              <a:buNone/>
            </a:pPr>
            <a:r>
              <a:rPr lang="de-DE" sz="2400" dirty="0" smtClean="0"/>
              <a:t>4. Wir besuchen heute……………. Oma.</a:t>
            </a:r>
          </a:p>
          <a:p>
            <a:pPr marL="457200" indent="-457200">
              <a:buFontTx/>
              <a:buNone/>
            </a:pPr>
            <a:r>
              <a:rPr lang="de-DE" sz="2400" dirty="0" smtClean="0"/>
              <a:t>     ( unsere, ihre, </a:t>
            </a:r>
            <a:r>
              <a:rPr lang="de-DE" sz="2400" dirty="0" err="1" smtClean="0"/>
              <a:t>euere</a:t>
            </a:r>
            <a:r>
              <a:rPr lang="de-DE" sz="2400" dirty="0" smtClean="0"/>
              <a:t>)</a:t>
            </a:r>
          </a:p>
          <a:p>
            <a:pPr marL="457200" indent="-457200">
              <a:buFontTx/>
              <a:buNone/>
            </a:pPr>
            <a:r>
              <a:rPr lang="de-DE" sz="2400" dirty="0" smtClean="0"/>
              <a:t>5. Warum verkauft ihr ………………. Auto?</a:t>
            </a:r>
          </a:p>
          <a:p>
            <a:pPr marL="457200" indent="-457200">
              <a:buFontTx/>
              <a:buNone/>
            </a:pPr>
            <a:r>
              <a:rPr lang="de-DE" sz="2400" dirty="0" smtClean="0"/>
              <a:t>     ( euer, ihr, Ihr)</a:t>
            </a:r>
          </a:p>
          <a:p>
            <a:pPr marL="457200" indent="-457200">
              <a:buFontTx/>
              <a:buNone/>
            </a:pPr>
            <a:r>
              <a:rPr lang="de-DE" sz="2400" dirty="0" smtClean="0"/>
              <a:t>6. Er macht ……………. Arbeit gern.  </a:t>
            </a:r>
          </a:p>
          <a:p>
            <a:pPr marL="457200" indent="-457200">
              <a:buFontTx/>
              <a:buNone/>
            </a:pPr>
            <a:r>
              <a:rPr lang="de-DE" sz="2400" dirty="0" smtClean="0"/>
              <a:t>    ( seine, deine, ihre)</a:t>
            </a:r>
          </a:p>
          <a:p>
            <a:pPr marL="457200" indent="-457200">
              <a:buFontTx/>
              <a:buNone/>
            </a:pPr>
            <a:r>
              <a:rPr lang="de-DE" sz="2400" dirty="0" smtClean="0"/>
              <a:t>7. Ich wohne bei ………………. Schwester.</a:t>
            </a:r>
          </a:p>
          <a:p>
            <a:pPr marL="457200" indent="-457200">
              <a:buFontTx/>
              <a:buNone/>
            </a:pPr>
            <a:r>
              <a:rPr lang="de-DE" sz="2400" dirty="0" smtClean="0"/>
              <a:t>     ( meiner, seiner, unserer)</a:t>
            </a:r>
          </a:p>
          <a:p>
            <a:pPr marL="457200" indent="-457200">
              <a:buFontTx/>
              <a:buNone/>
            </a:pPr>
            <a:r>
              <a:rPr lang="de-DE" sz="2400" dirty="0" smtClean="0"/>
              <a:t>8. Hans und Helga verstehen ……….. Lehrer nicht.</a:t>
            </a:r>
          </a:p>
          <a:p>
            <a:pPr marL="457200" indent="-457200">
              <a:buFontTx/>
              <a:buNone/>
            </a:pPr>
            <a:r>
              <a:rPr lang="de-DE" sz="2400" dirty="0" smtClean="0"/>
              <a:t>     (seinen, deinen, ihren)</a:t>
            </a:r>
          </a:p>
          <a:p>
            <a:pPr marL="457200" indent="-457200">
              <a:buFontTx/>
              <a:buNone/>
            </a:pPr>
            <a:endParaRPr lang="de-DE" sz="2400" dirty="0" smtClean="0"/>
          </a:p>
          <a:p>
            <a:pPr marL="457200" indent="-457200">
              <a:buFontTx/>
              <a:buNone/>
            </a:pPr>
            <a:endParaRPr lang="cs-CZ" sz="2400" dirty="0" smtClean="0"/>
          </a:p>
        </p:txBody>
      </p:sp>
      <p:sp>
        <p:nvSpPr>
          <p:cNvPr id="8195" name="TextovéPole 2"/>
          <p:cNvSpPr txBox="1">
            <a:spLocks noChangeArrowheads="1"/>
          </p:cNvSpPr>
          <p:nvPr/>
        </p:nvSpPr>
        <p:spPr bwMode="auto">
          <a:xfrm>
            <a:off x="542925" y="354013"/>
            <a:ext cx="6049963" cy="368300"/>
          </a:xfrm>
          <a:prstGeom prst="rect">
            <a:avLst/>
          </a:prstGeom>
          <a:noFill/>
          <a:ln w="9525">
            <a:noFill/>
            <a:miter lim="800000"/>
            <a:headEnd/>
            <a:tailEnd/>
          </a:ln>
        </p:spPr>
        <p:txBody>
          <a:bodyPr>
            <a:spAutoFit/>
          </a:bodyPr>
          <a:lstStyle/>
          <a:p>
            <a:r>
              <a:rPr lang="cs-CZ"/>
              <a:t>III.Vyberte odpovídající ekvivalent českého svůj</a:t>
            </a:r>
          </a:p>
        </p:txBody>
      </p:sp>
      <p:sp>
        <p:nvSpPr>
          <p:cNvPr id="5" name="TextovéPole 4"/>
          <p:cNvSpPr txBox="1">
            <a:spLocks noChangeArrowheads="1"/>
          </p:cNvSpPr>
          <p:nvPr/>
        </p:nvSpPr>
        <p:spPr bwMode="auto">
          <a:xfrm>
            <a:off x="8751888" y="971550"/>
            <a:ext cx="1008062" cy="461963"/>
          </a:xfrm>
          <a:prstGeom prst="rect">
            <a:avLst/>
          </a:prstGeom>
          <a:noFill/>
          <a:ln w="9525">
            <a:noFill/>
            <a:miter lim="800000"/>
            <a:headEnd/>
            <a:tailEnd/>
          </a:ln>
        </p:spPr>
        <p:txBody>
          <a:bodyPr>
            <a:spAutoFit/>
          </a:bodyPr>
          <a:lstStyle/>
          <a:p>
            <a:r>
              <a:rPr lang="de-DE" sz="2400"/>
              <a:t>Ihrer</a:t>
            </a:r>
            <a:endParaRPr lang="cs-CZ" sz="2400"/>
          </a:p>
        </p:txBody>
      </p:sp>
      <p:sp>
        <p:nvSpPr>
          <p:cNvPr id="6" name="TextovéPole 5"/>
          <p:cNvSpPr txBox="1">
            <a:spLocks noChangeArrowheads="1"/>
          </p:cNvSpPr>
          <p:nvPr/>
        </p:nvSpPr>
        <p:spPr bwMode="auto">
          <a:xfrm>
            <a:off x="8680450" y="1836738"/>
            <a:ext cx="1263650" cy="460375"/>
          </a:xfrm>
          <a:prstGeom prst="rect">
            <a:avLst/>
          </a:prstGeom>
          <a:noFill/>
          <a:ln w="9525">
            <a:noFill/>
            <a:miter lim="800000"/>
            <a:headEnd/>
            <a:tailEnd/>
          </a:ln>
        </p:spPr>
        <p:txBody>
          <a:bodyPr>
            <a:spAutoFit/>
          </a:bodyPr>
          <a:lstStyle/>
          <a:p>
            <a:r>
              <a:rPr lang="de-DE" sz="2400"/>
              <a:t>deinen</a:t>
            </a:r>
            <a:endParaRPr lang="cs-CZ" sz="2400"/>
          </a:p>
        </p:txBody>
      </p:sp>
      <p:sp>
        <p:nvSpPr>
          <p:cNvPr id="7" name="TextovéPole 6"/>
          <p:cNvSpPr txBox="1">
            <a:spLocks noChangeArrowheads="1"/>
          </p:cNvSpPr>
          <p:nvPr/>
        </p:nvSpPr>
        <p:spPr bwMode="auto">
          <a:xfrm>
            <a:off x="8680450" y="2801938"/>
            <a:ext cx="1479550" cy="461962"/>
          </a:xfrm>
          <a:prstGeom prst="rect">
            <a:avLst/>
          </a:prstGeom>
          <a:noFill/>
          <a:ln w="9525">
            <a:noFill/>
            <a:miter lim="800000"/>
            <a:headEnd/>
            <a:tailEnd/>
          </a:ln>
        </p:spPr>
        <p:txBody>
          <a:bodyPr>
            <a:spAutoFit/>
          </a:bodyPr>
          <a:lstStyle/>
          <a:p>
            <a:r>
              <a:rPr lang="de-DE" sz="2400"/>
              <a:t>ihrem</a:t>
            </a:r>
            <a:endParaRPr lang="cs-CZ" sz="2400"/>
          </a:p>
        </p:txBody>
      </p:sp>
      <p:sp>
        <p:nvSpPr>
          <p:cNvPr id="8" name="TextovéPole 7"/>
          <p:cNvSpPr txBox="1">
            <a:spLocks noChangeArrowheads="1"/>
          </p:cNvSpPr>
          <p:nvPr/>
        </p:nvSpPr>
        <p:spPr bwMode="auto">
          <a:xfrm>
            <a:off x="8680450" y="3708400"/>
            <a:ext cx="1624013" cy="461963"/>
          </a:xfrm>
          <a:prstGeom prst="rect">
            <a:avLst/>
          </a:prstGeom>
          <a:noFill/>
          <a:ln w="9525">
            <a:noFill/>
            <a:miter lim="800000"/>
            <a:headEnd/>
            <a:tailEnd/>
          </a:ln>
        </p:spPr>
        <p:txBody>
          <a:bodyPr>
            <a:spAutoFit/>
          </a:bodyPr>
          <a:lstStyle/>
          <a:p>
            <a:r>
              <a:rPr lang="de-DE" sz="2400"/>
              <a:t>unsere</a:t>
            </a:r>
            <a:endParaRPr lang="cs-CZ" sz="2400"/>
          </a:p>
        </p:txBody>
      </p:sp>
      <p:sp>
        <p:nvSpPr>
          <p:cNvPr id="9" name="TextovéPole 8"/>
          <p:cNvSpPr txBox="1">
            <a:spLocks noChangeArrowheads="1"/>
          </p:cNvSpPr>
          <p:nvPr/>
        </p:nvSpPr>
        <p:spPr bwMode="auto">
          <a:xfrm>
            <a:off x="8712200" y="4572000"/>
            <a:ext cx="1481138" cy="461963"/>
          </a:xfrm>
          <a:prstGeom prst="rect">
            <a:avLst/>
          </a:prstGeom>
          <a:noFill/>
          <a:ln w="9525">
            <a:noFill/>
            <a:miter lim="800000"/>
            <a:headEnd/>
            <a:tailEnd/>
          </a:ln>
        </p:spPr>
        <p:txBody>
          <a:bodyPr>
            <a:spAutoFit/>
          </a:bodyPr>
          <a:lstStyle/>
          <a:p>
            <a:r>
              <a:rPr lang="de-DE" sz="2400"/>
              <a:t>euer</a:t>
            </a:r>
            <a:endParaRPr lang="cs-CZ" sz="2400"/>
          </a:p>
        </p:txBody>
      </p:sp>
      <p:sp>
        <p:nvSpPr>
          <p:cNvPr id="10" name="TextovéPole 9"/>
          <p:cNvSpPr txBox="1">
            <a:spLocks noChangeArrowheads="1"/>
          </p:cNvSpPr>
          <p:nvPr/>
        </p:nvSpPr>
        <p:spPr bwMode="auto">
          <a:xfrm>
            <a:off x="8609013" y="5437188"/>
            <a:ext cx="1655762" cy="460375"/>
          </a:xfrm>
          <a:prstGeom prst="rect">
            <a:avLst/>
          </a:prstGeom>
          <a:noFill/>
          <a:ln w="9525">
            <a:noFill/>
            <a:miter lim="800000"/>
            <a:headEnd/>
            <a:tailEnd/>
          </a:ln>
        </p:spPr>
        <p:txBody>
          <a:bodyPr>
            <a:spAutoFit/>
          </a:bodyPr>
          <a:lstStyle/>
          <a:p>
            <a:r>
              <a:rPr lang="de-DE" sz="2400"/>
              <a:t>seine</a:t>
            </a:r>
            <a:endParaRPr lang="cs-CZ" sz="2400"/>
          </a:p>
        </p:txBody>
      </p:sp>
      <p:sp>
        <p:nvSpPr>
          <p:cNvPr id="11" name="TextovéPole 10"/>
          <p:cNvSpPr txBox="1">
            <a:spLocks noChangeArrowheads="1"/>
          </p:cNvSpPr>
          <p:nvPr/>
        </p:nvSpPr>
        <p:spPr bwMode="auto">
          <a:xfrm>
            <a:off x="8639175" y="6257925"/>
            <a:ext cx="2489200" cy="461963"/>
          </a:xfrm>
          <a:prstGeom prst="rect">
            <a:avLst/>
          </a:prstGeom>
          <a:noFill/>
          <a:ln w="9525">
            <a:noFill/>
            <a:miter lim="800000"/>
            <a:headEnd/>
            <a:tailEnd/>
          </a:ln>
        </p:spPr>
        <p:txBody>
          <a:bodyPr>
            <a:spAutoFit/>
          </a:bodyPr>
          <a:lstStyle/>
          <a:p>
            <a:r>
              <a:rPr lang="de-DE" sz="2400"/>
              <a:t>meiner</a:t>
            </a:r>
            <a:endParaRPr lang="cs-CZ" sz="2400"/>
          </a:p>
        </p:txBody>
      </p:sp>
      <p:sp>
        <p:nvSpPr>
          <p:cNvPr id="13" name="TextovéPole 12"/>
          <p:cNvSpPr txBox="1">
            <a:spLocks noChangeArrowheads="1"/>
          </p:cNvSpPr>
          <p:nvPr/>
        </p:nvSpPr>
        <p:spPr bwMode="auto">
          <a:xfrm>
            <a:off x="8680450" y="7164388"/>
            <a:ext cx="1368425" cy="461962"/>
          </a:xfrm>
          <a:prstGeom prst="rect">
            <a:avLst/>
          </a:prstGeom>
          <a:noFill/>
          <a:ln w="9525">
            <a:noFill/>
            <a:miter lim="800000"/>
            <a:headEnd/>
            <a:tailEnd/>
          </a:ln>
        </p:spPr>
        <p:txBody>
          <a:bodyPr>
            <a:spAutoFit/>
          </a:bodyPr>
          <a:lstStyle/>
          <a:p>
            <a:r>
              <a:rPr lang="de-DE" sz="2400"/>
              <a:t>ihren</a:t>
            </a:r>
            <a:endParaRPr lang="cs-CZ"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additive="base">
                                        <p:cTn id="2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 calcmode="lin" valueType="num">
                                      <p:cBhvr additive="base">
                                        <p:cTn id="31"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
                                            <p:txEl>
                                              <p:pRg st="0" end="0"/>
                                            </p:txEl>
                                          </p:spTgt>
                                        </p:tgtEl>
                                        <p:attrNameLst>
                                          <p:attrName>style.visibility</p:attrName>
                                        </p:attrNameLst>
                                      </p:cBhvr>
                                      <p:to>
                                        <p:strVal val="visible"/>
                                      </p:to>
                                    </p:set>
                                    <p:anim calcmode="lin" valueType="num">
                                      <p:cBhvr additive="base">
                                        <p:cTn id="3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
                                            <p:txEl>
                                              <p:pRg st="0" end="0"/>
                                            </p:txEl>
                                          </p:spTgt>
                                        </p:tgtEl>
                                        <p:attrNameLst>
                                          <p:attrName>style.visibility</p:attrName>
                                        </p:attrNameLst>
                                      </p:cBhvr>
                                      <p:to>
                                        <p:strVal val="visible"/>
                                      </p:to>
                                    </p:set>
                                    <p:anim calcmode="lin" valueType="num">
                                      <p:cBhvr additive="base">
                                        <p:cTn id="43"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 presetClass="entr" presetSubtype="10" fill="hold" nodeType="clickEffect">
                                  <p:stCondLst>
                                    <p:cond delay="0"/>
                                  </p:stCondLst>
                                  <p:childTnLst>
                                    <p:set>
                                      <p:cBhvr>
                                        <p:cTn id="48" dur="1" fill="hold">
                                          <p:stCondLst>
                                            <p:cond delay="0"/>
                                          </p:stCondLst>
                                        </p:cTn>
                                        <p:tgtEl>
                                          <p:spTgt spid="13">
                                            <p:txEl>
                                              <p:pRg st="0" end="0"/>
                                            </p:txEl>
                                          </p:spTgt>
                                        </p:tgtEl>
                                        <p:attrNameLst>
                                          <p:attrName>style.visibility</p:attrName>
                                        </p:attrNameLst>
                                      </p:cBhvr>
                                      <p:to>
                                        <p:strVal val="visible"/>
                                      </p:to>
                                    </p:set>
                                    <p:animEffect transition="in" filter="checkerboard(across)">
                                      <p:cBhvr>
                                        <p:cTn id="49"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93</TotalTime>
  <Words>884</Words>
  <Application>Microsoft Office PowerPoint</Application>
  <PresentationFormat>Vlastní</PresentationFormat>
  <Paragraphs>256</Paragraphs>
  <Slides>13</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13</vt:i4>
      </vt:variant>
    </vt:vector>
  </HeadingPairs>
  <TitlesOfParts>
    <vt:vector size="16" baseType="lpstr">
      <vt:lpstr>Arial</vt:lpstr>
      <vt:lpstr>Arial - 20</vt:lpstr>
      <vt:lpstr>Výchozí návrh</vt:lpstr>
      <vt:lpstr>Possessivpronomina</vt:lpstr>
      <vt:lpstr>Přivlastňovací zájmena</vt:lpstr>
      <vt:lpstr>Přivlastňovací zájmena se skloňují v jednotném čísle jako neurčitý člen  1.Wer ist das? Das ist…  ihr Freund  deine Freundin  sein Kind  2. Wessen Buch ist das? Das ist das Buch…  ihres Freundes deiner Freundin  seines Kindes  3. Wem gehört das Buch? Das Buch gehört …  ihrem Freund  deiner Freundin  seinem Kind  4. Wen besuchst du? Ich besuche…  ihren Freund  deine Freundin  sein Kind  </vt:lpstr>
      <vt:lpstr>Pokyny ke cvičením: všechna cvičení obsahují správné řešení, které se postupně objeví klepáním do snímku.  </vt:lpstr>
      <vt:lpstr>Přivlastňovací zájmena</vt:lpstr>
      <vt:lpstr>Snímek 6</vt:lpstr>
      <vt:lpstr>Snímek 7</vt:lpstr>
      <vt:lpstr>Snímek 8</vt:lpstr>
      <vt:lpstr>Snímek 9</vt:lpstr>
      <vt:lpstr>Snímek 10</vt:lpstr>
      <vt:lpstr>Snímek 11</vt:lpstr>
      <vt:lpstr>Snímek 12</vt:lpstr>
      <vt:lpstr>POUŽITÉ ZDROJE:</vt:lpstr>
    </vt:vector>
  </TitlesOfParts>
  <Company>Foto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Petr Fiala</dc:creator>
  <cp:lastModifiedBy>Jiri Barta</cp:lastModifiedBy>
  <cp:revision>20</cp:revision>
  <dcterms:created xsi:type="dcterms:W3CDTF">2012-09-04T15:54:48Z</dcterms:created>
  <dcterms:modified xsi:type="dcterms:W3CDTF">2013-01-03T18:35:05Z</dcterms:modified>
</cp:coreProperties>
</file>