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17"/>
  </p:notesMasterIdLst>
  <p:sldIdLst>
    <p:sldId id="270" r:id="rId5"/>
    <p:sldId id="257" r:id="rId6"/>
    <p:sldId id="259" r:id="rId7"/>
    <p:sldId id="269" r:id="rId8"/>
    <p:sldId id="281" r:id="rId9"/>
    <p:sldId id="261" r:id="rId10"/>
    <p:sldId id="278" r:id="rId11"/>
    <p:sldId id="262" r:id="rId12"/>
    <p:sldId id="282" r:id="rId13"/>
    <p:sldId id="280" r:id="rId14"/>
    <p:sldId id="283" r:id="rId15"/>
    <p:sldId id="284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556" autoAdjust="0"/>
  </p:normalViewPr>
  <p:slideViewPr>
    <p:cSldViewPr>
      <p:cViewPr>
        <p:scale>
          <a:sx n="70" d="100"/>
          <a:sy n="70" d="100"/>
        </p:scale>
        <p:origin x="-79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EFDB5-FEA2-447C-9487-2CFD4045F06D}" type="datetimeFigureOut">
              <a:rPr lang="cs-CZ" smtClean="0"/>
              <a:t>1.12.2012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380C2-0C63-4D7B-BDB0-8488B0B91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4168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380C2-0C63-4D7B-BDB0-8488B0B913C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218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380C2-0C63-4D7B-BDB0-8488B0B913C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536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5C219-98BC-4D41-8EDB-5FA2EA3F7D2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52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27FCE-1926-4EBE-8B02-BB0C80D1F92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417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63426-ED22-4335-B213-541EEB2EAAD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919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5C219-98BC-4D41-8EDB-5FA2EA3F7D2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144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B68C2-5E95-43D9-AD45-F88AAF2AA5E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176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C0F00-E170-47FC-BA76-C5E95FD0D85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443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66E32-3402-4EA3-98C4-26DD4140F88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777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D3EF9-6889-4DFB-9698-C6F873DB261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1201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88DCB-3168-43E4-8FAB-F35E85C3B92C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2581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3497B-502C-49D4-B241-70216841FC4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3194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590FF-E82D-4BE5-A3B6-E0E72A614F7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827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B68C2-5E95-43D9-AD45-F88AAF2AA5E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0098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ECE9C-0F03-4E7F-87C1-F88A467C2BD0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2797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27FCE-1926-4EBE-8B02-BB0C80D1F92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4252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63426-ED22-4335-B213-541EEB2EAAD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9026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5C219-98BC-4D41-8EDB-5FA2EA3F7D2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5064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B68C2-5E95-43D9-AD45-F88AAF2AA5E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4793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C0F00-E170-47FC-BA76-C5E95FD0D85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6013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66E32-3402-4EA3-98C4-26DD4140F88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6409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D3EF9-6889-4DFB-9698-C6F873DB261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7615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88DCB-3168-43E4-8FAB-F35E85C3B92C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2444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3497B-502C-49D4-B241-70216841FC4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41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C0F00-E170-47FC-BA76-C5E95FD0D85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2914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590FF-E82D-4BE5-A3B6-E0E72A614F7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8714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ECE9C-0F03-4E7F-87C1-F88A467C2BD0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1260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27FCE-1926-4EBE-8B02-BB0C80D1F92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4947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63426-ED22-4335-B213-541EEB2EAAD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4528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5C219-98BC-4D41-8EDB-5FA2EA3F7D2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9388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B68C2-5E95-43D9-AD45-F88AAF2AA5E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3793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C0F00-E170-47FC-BA76-C5E95FD0D85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8988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66E32-3402-4EA3-98C4-26DD4140F88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2450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D3EF9-6889-4DFB-9698-C6F873DB261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135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88DCB-3168-43E4-8FAB-F35E85C3B92C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823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66E32-3402-4EA3-98C4-26DD4140F88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42433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3497B-502C-49D4-B241-70216841FC4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0705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590FF-E82D-4BE5-A3B6-E0E72A614F7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16293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ECE9C-0F03-4E7F-87C1-F88A467C2BD0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86255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27FCE-1926-4EBE-8B02-BB0C80D1F92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22118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63426-ED22-4335-B213-541EEB2EAAD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481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D3EF9-6889-4DFB-9698-C6F873DB261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539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88DCB-3168-43E4-8FAB-F35E85C3B92C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873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3497B-502C-49D4-B241-70216841FC4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55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590FF-E82D-4BE5-A3B6-E0E72A614F7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320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ECE9C-0F03-4E7F-87C1-F88A467C2BD0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315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33"/>
            </a:gs>
            <a:gs pos="100000">
              <a:srgbClr val="FF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0AD74FD-BF2E-453F-A153-2C9D129D1285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784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33"/>
            </a:gs>
            <a:gs pos="100000">
              <a:srgbClr val="FF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0AD74FD-BF2E-453F-A153-2C9D129D1285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223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33"/>
            </a:gs>
            <a:gs pos="100000">
              <a:srgbClr val="FF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0AD74FD-BF2E-453F-A153-2C9D129D1285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95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33"/>
            </a:gs>
            <a:gs pos="100000">
              <a:srgbClr val="FF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0AD74FD-BF2E-453F-A153-2C9D129D1285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64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riedljr\Desktop\Dotace pro školy\Základní logolink\logolinkI_bar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404813"/>
            <a:ext cx="52578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827088" y="2492375"/>
            <a:ext cx="7777162" cy="2308324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název projektu: Šablony Špičák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číslo projektu: CZ.1.07/1.4.00/21.2735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šablona III/2 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autor výukového materiálu: Mgr. Jana Jiroušová, 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VM vytvořen: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říjen 2011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výukový materiál určen pro: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5. 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ročník, </a:t>
            </a:r>
          </a:p>
          <a:p>
            <a:pPr algn="ctr">
              <a:defRPr/>
            </a:pP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Vyhledávání informací a komunikace, Historie internetu</a:t>
            </a:r>
            <a:endParaRPr lang="cs-CZ" b="1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číslo DUM: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32_211_Informatika 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 komunikační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technologie_02</a:t>
            </a:r>
            <a:endParaRPr lang="cs-CZ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51520" y="5517232"/>
            <a:ext cx="9289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i="1" dirty="0"/>
              <a:t>Autorem materiálu a všech jeho částí, není-li uvedeno jinak, je </a:t>
            </a:r>
            <a:r>
              <a:rPr lang="cs-CZ" i="1" dirty="0" smtClean="0"/>
              <a:t>Mgr. Jana </a:t>
            </a:r>
            <a:r>
              <a:rPr lang="cs-CZ" i="1" dirty="0"/>
              <a:t>Jiroušová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59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332656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3200" dirty="0" smtClean="0"/>
              <a:t>Pomocí </a:t>
            </a:r>
            <a:r>
              <a:rPr lang="cs-CZ" sz="3200" dirty="0"/>
              <a:t>sociálních sítí se prostřednictvím Internetu sdružují lidé, kteří by se jinak fyzicky nemohli </a:t>
            </a:r>
            <a:r>
              <a:rPr lang="cs-CZ" sz="3200" dirty="0" smtClean="0"/>
              <a:t>setkat.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204303" y="1988840"/>
            <a:ext cx="86409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3200" dirty="0"/>
              <a:t>Účel sociálních sítí se různí, některé slouží ke sdílení informací a k zábavě, jiné pomáhají hledat práci, případně sdružují etnika nebo umělce. </a:t>
            </a:r>
          </a:p>
        </p:txBody>
      </p:sp>
      <p:sp>
        <p:nvSpPr>
          <p:cNvPr id="5" name="Obdélník 4"/>
          <p:cNvSpPr/>
          <p:nvPr/>
        </p:nvSpPr>
        <p:spPr>
          <a:xfrm>
            <a:off x="204302" y="4149080"/>
            <a:ext cx="80401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3200" dirty="0"/>
              <a:t>Známé sociální sítě jsou například</a:t>
            </a:r>
            <a:r>
              <a:rPr lang="cs-CZ" sz="3200" dirty="0" smtClean="0"/>
              <a:t>:</a:t>
            </a:r>
            <a:endParaRPr lang="cs-CZ" sz="3200" dirty="0"/>
          </a:p>
        </p:txBody>
      </p:sp>
      <p:sp>
        <p:nvSpPr>
          <p:cNvPr id="6" name="Obdélník 5"/>
          <p:cNvSpPr/>
          <p:nvPr/>
        </p:nvSpPr>
        <p:spPr>
          <a:xfrm>
            <a:off x="6678488" y="4149080"/>
            <a:ext cx="2286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err="1"/>
              <a:t>Facebook</a:t>
            </a:r>
            <a:endParaRPr lang="cs-CZ" sz="3200" dirty="0"/>
          </a:p>
          <a:p>
            <a:r>
              <a:rPr lang="cs-CZ" sz="3200" dirty="0"/>
              <a:t>Google+</a:t>
            </a:r>
          </a:p>
          <a:p>
            <a:r>
              <a:rPr lang="cs-CZ" sz="3200" dirty="0"/>
              <a:t>Lidé.cz</a:t>
            </a:r>
          </a:p>
          <a:p>
            <a:r>
              <a:rPr lang="cs-CZ" sz="3200" dirty="0" err="1"/>
              <a:t>MySpace</a:t>
            </a:r>
            <a:endParaRPr lang="cs-CZ" sz="3200" dirty="0"/>
          </a:p>
        </p:txBody>
      </p:sp>
      <p:pic>
        <p:nvPicPr>
          <p:cNvPr id="5122" name="Picture 2" descr="C:\Users\jjirousova\AppData\Local\Microsoft\Windows\Temporary Internet Files\Content.IE5\C7DAC5WG\MC9002323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339" y="4725144"/>
            <a:ext cx="2337741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60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43608" y="908720"/>
            <a:ext cx="77048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Anotace: </a:t>
            </a:r>
            <a:r>
              <a:rPr lang="cs-CZ" dirty="0" smtClean="0"/>
              <a:t>Internet, historie</a:t>
            </a:r>
          </a:p>
          <a:p>
            <a:r>
              <a:rPr lang="cs-CZ" b="1" dirty="0" smtClean="0"/>
              <a:t>Očekávaný výstup</a:t>
            </a:r>
            <a:r>
              <a:rPr lang="cs-CZ" dirty="0" smtClean="0"/>
              <a:t>: Žáci se učí chápat Internet jako nejrozsáhlejší zdroj informací </a:t>
            </a:r>
            <a:r>
              <a:rPr lang="cs-CZ" dirty="0"/>
              <a:t>a </a:t>
            </a:r>
            <a:r>
              <a:rPr lang="cs-CZ" dirty="0" smtClean="0"/>
              <a:t>služeb, seznámí se s historií, rozumí výhodám použití internetu, a důvodům jeho oblíbenosti a rozvoji. </a:t>
            </a:r>
          </a:p>
          <a:p>
            <a:r>
              <a:rPr lang="cs-CZ" b="1" dirty="0" smtClean="0"/>
              <a:t>Motivace</a:t>
            </a:r>
            <a:endParaRPr lang="cs-CZ" dirty="0"/>
          </a:p>
          <a:p>
            <a:r>
              <a:rPr lang="cs-CZ" dirty="0" smtClean="0"/>
              <a:t>Rozhovor </a:t>
            </a:r>
            <a:r>
              <a:rPr lang="cs-CZ" dirty="0"/>
              <a:t>o </a:t>
            </a:r>
            <a:r>
              <a:rPr lang="cs-CZ" dirty="0" smtClean="0"/>
              <a:t>prvním setkání žáků s internetem. </a:t>
            </a:r>
            <a:endParaRPr lang="cs-CZ" dirty="0"/>
          </a:p>
          <a:p>
            <a:r>
              <a:rPr lang="cs-CZ" b="1" dirty="0"/>
              <a:t>Frontální prezentace </a:t>
            </a:r>
            <a:r>
              <a:rPr lang="cs-CZ" dirty="0"/>
              <a:t> </a:t>
            </a:r>
          </a:p>
          <a:p>
            <a:r>
              <a:rPr lang="cs-CZ" dirty="0"/>
              <a:t>Na základě frontální prezentace a vlastních zkušeností žáků </a:t>
            </a:r>
            <a:r>
              <a:rPr lang="cs-CZ" dirty="0" smtClean="0"/>
              <a:t>vyvodit </a:t>
            </a:r>
            <a:r>
              <a:rPr lang="cs-CZ" dirty="0"/>
              <a:t>podle snímku č. 2 -3 </a:t>
            </a:r>
            <a:r>
              <a:rPr lang="cs-CZ" dirty="0" smtClean="0"/>
              <a:t>co je to internet.</a:t>
            </a:r>
            <a:endParaRPr lang="cs-CZ" dirty="0"/>
          </a:p>
          <a:p>
            <a:r>
              <a:rPr lang="cs-CZ" dirty="0" smtClean="0"/>
              <a:t>Seznámení s historií internetu </a:t>
            </a:r>
            <a:r>
              <a:rPr lang="cs-CZ" dirty="0"/>
              <a:t>snímku č. 4 – 5</a:t>
            </a:r>
            <a:r>
              <a:rPr lang="cs-CZ" dirty="0" smtClean="0"/>
              <a:t>.</a:t>
            </a:r>
          </a:p>
          <a:p>
            <a:r>
              <a:rPr lang="cs-CZ" dirty="0" smtClean="0"/>
              <a:t>Vyvození na základě rozhovoru se žáky </a:t>
            </a:r>
            <a:r>
              <a:rPr lang="cs-CZ" dirty="0" smtClean="0"/>
              <a:t>proč je internet oblíben (snímek 6).</a:t>
            </a:r>
            <a:endParaRPr lang="cs-CZ" dirty="0"/>
          </a:p>
          <a:p>
            <a:r>
              <a:rPr lang="cs-CZ" b="1" dirty="0"/>
              <a:t>Fixace </a:t>
            </a:r>
            <a:endParaRPr lang="cs-CZ" dirty="0"/>
          </a:p>
          <a:p>
            <a:r>
              <a:rPr lang="cs-CZ" i="1" dirty="0" smtClean="0"/>
              <a:t>Kde se můžeme všude setkat s internetem? </a:t>
            </a:r>
            <a:r>
              <a:rPr lang="cs-CZ" i="1" dirty="0" smtClean="0"/>
              <a:t>(snímek </a:t>
            </a:r>
            <a:r>
              <a:rPr lang="cs-CZ" i="1" dirty="0"/>
              <a:t>č. </a:t>
            </a:r>
            <a:r>
              <a:rPr lang="cs-CZ" i="1" dirty="0" smtClean="0"/>
              <a:t>7)</a:t>
            </a:r>
            <a:endParaRPr lang="cs-CZ" i="1" dirty="0"/>
          </a:p>
          <a:p>
            <a:r>
              <a:rPr lang="cs-CZ" b="1" dirty="0"/>
              <a:t>Frontální prezentace 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Na základě vlastních </a:t>
            </a:r>
            <a:r>
              <a:rPr lang="cs-CZ" dirty="0" smtClean="0"/>
              <a:t>zkušeností </a:t>
            </a:r>
            <a:r>
              <a:rPr lang="cs-CZ" dirty="0" smtClean="0"/>
              <a:t>žáků vyvodit </a:t>
            </a:r>
            <a:r>
              <a:rPr lang="cs-CZ" dirty="0"/>
              <a:t>konkrétní nejoblíbenější oblasti internetu </a:t>
            </a:r>
            <a:r>
              <a:rPr lang="cs-CZ" dirty="0" smtClean="0"/>
              <a:t>(</a:t>
            </a:r>
            <a:r>
              <a:rPr lang="cs-CZ" dirty="0" smtClean="0"/>
              <a:t>snímek </a:t>
            </a:r>
            <a:r>
              <a:rPr lang="cs-CZ" dirty="0"/>
              <a:t>č. </a:t>
            </a:r>
            <a:r>
              <a:rPr lang="cs-CZ" dirty="0" smtClean="0"/>
              <a:t>8 - 10).</a:t>
            </a:r>
            <a:endParaRPr lang="cs-CZ" dirty="0"/>
          </a:p>
          <a:p>
            <a:r>
              <a:rPr lang="cs-CZ" b="1" dirty="0"/>
              <a:t>Fixace </a:t>
            </a:r>
            <a:endParaRPr lang="cs-CZ" dirty="0"/>
          </a:p>
          <a:p>
            <a:r>
              <a:rPr lang="cs-CZ" dirty="0"/>
              <a:t>Shrnutí a upevnění </a:t>
            </a:r>
            <a:r>
              <a:rPr lang="cs-CZ" dirty="0" smtClean="0"/>
              <a:t>informací, využití vlastních zkušeností žáků.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837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764704"/>
            <a:ext cx="77048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Zdroje: </a:t>
            </a:r>
          </a:p>
          <a:p>
            <a:r>
              <a:rPr lang="cs-CZ" dirty="0"/>
              <a:t>NAVRÁTIL, Pavel. </a:t>
            </a:r>
            <a:r>
              <a:rPr lang="cs-CZ" i="1" dirty="0"/>
              <a:t>S počítačem na základní škole</a:t>
            </a:r>
            <a:r>
              <a:rPr lang="cs-CZ" dirty="0"/>
              <a:t>. Kralice na Hané: </a:t>
            </a:r>
            <a:r>
              <a:rPr lang="cs-CZ" dirty="0" err="1"/>
              <a:t>Computer</a:t>
            </a:r>
            <a:r>
              <a:rPr lang="cs-CZ" dirty="0"/>
              <a:t> Media s.r.o., 2005, ISBN 80-86686-49-3.</a:t>
            </a:r>
          </a:p>
          <a:p>
            <a:r>
              <a:rPr lang="cs-CZ" dirty="0"/>
              <a:t>KOVÁŘOVÁ, Libuše; NĚMEC, Vladimír; JIŘÍČEK, Michal a kol. </a:t>
            </a:r>
            <a:r>
              <a:rPr lang="cs-CZ" i="1" dirty="0"/>
              <a:t>Informatika pro základní školy</a:t>
            </a:r>
            <a:r>
              <a:rPr lang="cs-CZ" dirty="0"/>
              <a:t>. Kralice na Hané: </a:t>
            </a:r>
            <a:r>
              <a:rPr lang="cs-CZ" dirty="0" err="1"/>
              <a:t>Computer</a:t>
            </a:r>
            <a:r>
              <a:rPr lang="cs-CZ" dirty="0"/>
              <a:t> Media, 2009, ISBN 978-80-7402-015-5. </a:t>
            </a:r>
          </a:p>
          <a:p>
            <a:r>
              <a:rPr lang="cs-CZ" dirty="0" smtClean="0"/>
              <a:t>MS Office  Galerie Klipart</a:t>
            </a:r>
          </a:p>
          <a:p>
            <a:r>
              <a:rPr lang="cs-CZ" dirty="0" smtClean="0"/>
              <a:t>www. wikipedia.cz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459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514600" y="609600"/>
            <a:ext cx="3962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4800" b="1" dirty="0">
                <a:solidFill>
                  <a:srgbClr val="000000"/>
                </a:solidFill>
                <a:latin typeface="Comic Sans MS" pitchFamily="66" charset="0"/>
              </a:rPr>
              <a:t>INTERNET</a:t>
            </a:r>
          </a:p>
        </p:txBody>
      </p:sp>
      <p:pic>
        <p:nvPicPr>
          <p:cNvPr id="5" name="Picture 5" descr="C:\Users\jjirousova\AppData\Local\Microsoft\Windows\Temporary Internet Files\Content.IE5\DE4CGPLA\MC9002380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556792"/>
            <a:ext cx="3456384" cy="3556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512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470168" y="685800"/>
            <a:ext cx="3962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4800" b="1" dirty="0">
                <a:solidFill>
                  <a:srgbClr val="000000"/>
                </a:solidFill>
                <a:latin typeface="Comic Sans MS" pitchFamily="66" charset="0"/>
              </a:rPr>
              <a:t>INTERNET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089168" y="4753336"/>
            <a:ext cx="518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</a:rPr>
              <a:t>Celosvětová počítačová síť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907615" y="5445224"/>
            <a:ext cx="55447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Propojuje miliony počítačů na světě. </a:t>
            </a:r>
            <a:endParaRPr lang="cs-CZ" sz="2800" dirty="0"/>
          </a:p>
        </p:txBody>
      </p:sp>
      <p:pic>
        <p:nvPicPr>
          <p:cNvPr id="1026" name="Picture 2" descr="C:\Users\jjirousova\AppData\Local\Microsoft\Windows\Temporary Internet Files\Content.IE5\AM1I8PN9\MC9002508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763" y="1330751"/>
            <a:ext cx="3464024" cy="353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888780" y="6089922"/>
            <a:ext cx="342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</a:rPr>
              <a:t>Všude kolem nás</a:t>
            </a:r>
          </a:p>
        </p:txBody>
      </p:sp>
    </p:spTree>
    <p:extLst>
      <p:ext uri="{BB962C8B-B14F-4D97-AF65-F5344CB8AC3E}">
        <p14:creationId xmlns:p14="http://schemas.microsoft.com/office/powerpoint/2010/main" val="320895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3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4" grpId="0" autoUpdateAnimBg="0"/>
      <p:bldP spid="2" grpId="0"/>
      <p:bldP spid="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691680" y="332656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 smtClean="0">
                <a:latin typeface="Comic Sans MS" pitchFamily="66" charset="0"/>
              </a:rPr>
              <a:t>Historie</a:t>
            </a:r>
            <a:endParaRPr lang="cs-CZ" sz="4800" b="1" dirty="0">
              <a:latin typeface="Comic Sans MS" pitchFamily="66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83568" y="1147152"/>
            <a:ext cx="84604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3200" dirty="0" smtClean="0">
                <a:latin typeface="+mj-lt"/>
                <a:cs typeface="Calibri" pitchFamily="34" charset="0"/>
              </a:rPr>
              <a:t>V 60. letech potřeba bezpečné komunikace mezi vojenskými základnami, úřady </a:t>
            </a:r>
            <a:endParaRPr lang="cs-CZ" sz="3200" dirty="0">
              <a:latin typeface="+mj-lt"/>
              <a:cs typeface="Calibri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83568" y="2243290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3200" dirty="0" smtClean="0">
                <a:latin typeface="+mj-lt"/>
                <a:cs typeface="Calibri" pitchFamily="34" charset="0"/>
              </a:rPr>
              <a:t>Nebezpečí ohrožení jednoho centrálního uzlu s napojením ostatních uživatelů </a:t>
            </a:r>
            <a:endParaRPr lang="cs-CZ" sz="3200" dirty="0">
              <a:latin typeface="+mj-lt"/>
              <a:cs typeface="Calibri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83568" y="3298100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3200" dirty="0" smtClean="0">
                <a:latin typeface="+mj-lt"/>
                <a:cs typeface="Calibri" pitchFamily="34" charset="0"/>
              </a:rPr>
              <a:t>ARPANET síť s více uzly</a:t>
            </a:r>
            <a:endParaRPr lang="cs-CZ" sz="3200" dirty="0">
              <a:latin typeface="+mj-lt"/>
              <a:cs typeface="Calibri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83568" y="3933056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3200" dirty="0" smtClean="0">
                <a:latin typeface="+mj-lt"/>
                <a:cs typeface="Calibri" pitchFamily="34" charset="0"/>
              </a:rPr>
              <a:t>Rostla popularita ARPANETU zejména mezi vědci a studenty</a:t>
            </a:r>
            <a:endParaRPr lang="cs-CZ" sz="3200" dirty="0">
              <a:latin typeface="+mj-lt"/>
              <a:cs typeface="Calibri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86660" y="5020477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3200" dirty="0" smtClean="0">
                <a:latin typeface="+mj-lt"/>
                <a:cs typeface="Calibri" pitchFamily="34" charset="0"/>
              </a:rPr>
              <a:t>Rozrostla se mimo hranice USA </a:t>
            </a:r>
            <a:endParaRPr lang="cs-CZ" sz="3200" dirty="0">
              <a:latin typeface="+mj-lt"/>
              <a:cs typeface="Calibri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02180" y="5661248"/>
            <a:ext cx="84418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3200" dirty="0" smtClean="0">
                <a:latin typeface="+mj-lt"/>
                <a:cs typeface="Calibri" pitchFamily="34" charset="0"/>
              </a:rPr>
              <a:t>Získala název INTERNET (INTER – mezinárodní, NET – síť)</a:t>
            </a:r>
            <a:endParaRPr lang="cs-CZ" sz="3200" dirty="0">
              <a:latin typeface="+mj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80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39552" y="260648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Největší rozšíření Internetu nastalo až po roce </a:t>
            </a:r>
            <a:r>
              <a:rPr lang="cs-CZ" sz="2800" b="1" dirty="0" smtClean="0"/>
              <a:t>1990.</a:t>
            </a:r>
            <a:endParaRPr lang="cs-CZ" sz="28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1052736"/>
            <a:ext cx="57606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D</a:t>
            </a:r>
            <a:r>
              <a:rPr lang="cs-CZ" sz="2800" dirty="0" smtClean="0"/>
              <a:t>o </a:t>
            </a:r>
            <a:r>
              <a:rPr lang="cs-CZ" sz="2800" dirty="0" smtClean="0"/>
              <a:t>té doby připojeny především školy, úřady a výzkumná </a:t>
            </a:r>
            <a:r>
              <a:rPr lang="cs-CZ" sz="2800" dirty="0" smtClean="0"/>
              <a:t>pracoviště.</a:t>
            </a:r>
            <a:endParaRPr lang="cs-CZ" sz="2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2276872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K</a:t>
            </a:r>
            <a:r>
              <a:rPr lang="cs-CZ" sz="2800" dirty="0" smtClean="0"/>
              <a:t>dyž </a:t>
            </a:r>
            <a:r>
              <a:rPr lang="cs-CZ" sz="2800" dirty="0" smtClean="0"/>
              <a:t>se začali připojovat ostatní uživatelé </a:t>
            </a:r>
            <a:endParaRPr lang="cs-CZ" sz="2800" dirty="0"/>
          </a:p>
        </p:txBody>
      </p:sp>
      <p:sp>
        <p:nvSpPr>
          <p:cNvPr id="7" name="Šipka dolů 6"/>
          <p:cNvSpPr/>
          <p:nvPr/>
        </p:nvSpPr>
        <p:spPr>
          <a:xfrm>
            <a:off x="3455876" y="2996951"/>
            <a:ext cx="720080" cy="9605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467544" y="4129916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Internet se stal nástrojem pro nabídky </a:t>
            </a:r>
          </a:p>
          <a:p>
            <a:r>
              <a:rPr lang="cs-CZ" sz="2800" dirty="0" smtClean="0"/>
              <a:t>zboží a </a:t>
            </a:r>
            <a:r>
              <a:rPr lang="cs-CZ" sz="2800" dirty="0" smtClean="0"/>
              <a:t>služeb.</a:t>
            </a:r>
            <a:endParaRPr lang="cs-CZ" sz="2800" dirty="0"/>
          </a:p>
        </p:txBody>
      </p:sp>
      <p:sp>
        <p:nvSpPr>
          <p:cNvPr id="9" name="Šipka dolů 8"/>
          <p:cNvSpPr/>
          <p:nvPr/>
        </p:nvSpPr>
        <p:spPr>
          <a:xfrm>
            <a:off x="3491880" y="4791405"/>
            <a:ext cx="720080" cy="9418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467544" y="5715253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D</a:t>
            </a:r>
            <a:r>
              <a:rPr lang="cs-CZ" sz="2800" dirty="0" smtClean="0"/>
              <a:t>nes </a:t>
            </a:r>
            <a:r>
              <a:rPr lang="cs-CZ" sz="2800" dirty="0" smtClean="0"/>
              <a:t>počet počítačů připojených k Internetu je asi 580 mil (odhad z roku 2009)</a:t>
            </a:r>
            <a:endParaRPr lang="cs-CZ" sz="2800" dirty="0"/>
          </a:p>
        </p:txBody>
      </p:sp>
      <p:pic>
        <p:nvPicPr>
          <p:cNvPr id="3074" name="Picture 2" descr="C:\Users\jjirousova\AppData\Local\Microsoft\Windows\Temporary Internet Files\Content.IE5\C7DAC5WG\MC9001992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698936"/>
            <a:ext cx="2648655" cy="4962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71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/>
      <p:bldP spid="9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643563" y="1900238"/>
            <a:ext cx="3222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cs-CZ" sz="28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838200" y="764704"/>
            <a:ext cx="6858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4800" b="1" dirty="0">
                <a:solidFill>
                  <a:srgbClr val="000000"/>
                </a:solidFill>
                <a:latin typeface="Comic Sans MS" pitchFamily="66" charset="0"/>
              </a:rPr>
              <a:t>Oblíbenost internetu 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015752" y="1916832"/>
            <a:ext cx="5562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2800" dirty="0">
                <a:solidFill>
                  <a:srgbClr val="000000"/>
                </a:solidFill>
              </a:rPr>
              <a:t> </a:t>
            </a:r>
            <a:r>
              <a:rPr lang="cs-CZ" sz="3200" dirty="0" smtClean="0">
                <a:solidFill>
                  <a:srgbClr val="000000"/>
                </a:solidFill>
              </a:rPr>
              <a:t>obrovská </a:t>
            </a:r>
            <a:r>
              <a:rPr lang="cs-CZ" sz="3200" dirty="0">
                <a:solidFill>
                  <a:srgbClr val="000000"/>
                </a:solidFill>
              </a:rPr>
              <a:t>studna informací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987152" y="2575684"/>
            <a:ext cx="4953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2800" dirty="0">
                <a:solidFill>
                  <a:srgbClr val="000000"/>
                </a:solidFill>
              </a:rPr>
              <a:t> rychlost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971600" y="3178357"/>
            <a:ext cx="5257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2800" dirty="0">
                <a:solidFill>
                  <a:srgbClr val="000000"/>
                </a:solidFill>
              </a:rPr>
              <a:t> </a:t>
            </a:r>
            <a:r>
              <a:rPr lang="cs-CZ" sz="3200" dirty="0">
                <a:solidFill>
                  <a:srgbClr val="000000"/>
                </a:solidFill>
              </a:rPr>
              <a:t>spolehlivost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1043608" y="3794884"/>
            <a:ext cx="4800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2800" dirty="0">
                <a:solidFill>
                  <a:srgbClr val="000000"/>
                </a:solidFill>
              </a:rPr>
              <a:t> </a:t>
            </a:r>
            <a:r>
              <a:rPr lang="cs-CZ" sz="3200" dirty="0">
                <a:solidFill>
                  <a:srgbClr val="000000"/>
                </a:solidFill>
              </a:rPr>
              <a:t>svoboda</a:t>
            </a:r>
          </a:p>
        </p:txBody>
      </p:sp>
      <p:pic>
        <p:nvPicPr>
          <p:cNvPr id="2051" name="Picture 3" descr="C:\Users\jjirousova\AppData\Local\Microsoft\Windows\Temporary Internet Files\Content.IE5\SXTNKTH8\MC90019934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5" y="2389753"/>
            <a:ext cx="4501408" cy="4133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36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3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/>
      <p:bldP spid="13321" grpId="0" autoUpdateAnimBg="0"/>
      <p:bldP spid="13322" grpId="0" autoUpdateAnimBg="0"/>
      <p:bldP spid="13323" grpId="0" autoUpdateAnimBg="0"/>
      <p:bldP spid="1332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404664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Internet se stává pro stále více lidí předmětem každodenní potřeby.</a:t>
            </a:r>
            <a:endParaRPr lang="cs-CZ" sz="28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539552" y="1692091"/>
            <a:ext cx="86409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Pomocí Internetu můžeme např.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/>
              <a:t>získat obrázky nebo hudbu,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/>
              <a:t>podívat se na oblíbený film, </a:t>
            </a:r>
            <a:endParaRPr lang="cs-CZ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/>
              <a:t>objednat si letenku do Londýna,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najít </a:t>
            </a:r>
            <a:r>
              <a:rPr lang="cs-CZ" sz="2800" dirty="0"/>
              <a:t>program kin v různých městech,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popovídat </a:t>
            </a:r>
            <a:r>
              <a:rPr lang="cs-CZ" sz="2800" dirty="0"/>
              <a:t>si s kamarádem v Austrálii,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vyhledat výsledky sportovních zápasů např. v USA,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prohlédnout si letecké snímky hotelu v </a:t>
            </a:r>
            <a:r>
              <a:rPr lang="cs-CZ" sz="2800" dirty="0"/>
              <a:t>Řecku , </a:t>
            </a:r>
            <a:r>
              <a:rPr lang="cs-CZ" sz="2800" dirty="0" smtClean="0"/>
              <a:t>kam jedete na dovolenou apod</a:t>
            </a:r>
            <a:r>
              <a:rPr lang="cs-CZ" sz="2800" dirty="0"/>
              <a:t>. </a:t>
            </a:r>
          </a:p>
          <a:p>
            <a:endParaRPr lang="cs-CZ" sz="2800" dirty="0" smtClean="0"/>
          </a:p>
        </p:txBody>
      </p:sp>
      <p:pic>
        <p:nvPicPr>
          <p:cNvPr id="4099" name="Picture 3" descr="C:\Users\jjirousova\AppData\Local\Microsoft\Windows\Temporary Internet Files\Content.IE5\BG7DFHWT\MC9001993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943740"/>
            <a:ext cx="3561654" cy="2341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743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057400" y="685800"/>
            <a:ext cx="3962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4800" b="1" dirty="0">
                <a:solidFill>
                  <a:srgbClr val="000000"/>
                </a:solidFill>
                <a:latin typeface="Comic Sans MS" pitchFamily="66" charset="0"/>
              </a:rPr>
              <a:t>INTERNET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899592" y="2133600"/>
            <a:ext cx="7467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cs-CZ" sz="3600" dirty="0">
                <a:solidFill>
                  <a:srgbClr val="000000"/>
                </a:solidFill>
              </a:rPr>
              <a:t>Webové stránky jako zdroj informací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899592" y="3048000"/>
            <a:ext cx="640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cs-CZ" sz="3600" dirty="0">
                <a:solidFill>
                  <a:srgbClr val="000000"/>
                </a:solidFill>
              </a:rPr>
              <a:t>Elektronická pošta (e-mail, </a:t>
            </a:r>
            <a:r>
              <a:rPr lang="cs-CZ" sz="3600" dirty="0" err="1">
                <a:solidFill>
                  <a:srgbClr val="000000"/>
                </a:solidFill>
              </a:rPr>
              <a:t>ftp</a:t>
            </a:r>
            <a:r>
              <a:rPr lang="cs-CZ" sz="3600" dirty="0">
                <a:solidFill>
                  <a:srgbClr val="000000"/>
                </a:solidFill>
              </a:rPr>
              <a:t>, chat, diskusní služby…)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899592" y="4495800"/>
            <a:ext cx="533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cs-CZ" sz="3600" dirty="0">
                <a:solidFill>
                  <a:srgbClr val="000000"/>
                </a:solidFill>
              </a:rPr>
              <a:t>telefonování</a:t>
            </a:r>
          </a:p>
        </p:txBody>
      </p:sp>
      <p:pic>
        <p:nvPicPr>
          <p:cNvPr id="16397" name="Picture 1037" descr="C:\Users\jjirousova\AppData\Local\Microsoft\Windows\Temporary Internet Files\Content.IE5\RRJMXOLH\MC9002374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29502"/>
            <a:ext cx="3584328" cy="2615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8" name="Picture 1038" descr="C:\Users\jjirousova\AppData\Local\Microsoft\Windows\Temporary Internet Files\Content.IE5\DE4CGPLA\MP90043307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261" y="434061"/>
            <a:ext cx="2159094" cy="1511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966192" y="5589240"/>
            <a:ext cx="533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cs-CZ" sz="3600" dirty="0" smtClean="0">
                <a:solidFill>
                  <a:srgbClr val="000000"/>
                </a:solidFill>
              </a:rPr>
              <a:t>sociální sítě</a:t>
            </a:r>
            <a:endParaRPr lang="cs-CZ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98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utoUpdateAnimBg="0"/>
      <p:bldP spid="4103" grpId="0" autoUpdateAnimBg="0"/>
      <p:bldP spid="4104" grpId="0" autoUpdateAnimBg="0"/>
      <p:bldP spid="4106" grpId="0" autoUpdateAnimBg="0"/>
      <p:bldP spid="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2711822"/>
            <a:ext cx="75608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3200" dirty="0"/>
              <a:t>Sociální sítě se stávají novým komunikačním kanálem. </a:t>
            </a:r>
          </a:p>
        </p:txBody>
      </p:sp>
      <p:sp>
        <p:nvSpPr>
          <p:cNvPr id="3" name="Obdélník 2"/>
          <p:cNvSpPr/>
          <p:nvPr/>
        </p:nvSpPr>
        <p:spPr>
          <a:xfrm>
            <a:off x="611560" y="1052736"/>
            <a:ext cx="75608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3200" dirty="0"/>
              <a:t>V současné době prožívají sociální sítě rychlý </a:t>
            </a:r>
            <a:r>
              <a:rPr lang="cs-CZ" sz="3200" dirty="0" smtClean="0"/>
              <a:t>rozvoj.</a:t>
            </a:r>
            <a:endParaRPr lang="cs-CZ" sz="3200" dirty="0"/>
          </a:p>
        </p:txBody>
      </p:sp>
      <p:sp>
        <p:nvSpPr>
          <p:cNvPr id="4" name="Obdélník 3"/>
          <p:cNvSpPr/>
          <p:nvPr/>
        </p:nvSpPr>
        <p:spPr>
          <a:xfrm>
            <a:off x="611560" y="4368006"/>
            <a:ext cx="8064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3200" dirty="0"/>
              <a:t>O popularitě sociálních sítí svědčí i fakt, že se do nich připojuje stále více uživatelů</a:t>
            </a:r>
            <a:r>
              <a:rPr lang="cs-CZ" sz="3200" dirty="0" smtClean="0"/>
              <a:t>.</a:t>
            </a:r>
            <a:endParaRPr lang="cs-CZ" sz="3200" dirty="0"/>
          </a:p>
        </p:txBody>
      </p:sp>
      <p:pic>
        <p:nvPicPr>
          <p:cNvPr id="2052" name="Picture 4" descr="C:\Users\jjirousova\AppData\Local\Microsoft\Windows\Temporary Internet Files\Content.IE5\C7DAC5WG\MC90023238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595415"/>
            <a:ext cx="2952328" cy="2896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/>
          <p:cNvSpPr/>
          <p:nvPr/>
        </p:nvSpPr>
        <p:spPr>
          <a:xfrm>
            <a:off x="2351021" y="267943"/>
            <a:ext cx="29001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b="1" dirty="0">
                <a:latin typeface="Comic Sans MS" pitchFamily="66" charset="0"/>
              </a:rPr>
              <a:t>Sociální sítě</a:t>
            </a:r>
          </a:p>
        </p:txBody>
      </p:sp>
    </p:spTree>
    <p:extLst>
      <p:ext uri="{BB962C8B-B14F-4D97-AF65-F5344CB8AC3E}">
        <p14:creationId xmlns:p14="http://schemas.microsoft.com/office/powerpoint/2010/main" val="185372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583</Words>
  <Application>Microsoft Office PowerPoint</Application>
  <PresentationFormat>Předvádění na obrazovce (4:3)</PresentationFormat>
  <Paragraphs>78</Paragraphs>
  <Slides>12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4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Default Design</vt:lpstr>
      <vt:lpstr>1_Default Design</vt:lpstr>
      <vt:lpstr>2_Default Design</vt:lpstr>
      <vt:lpstr>3_Default Design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jjirousova</dc:creator>
  <cp:lastModifiedBy>jjirousova</cp:lastModifiedBy>
  <cp:revision>42</cp:revision>
  <dcterms:created xsi:type="dcterms:W3CDTF">2011-10-18T16:35:22Z</dcterms:created>
  <dcterms:modified xsi:type="dcterms:W3CDTF">2012-12-01T17:10:55Z</dcterms:modified>
</cp:coreProperties>
</file>