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70" r:id="rId7"/>
    <p:sldId id="268" r:id="rId8"/>
    <p:sldId id="260" r:id="rId9"/>
    <p:sldId id="261" r:id="rId10"/>
    <p:sldId id="271" r:id="rId11"/>
    <p:sldId id="262" r:id="rId12"/>
    <p:sldId id="263" r:id="rId13"/>
    <p:sldId id="264" r:id="rId14"/>
    <p:sldId id="265" r:id="rId15"/>
    <p:sldId id="272" r:id="rId16"/>
    <p:sldId id="267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8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84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36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95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48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56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66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63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5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82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000"/>
            </a:gs>
            <a:gs pos="46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B5A63-4490-44A5-B68F-92CB747C30F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226F4-426C-4CC3-BD54-A90B72F6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77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riedljr\Desktop\Dotace pro školy\Základní logolink\logolinkI_ba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04813"/>
            <a:ext cx="52578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088" y="2492375"/>
            <a:ext cx="7777162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VM vytvořen: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prosinec 2011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výukový materiál určen pro: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ročník,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Základy práce s počítačem,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Aplikace v OS Windows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DUM: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komunikační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technologie_19</a:t>
            </a:r>
            <a:endParaRPr lang="cs-CZ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-72516" y="6228020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i="1" dirty="0"/>
              <a:t>Autorem materiálu a všech jeho částí, není-li uvedeno jinak, je </a:t>
            </a:r>
            <a:r>
              <a:rPr lang="cs-CZ" i="1" dirty="0" smtClean="0"/>
              <a:t>Mgr. Jana </a:t>
            </a:r>
            <a:r>
              <a:rPr lang="cs-CZ" i="1" dirty="0"/>
              <a:t>Jiroušová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0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76573" y="43278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Úkol: 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98072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Vyhledej v Příslušenství aplikaci Kalkulačka a vypočítej následující příklad: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7894" y="278092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289 x 52 =</a:t>
            </a:r>
          </a:p>
          <a:p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4386" y="371703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Výsledek zapiš  do poznámkového bloku. 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6" name="Picture 4" descr="C:\Users\jjirousova\AppData\Local\Microsoft\Windows\Temporary Internet Files\Content.IE5\KUQAKED3\MC900440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56" y="4255641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18947"/>
            <a:ext cx="48291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9814" y="39578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Výstřižky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00441" y="530120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Umožňuje vystřihnout potřebnou část obrazovky a doplnit poznámkami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6" name="Obrázek 5" descr="C:\Users\jjirousova\AppData\Local\Microsoft\Windows\Temporary Internet Files\Content.IE5\KUQAKED3\MC900252177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49296"/>
            <a:ext cx="2236260" cy="1611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9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493"/>
            <a:ext cx="4619922" cy="525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65" y="548679"/>
            <a:ext cx="1502426" cy="175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256291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Vyzkoušejte aplikaci Výstřižky:</a:t>
            </a:r>
            <a:endParaRPr lang="cs-CZ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823373" cy="450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1600" y="62068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omic Sans MS" pitchFamily="66" charset="0"/>
              </a:rPr>
              <a:t>Aplikace </a:t>
            </a:r>
            <a:r>
              <a:rPr lang="cs-CZ" sz="3200" b="1" dirty="0" err="1" smtClean="0">
                <a:latin typeface="Comic Sans MS" pitchFamily="66" charset="0"/>
              </a:rPr>
              <a:t>WordPad</a:t>
            </a:r>
            <a:endParaRPr lang="cs-CZ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7151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28962" y="16946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omic Sans MS" pitchFamily="66" charset="0"/>
              </a:rPr>
              <a:t>Aplikace Malování</a:t>
            </a:r>
            <a:endParaRPr lang="cs-CZ" sz="3200" b="1" dirty="0"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659374" cy="149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4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273115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Spusťte aplikaci Malování a nakreslete podobného </a:t>
            </a:r>
            <a:r>
              <a:rPr lang="cs-CZ" sz="3200" dirty="0" err="1" smtClean="0">
                <a:latin typeface="Comic Sans MS" pitchFamily="66" charset="0"/>
              </a:rPr>
              <a:t>smajlíka</a:t>
            </a:r>
            <a:r>
              <a:rPr lang="cs-CZ" sz="3200" dirty="0" smtClean="0">
                <a:latin typeface="Comic Sans MS" pitchFamily="66" charset="0"/>
              </a:rPr>
              <a:t>. 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76573" y="43278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Úkol: 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79842"/>
            <a:ext cx="2659374" cy="149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9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548680"/>
            <a:ext cx="8748464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Anotace</a:t>
            </a:r>
            <a:r>
              <a:rPr lang="cs-CZ" dirty="0" smtClean="0"/>
              <a:t>: Aplikace v OS Windows</a:t>
            </a:r>
          </a:p>
          <a:p>
            <a:r>
              <a:rPr lang="cs-CZ" b="1" dirty="0" smtClean="0"/>
              <a:t>Očekávaný výstup</a:t>
            </a:r>
            <a:r>
              <a:rPr lang="cs-CZ" dirty="0" smtClean="0"/>
              <a:t>: Žák se seznamuje s aplikacemi, které jsou součástí OS Windows, učí se je ovládat a výhodně používat.</a:t>
            </a:r>
          </a:p>
          <a:p>
            <a:r>
              <a:rPr lang="cs-CZ" b="1" dirty="0" smtClean="0"/>
              <a:t>Frontální </a:t>
            </a:r>
            <a:r>
              <a:rPr lang="cs-CZ" b="1" dirty="0"/>
              <a:t>prezentace </a:t>
            </a:r>
            <a:r>
              <a:rPr lang="cs-CZ" dirty="0"/>
              <a:t> </a:t>
            </a:r>
          </a:p>
          <a:p>
            <a:r>
              <a:rPr lang="cs-CZ" dirty="0" smtClean="0"/>
              <a:t>Na základě prezentace seznámení s miniaplikacemi na plochu (snímek 3 - 5).</a:t>
            </a:r>
          </a:p>
          <a:p>
            <a:r>
              <a:rPr lang="cs-CZ" b="1" dirty="0" smtClean="0"/>
              <a:t>Fixace </a:t>
            </a:r>
          </a:p>
          <a:p>
            <a:r>
              <a:rPr lang="cs-CZ" dirty="0" smtClean="0"/>
              <a:t>Praktická </a:t>
            </a:r>
            <a:r>
              <a:rPr lang="cs-CZ" dirty="0" smtClean="0"/>
              <a:t>ukázka a úkol pro samostatnou práci </a:t>
            </a:r>
            <a:r>
              <a:rPr lang="cs-CZ" dirty="0" smtClean="0"/>
              <a:t>(snímek </a:t>
            </a:r>
            <a:r>
              <a:rPr lang="cs-CZ" dirty="0" smtClean="0"/>
              <a:t>6).</a:t>
            </a:r>
            <a:endParaRPr lang="cs-CZ" dirty="0" smtClean="0"/>
          </a:p>
          <a:p>
            <a:r>
              <a:rPr lang="cs-CZ" b="1" dirty="0"/>
              <a:t>Frontální prezentace </a:t>
            </a:r>
            <a:r>
              <a:rPr lang="cs-CZ" dirty="0"/>
              <a:t> </a:t>
            </a:r>
          </a:p>
          <a:p>
            <a:r>
              <a:rPr lang="cs-CZ" dirty="0"/>
              <a:t>Na základě prezentace seznámení </a:t>
            </a:r>
            <a:r>
              <a:rPr lang="cs-CZ" dirty="0" smtClean="0"/>
              <a:t>s příslušenstvím (snímek č. </a:t>
            </a:r>
            <a:r>
              <a:rPr lang="cs-CZ" dirty="0" smtClean="0"/>
              <a:t>7 </a:t>
            </a:r>
            <a:r>
              <a:rPr lang="cs-CZ" dirty="0" smtClean="0"/>
              <a:t>– </a:t>
            </a:r>
            <a:r>
              <a:rPr lang="cs-CZ" dirty="0" smtClean="0"/>
              <a:t>14).</a:t>
            </a:r>
            <a:endParaRPr lang="cs-CZ" dirty="0" smtClean="0"/>
          </a:p>
          <a:p>
            <a:r>
              <a:rPr lang="cs-CZ" b="1" dirty="0"/>
              <a:t>Fixace </a:t>
            </a:r>
            <a:endParaRPr lang="cs-CZ" dirty="0"/>
          </a:p>
          <a:p>
            <a:r>
              <a:rPr lang="cs-CZ" dirty="0" smtClean="0"/>
              <a:t>Praktické cvičení </a:t>
            </a:r>
            <a:r>
              <a:rPr lang="cs-CZ" dirty="0" smtClean="0"/>
              <a:t>aplikace </a:t>
            </a:r>
            <a:r>
              <a:rPr lang="cs-CZ" dirty="0" smtClean="0"/>
              <a:t>Kalkulačka, poznámkový </a:t>
            </a:r>
            <a:r>
              <a:rPr lang="cs-CZ" dirty="0" smtClean="0"/>
              <a:t>blok </a:t>
            </a:r>
            <a:r>
              <a:rPr lang="cs-CZ" dirty="0" smtClean="0"/>
              <a:t>(snímek </a:t>
            </a:r>
            <a:r>
              <a:rPr lang="cs-CZ" dirty="0" smtClean="0"/>
              <a:t> </a:t>
            </a:r>
            <a:r>
              <a:rPr lang="cs-CZ" dirty="0" smtClean="0"/>
              <a:t>10</a:t>
            </a:r>
            <a:r>
              <a:rPr lang="cs-CZ" dirty="0" smtClean="0"/>
              <a:t>).</a:t>
            </a:r>
          </a:p>
          <a:p>
            <a:r>
              <a:rPr lang="cs-CZ" dirty="0" smtClean="0"/>
              <a:t>Praktické cvičení aplikace Výstřižky (snímek č. 12).</a:t>
            </a:r>
            <a:endParaRPr lang="cs-CZ" dirty="0"/>
          </a:p>
          <a:p>
            <a:r>
              <a:rPr lang="cs-CZ" dirty="0"/>
              <a:t>Praktické procvičení </a:t>
            </a:r>
            <a:r>
              <a:rPr lang="cs-CZ" dirty="0" smtClean="0"/>
              <a:t>aplikace Malování </a:t>
            </a:r>
            <a:r>
              <a:rPr lang="cs-CZ" dirty="0" smtClean="0"/>
              <a:t>(snímek č. </a:t>
            </a:r>
            <a:r>
              <a:rPr lang="cs-CZ" dirty="0" smtClean="0"/>
              <a:t>15).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309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460375" y="115888"/>
            <a:ext cx="8229600" cy="51847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cs-CZ" dirty="0" smtClean="0"/>
              <a:t>Zdroje:</a:t>
            </a:r>
          </a:p>
          <a:p>
            <a:r>
              <a:rPr lang="cs-CZ" dirty="0"/>
              <a:t>NAVRÁTIL, Pavel. </a:t>
            </a:r>
            <a:r>
              <a:rPr lang="cs-CZ" i="1" dirty="0"/>
              <a:t>S počítačem na základní škole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 s.r.o., 2005, ISBN 80-86686-49-3.</a:t>
            </a:r>
          </a:p>
          <a:p>
            <a:r>
              <a:rPr lang="cs-CZ" dirty="0"/>
              <a:t>KOVÁŘOVÁ, Libuše; NĚMEC, Vladimír; JIŘÍČEK, Michal a kol. </a:t>
            </a:r>
            <a:r>
              <a:rPr lang="cs-CZ" i="1" dirty="0"/>
              <a:t>Informatika pro základní školy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Media, 2009, ISBN 978-80-7402-015-5. </a:t>
            </a:r>
          </a:p>
          <a:p>
            <a:pPr>
              <a:defRPr/>
            </a:pPr>
            <a:r>
              <a:rPr lang="cs-CZ" dirty="0" smtClean="0"/>
              <a:t>MS Office Klipart</a:t>
            </a:r>
          </a:p>
          <a:p>
            <a:pPr marL="0" indent="0">
              <a:buFontTx/>
              <a:buNone/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 marL="0" indent="0">
              <a:buFontTx/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750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233610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latin typeface="Comic Sans MS" pitchFamily="66" charset="0"/>
              </a:rPr>
              <a:t>Aplikace v OS Windows</a:t>
            </a:r>
            <a:endParaRPr lang="cs-CZ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6" y="773144"/>
            <a:ext cx="8612000" cy="601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07505" y="5229199"/>
            <a:ext cx="2376264" cy="590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475656" y="1556792"/>
            <a:ext cx="5976664" cy="36003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 rot="16200000">
            <a:off x="550448" y="1560578"/>
            <a:ext cx="576064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 rot="16200000">
            <a:off x="2037470" y="4869160"/>
            <a:ext cx="576064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475656" y="18864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omic Sans MS" pitchFamily="66" charset="0"/>
              </a:rPr>
              <a:t>Miniaplikace na plochu</a:t>
            </a:r>
            <a:endParaRPr lang="cs-CZ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1650"/>
            <a:ext cx="72008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Šipka dolů 2"/>
          <p:cNvSpPr/>
          <p:nvPr/>
        </p:nvSpPr>
        <p:spPr>
          <a:xfrm rot="17658705">
            <a:off x="1403648" y="2153906"/>
            <a:ext cx="576064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 rot="17658705">
            <a:off x="4129055" y="1942076"/>
            <a:ext cx="576064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 rot="7093436">
            <a:off x="4446699" y="4361378"/>
            <a:ext cx="576064" cy="1341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rot="7030846">
            <a:off x="5873674" y="4054438"/>
            <a:ext cx="576064" cy="14667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731605" y="1569065"/>
            <a:ext cx="2560475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kalendář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4705" y="1771650"/>
            <a:ext cx="2251803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hodiny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04049" y="5477818"/>
            <a:ext cx="2016224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počasí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583525" y="4748296"/>
            <a:ext cx="2560475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prezentace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17056" y="42866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omic Sans MS" pitchFamily="66" charset="0"/>
              </a:rPr>
              <a:t>Galerie miniaplikací</a:t>
            </a:r>
            <a:endParaRPr lang="cs-CZ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" grpId="0" animBg="1"/>
      <p:bldP spid="9" grpId="0" animBg="1"/>
      <p:bldP spid="10" grpId="0" animBg="1"/>
      <p:bldP spid="1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6" y="977255"/>
            <a:ext cx="8657811" cy="56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Šipka dolů 1"/>
          <p:cNvSpPr/>
          <p:nvPr/>
        </p:nvSpPr>
        <p:spPr>
          <a:xfrm rot="14845104">
            <a:off x="6195773" y="932146"/>
            <a:ext cx="372054" cy="32559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 rot="17212192">
            <a:off x="5271649" y="1775130"/>
            <a:ext cx="372054" cy="49588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27584" y="182633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Miniaplikace na ploše</a:t>
            </a:r>
            <a:endParaRPr lang="cs-CZ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76573" y="43278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Úkol: 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54" y="2348880"/>
            <a:ext cx="3362870" cy="430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9627" y="1209453"/>
            <a:ext cx="781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Vložte na plochu vybraný typ hodin a doplň hodiny vteřinovou ručičkou.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Šipka dolů 6"/>
          <p:cNvSpPr/>
          <p:nvPr/>
        </p:nvSpPr>
        <p:spPr>
          <a:xfrm rot="17658705">
            <a:off x="2040824" y="4678382"/>
            <a:ext cx="576064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17658705">
            <a:off x="2822015" y="2153904"/>
            <a:ext cx="576064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2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0752"/>
            <a:ext cx="39243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148064" y="182780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88291" y="2420888"/>
            <a:ext cx="4438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Všechny programy</a:t>
            </a:r>
            <a:endParaRPr lang="cs-CZ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5796136" y="908720"/>
            <a:ext cx="648072" cy="13683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5964235" y="3212976"/>
            <a:ext cx="648072" cy="13683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59482" y="4797152"/>
            <a:ext cx="4438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Příslušenství</a:t>
            </a:r>
            <a:endParaRPr lang="cs-CZ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7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nimBg="1"/>
      <p:bldP spid="6" grpId="0" animBg="1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1996"/>
            <a:ext cx="6264696" cy="265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35"/>
            <a:ext cx="2598018" cy="365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21759" y="35098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omic Sans MS" pitchFamily="66" charset="0"/>
              </a:rPr>
              <a:t>Kalkulačka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8200" y="3333609"/>
            <a:ext cx="642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omic Sans MS" pitchFamily="66" charset="0"/>
              </a:rPr>
              <a:t>Panel pro matematický zápis</a:t>
            </a:r>
            <a:endParaRPr lang="cs-CZ" sz="3200" b="1" dirty="0">
              <a:latin typeface="Comic Sans MS" pitchFamily="66" charset="0"/>
            </a:endParaRPr>
          </a:p>
        </p:txBody>
      </p:sp>
      <p:pic>
        <p:nvPicPr>
          <p:cNvPr id="7" name="Obrázek 6" descr="C:\Users\jjirousova\AppData\Local\Microsoft\Windows\Temporary Internet Files\Content.IE5\KUQAKED3\MC900250473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8" y="709295"/>
            <a:ext cx="2490398" cy="2143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1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3543"/>
            <a:ext cx="8210679" cy="423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1761665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omic Sans MS" pitchFamily="66" charset="0"/>
              </a:rPr>
              <a:t>Poznámkový blok</a:t>
            </a:r>
            <a:endParaRPr lang="cs-CZ" sz="3200" b="1" dirty="0"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0514"/>
            <a:ext cx="2231662" cy="202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15816" y="180515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omic Sans MS" pitchFamily="66" charset="0"/>
              </a:rPr>
              <a:t>Rychlé poznámky</a:t>
            </a:r>
            <a:endParaRPr lang="cs-CZ" sz="3200" b="1" dirty="0">
              <a:latin typeface="Comic Sans MS" pitchFamily="66" charset="0"/>
            </a:endParaRPr>
          </a:p>
        </p:txBody>
      </p:sp>
      <p:pic>
        <p:nvPicPr>
          <p:cNvPr id="5124" name="Picture 4" descr="C:\Users\jjirousova\AppData\Local\Microsoft\Windows\Temporary Internet Files\Content.IE5\KUQAKED3\MC9004404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24288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325</Words>
  <Application>Microsoft Office PowerPoint</Application>
  <PresentationFormat>Předvádění na obrazovce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22</cp:revision>
  <dcterms:created xsi:type="dcterms:W3CDTF">2011-12-13T17:40:23Z</dcterms:created>
  <dcterms:modified xsi:type="dcterms:W3CDTF">2012-12-01T14:11:02Z</dcterms:modified>
</cp:coreProperties>
</file>