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0887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487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794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3608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1830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2488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845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3098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691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549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3003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CBCA-493D-4B46-B408-D01D5EACEB1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04CC-6ED1-4333-983B-C4244191EE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086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g4Ic6Eovh3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Glob%C3%A1ln%C3%AD_oteplov%C3%A1n%C3%AD" TargetMode="External"/><Relationship Id="rId3" Type="http://schemas.openxmlformats.org/officeDocument/2006/relationships/hyperlink" Target="http://www.tyden.cz/obrazek/4ac687bd4bd04/co2-4ac688946e494_275x183.jpg" TargetMode="External"/><Relationship Id="rId7" Type="http://schemas.openxmlformats.org/officeDocument/2006/relationships/hyperlink" Target="http://www.globalni-ochlazovani.cz/oxid-uhlicity-co2.php" TargetMode="External"/><Relationship Id="rId2" Type="http://schemas.openxmlformats.org/officeDocument/2006/relationships/hyperlink" Target="http://upload.wikimedia.org/wikipedia/commons/1/1a/Nitrogen-dioxide-3D-vdW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Oxid_uhli%C4%8Dit%C3%BD" TargetMode="External"/><Relationship Id="rId5" Type="http://schemas.openxmlformats.org/officeDocument/2006/relationships/hyperlink" Target="http://extreme.pcgameshardware.de/attachments/270103d1284878494-bilder-bash-co2-2.jpg" TargetMode="External"/><Relationship Id="rId4" Type="http://schemas.openxmlformats.org/officeDocument/2006/relationships/hyperlink" Target="http://detem.mzp.cz/upload/bfa10ff41a78bdd9a16908d1b09b997d/Schema_sklenikovy_efekt.gif" TargetMode="External"/><Relationship Id="rId9" Type="http://schemas.openxmlformats.org/officeDocument/2006/relationships/hyperlink" Target="http://www.youtube.com/watch?feature=player_detailpage&amp;v=g4Ic6Eovh3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943100" y="2852936"/>
            <a:ext cx="5700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Výukový </a:t>
            </a:r>
            <a:r>
              <a:rPr lang="cs-CZ" sz="2000" dirty="0" smtClean="0"/>
              <a:t>materiál: VY_32_INOVACE_Oxid uhličitý</a:t>
            </a:r>
          </a:p>
          <a:p>
            <a:pPr algn="ctr"/>
            <a:r>
              <a:rPr lang="cs-CZ" sz="2000" dirty="0" smtClean="0"/>
              <a:t>Název </a:t>
            </a:r>
            <a:r>
              <a:rPr lang="cs-CZ" sz="2000" dirty="0"/>
              <a:t>projektu: Šablony Špičák</a:t>
            </a:r>
            <a:br>
              <a:rPr lang="cs-CZ" sz="2000" dirty="0"/>
            </a:br>
            <a:r>
              <a:rPr lang="cs-CZ" sz="2000" dirty="0"/>
              <a:t>Číslo projektu: CZ.1.07/1.4.00/21.2735</a:t>
            </a:r>
            <a:br>
              <a:rPr lang="cs-CZ" sz="2000" dirty="0"/>
            </a:br>
            <a:r>
              <a:rPr lang="cs-CZ" sz="2000" dirty="0"/>
              <a:t>Šablona: III/2</a:t>
            </a:r>
            <a:br>
              <a:rPr lang="cs-CZ" sz="2000" dirty="0"/>
            </a:br>
            <a:r>
              <a:rPr lang="cs-CZ" sz="2000" dirty="0"/>
              <a:t>Autor VM: Mgr. Šárka Bártová</a:t>
            </a:r>
            <a:br>
              <a:rPr lang="cs-CZ" sz="2000" dirty="0"/>
            </a:br>
            <a:r>
              <a:rPr lang="cs-CZ" sz="2000" dirty="0"/>
              <a:t>VM byl vytvořen: </a:t>
            </a:r>
            <a:r>
              <a:rPr lang="cs-CZ" sz="2000" dirty="0" smtClean="0"/>
              <a:t>listopad </a:t>
            </a:r>
            <a:r>
              <a:rPr lang="cs-CZ" sz="2000" dirty="0"/>
              <a:t>2012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26066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Globální oteplování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naha o nápravu: světová dohoda (víc než 153 států), tzv. Kjótský protokol = dohoda o snížení emisí CO</a:t>
            </a:r>
            <a:r>
              <a:rPr lang="cs-CZ" sz="2000" dirty="0" smtClean="0"/>
              <a:t>2 </a:t>
            </a:r>
            <a:r>
              <a:rPr lang="cs-CZ" dirty="0" smtClean="0"/>
              <a:t>(a dalších skleníkových plynů)</a:t>
            </a:r>
          </a:p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54" y="3529300"/>
            <a:ext cx="3442529" cy="229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95929" y="35293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6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Globální oteplování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ysvětlení: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09" y="2204864"/>
            <a:ext cx="5472608" cy="359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37509" y="5428991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071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Význam CO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jedním z reaktantů </a:t>
            </a:r>
            <a:r>
              <a:rPr lang="cs-CZ" b="1" dirty="0" smtClean="0"/>
              <a:t>fotosyntézy</a:t>
            </a:r>
            <a:endParaRPr lang="cs-CZ" dirty="0"/>
          </a:p>
          <a:p>
            <a:r>
              <a:rPr lang="cs-CZ" dirty="0" smtClean="0"/>
              <a:t>při ní vzniká</a:t>
            </a:r>
            <a:r>
              <a:rPr lang="cs-CZ" b="1" dirty="0" smtClean="0"/>
              <a:t> </a:t>
            </a:r>
            <a:r>
              <a:rPr lang="cs-CZ" dirty="0" smtClean="0"/>
              <a:t>v rostlinách z jednoduchých </a:t>
            </a:r>
            <a:r>
              <a:rPr lang="cs-CZ" b="1" dirty="0" smtClean="0"/>
              <a:t>anorganických látek </a:t>
            </a:r>
            <a:r>
              <a:rPr lang="cs-CZ" dirty="0" smtClean="0"/>
              <a:t>(oxid uhličitý a voda) za spotřeby světla (= energie)  za přítomnosti chlorofylu </a:t>
            </a:r>
            <a:r>
              <a:rPr lang="cs-CZ" b="1" dirty="0" smtClean="0"/>
              <a:t>organická látka </a:t>
            </a:r>
            <a:r>
              <a:rPr lang="cs-CZ" dirty="0" smtClean="0"/>
              <a:t>(cukr) a </a:t>
            </a:r>
            <a:r>
              <a:rPr lang="cs-CZ" b="1" dirty="0" smtClean="0"/>
              <a:t>kyslík.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sz="3600" dirty="0" smtClean="0">
                <a:solidFill>
                  <a:schemeClr val="tx1"/>
                </a:solidFill>
              </a:rPr>
              <a:t>6 CO</a:t>
            </a:r>
            <a:r>
              <a:rPr lang="cs-CZ" sz="3600" baseline="-25000" dirty="0" smtClean="0">
                <a:solidFill>
                  <a:schemeClr val="tx1"/>
                </a:solidFill>
              </a:rPr>
              <a:t>2</a:t>
            </a:r>
            <a:r>
              <a:rPr lang="cs-CZ" sz="3600" dirty="0" smtClean="0">
                <a:solidFill>
                  <a:schemeClr val="tx1"/>
                </a:solidFill>
              </a:rPr>
              <a:t> + 6 H</a:t>
            </a:r>
            <a:r>
              <a:rPr lang="cs-CZ" sz="3600" baseline="-25000" dirty="0" smtClean="0">
                <a:solidFill>
                  <a:schemeClr val="tx1"/>
                </a:solidFill>
              </a:rPr>
              <a:t>2</a:t>
            </a:r>
            <a:r>
              <a:rPr lang="cs-CZ" sz="3600" dirty="0" smtClean="0">
                <a:solidFill>
                  <a:schemeClr val="tx1"/>
                </a:solidFill>
              </a:rPr>
              <a:t>O → C</a:t>
            </a:r>
            <a:r>
              <a:rPr lang="cs-CZ" sz="3600" baseline="-25000" dirty="0" smtClean="0">
                <a:solidFill>
                  <a:schemeClr val="tx1"/>
                </a:solidFill>
              </a:rPr>
              <a:t>6</a:t>
            </a:r>
            <a:r>
              <a:rPr lang="cs-CZ" sz="3600" dirty="0" smtClean="0">
                <a:solidFill>
                  <a:schemeClr val="tx1"/>
                </a:solidFill>
              </a:rPr>
              <a:t>H</a:t>
            </a:r>
            <a:r>
              <a:rPr lang="cs-CZ" sz="3600" baseline="-25000" dirty="0" smtClean="0">
                <a:solidFill>
                  <a:schemeClr val="tx1"/>
                </a:solidFill>
              </a:rPr>
              <a:t>12</a:t>
            </a:r>
            <a:r>
              <a:rPr lang="cs-CZ" sz="3600" dirty="0" smtClean="0">
                <a:solidFill>
                  <a:schemeClr val="tx1"/>
                </a:solidFill>
              </a:rPr>
              <a:t>O</a:t>
            </a:r>
            <a:r>
              <a:rPr lang="cs-CZ" sz="3600" baseline="-25000" dirty="0" smtClean="0">
                <a:solidFill>
                  <a:schemeClr val="tx1"/>
                </a:solidFill>
              </a:rPr>
              <a:t>6</a:t>
            </a:r>
            <a:r>
              <a:rPr lang="cs-CZ" sz="3600" dirty="0" smtClean="0">
                <a:solidFill>
                  <a:schemeClr val="tx1"/>
                </a:solidFill>
              </a:rPr>
              <a:t> + 6 O</a:t>
            </a:r>
            <a:r>
              <a:rPr lang="cs-CZ" sz="3600" baseline="-25000" dirty="0" smtClean="0">
                <a:solidFill>
                  <a:schemeClr val="tx1"/>
                </a:solidFill>
              </a:rPr>
              <a:t>2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0176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Použití CO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sycení nápojů</a:t>
            </a:r>
          </a:p>
          <a:p>
            <a:r>
              <a:rPr lang="cs-CZ" dirty="0" smtClean="0"/>
              <a:t>náplň sněhových hasicích přístrojů</a:t>
            </a:r>
          </a:p>
          <a:p>
            <a:r>
              <a:rPr lang="cs-CZ" dirty="0" smtClean="0"/>
              <a:t>jako chladící médium, tzv. </a:t>
            </a:r>
            <a:r>
              <a:rPr lang="cs-CZ" b="1" dirty="0" smtClean="0">
                <a:hlinkClick r:id="rId2"/>
              </a:rPr>
              <a:t>suchý led </a:t>
            </a:r>
            <a:r>
              <a:rPr lang="cs-CZ" dirty="0" smtClean="0"/>
              <a:t>– v pevném skupenství o teplotě -70</a:t>
            </a:r>
            <a:r>
              <a:rPr lang="cs-CZ" dirty="0" smtClean="0">
                <a:sym typeface="Symbol"/>
              </a:rPr>
              <a:t>C</a:t>
            </a:r>
          </a:p>
          <a:p>
            <a:pPr marL="0" indent="0">
              <a:buNone/>
            </a:pPr>
            <a:r>
              <a:rPr lang="cs-CZ" dirty="0">
                <a:sym typeface="Symbol"/>
              </a:rPr>
              <a:t>	</a:t>
            </a:r>
            <a:endParaRPr lang="cs-CZ" dirty="0" smtClean="0">
              <a:sym typeface="Symbol"/>
            </a:endParaRPr>
          </a:p>
          <a:p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20785"/>
            <a:ext cx="2952572" cy="222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87576" y="567108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52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Co jste si zapamatovali</a:t>
            </a:r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? </a:t>
            </a:r>
            <a:r>
              <a:rPr lang="cs-CZ" sz="2700" i="1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cs-CZ" sz="2700" i="1" dirty="0" smtClean="0"/>
              <a:t>oplň</a:t>
            </a:r>
            <a:endParaRPr lang="cs-CZ" sz="4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Vzorec </a:t>
            </a:r>
            <a:r>
              <a:rPr lang="cs-CZ" dirty="0" smtClean="0"/>
              <a:t>oxidu uhličitého?   . . . . . . . . . . . . . . . . .</a:t>
            </a:r>
          </a:p>
          <a:p>
            <a:r>
              <a:rPr lang="cs-CZ" dirty="0" smtClean="0"/>
              <a:t>Ekologický problém způsobený oxidem uhličitým?</a:t>
            </a:r>
          </a:p>
          <a:p>
            <a:pPr marL="0" indent="0">
              <a:buNone/>
            </a:pPr>
            <a:r>
              <a:rPr lang="cs-CZ" dirty="0" smtClean="0"/>
              <a:t>	. . . . . . . . . . . . . . . . . . . . . . . . . . . . . . </a:t>
            </a:r>
          </a:p>
          <a:p>
            <a:r>
              <a:rPr lang="cs-CZ" dirty="0" smtClean="0"/>
              <a:t>Použití oxidu uhličitého? . . . . . . . . . . . . . . . . .</a:t>
            </a:r>
          </a:p>
          <a:p>
            <a:r>
              <a:rPr lang="cs-CZ" dirty="0" smtClean="0"/>
              <a:t>Oxid uhličitý </a:t>
            </a:r>
            <a:r>
              <a:rPr lang="cs-CZ" sz="2000" dirty="0" smtClean="0"/>
              <a:t> </a:t>
            </a:r>
            <a:r>
              <a:rPr lang="cs-CZ" dirty="0" smtClean="0"/>
              <a:t>je reaktant které přírodní rekce?</a:t>
            </a:r>
          </a:p>
          <a:p>
            <a:pPr marL="0" indent="0">
              <a:buNone/>
            </a:pPr>
            <a:r>
              <a:rPr lang="cs-CZ" dirty="0" smtClean="0"/>
              <a:t> 	 . . . . . . . . . . . . . . . . . . . . . . . . . . . . . 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798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Co jste si zapamatovali? </a:t>
            </a:r>
            <a:r>
              <a:rPr lang="cs-CZ" sz="2800" i="1" dirty="0" smtClean="0">
                <a:solidFill>
                  <a:schemeClr val="accent5">
                    <a:lumMod val="50000"/>
                  </a:schemeClr>
                </a:solidFill>
              </a:rPr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Vzorec oxidu uhličitého?   </a:t>
            </a:r>
            <a:r>
              <a:rPr lang="cs-CZ" b="1" dirty="0" smtClean="0">
                <a:solidFill>
                  <a:schemeClr val="bg1"/>
                </a:solidFill>
              </a:rPr>
              <a:t>CO</a:t>
            </a:r>
            <a:r>
              <a:rPr lang="cs-CZ" sz="2000" b="1" dirty="0" smtClean="0">
                <a:solidFill>
                  <a:schemeClr val="bg1"/>
                </a:solidFill>
              </a:rPr>
              <a:t>2</a:t>
            </a:r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dirty="0" smtClean="0"/>
              <a:t>Ekologický problém způsobený oxidem uhličitým?  	</a:t>
            </a:r>
            <a:r>
              <a:rPr lang="cs-CZ" b="1" dirty="0" smtClean="0">
                <a:solidFill>
                  <a:schemeClr val="bg1"/>
                </a:solidFill>
              </a:rPr>
              <a:t>globální oteplování</a:t>
            </a:r>
          </a:p>
          <a:p>
            <a:r>
              <a:rPr lang="cs-CZ" dirty="0" smtClean="0"/>
              <a:t>Použití oxidu uhličitého?        </a:t>
            </a:r>
            <a:r>
              <a:rPr lang="cs-CZ" b="1" dirty="0" smtClean="0">
                <a:solidFill>
                  <a:schemeClr val="bg1"/>
                </a:solidFill>
              </a:rPr>
              <a:t>sycení nápojů, náplň sněhového hasícího přístroje, chladící médium</a:t>
            </a:r>
          </a:p>
          <a:p>
            <a:r>
              <a:rPr lang="cs-CZ" dirty="0" smtClean="0"/>
              <a:t>Oxid uhličitý </a:t>
            </a:r>
            <a:r>
              <a:rPr lang="cs-CZ" sz="2000" dirty="0" smtClean="0"/>
              <a:t> </a:t>
            </a:r>
            <a:r>
              <a:rPr lang="cs-CZ" dirty="0" smtClean="0"/>
              <a:t>je reaktant které přírodní rekce?</a:t>
            </a:r>
          </a:p>
          <a:p>
            <a:pPr marL="0" indent="0">
              <a:buNone/>
            </a:pPr>
            <a:r>
              <a:rPr lang="cs-CZ" dirty="0" smtClean="0"/>
              <a:t> 	 			</a:t>
            </a:r>
            <a:endParaRPr lang="cs-CZ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274556" y="5373216"/>
            <a:ext cx="2808312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fotosyntézy</a:t>
            </a:r>
            <a:endParaRPr lang="cs-CZ" sz="3200" b="1" dirty="0"/>
          </a:p>
        </p:txBody>
      </p:sp>
    </p:spTree>
    <p:extLst>
      <p:ext uri="{BB962C8B-B14F-4D97-AF65-F5344CB8AC3E}">
        <p14:creationId xmlns="" xmlns:p14="http://schemas.microsoft.com/office/powerpoint/2010/main" val="21198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Zdroje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1                                                              </a:t>
            </a:r>
            <a:r>
              <a:rPr lang="cs-CZ" sz="1600" dirty="0" smtClean="0">
                <a:hlinkClick r:id="rId2"/>
              </a:rPr>
              <a:t>http://upload.wikimedia.org/wikipedia/commons/1/1a/Nitrogen-dioxide-3D-vdW.png</a:t>
            </a:r>
            <a:endParaRPr lang="cs-CZ" sz="1600" dirty="0" smtClean="0"/>
          </a:p>
          <a:p>
            <a:r>
              <a:rPr lang="cs-CZ" sz="1600" dirty="0" smtClean="0"/>
              <a:t>2                                                                                             </a:t>
            </a:r>
            <a:r>
              <a:rPr lang="cs-CZ" sz="1600" dirty="0" smtClean="0">
                <a:hlinkClick r:id="rId3"/>
              </a:rPr>
              <a:t>http://www.tyden.cz/obrazek/4ac687bd4bd04/co2-4ac688946e494_275x183.jpg</a:t>
            </a:r>
            <a:endParaRPr lang="cs-CZ" sz="1600" dirty="0" smtClean="0"/>
          </a:p>
          <a:p>
            <a:r>
              <a:rPr lang="cs-CZ" sz="1600" dirty="0" smtClean="0"/>
              <a:t>3 </a:t>
            </a:r>
            <a:r>
              <a:rPr lang="cs-CZ" sz="1600" dirty="0" smtClean="0">
                <a:hlinkClick r:id="rId4"/>
              </a:rPr>
              <a:t>http://detem.mzp.cz/upload/bfa10ff41a78bdd9a16908d1b09b997d/Schema_sklenikovy_efekt.gif</a:t>
            </a:r>
            <a:endParaRPr lang="cs-CZ" sz="1600" dirty="0" smtClean="0"/>
          </a:p>
          <a:p>
            <a:r>
              <a:rPr lang="cs-CZ" sz="1600" dirty="0" smtClean="0"/>
              <a:t>4                                               </a:t>
            </a:r>
            <a:r>
              <a:rPr lang="cs-CZ" sz="1600" dirty="0" smtClean="0">
                <a:hlinkClick r:id="rId5"/>
              </a:rPr>
              <a:t>http://extreme.pcgameshardware.de/attachments/270103d1284878494-bilder-bash-co2-2.jpg</a:t>
            </a:r>
            <a:endParaRPr lang="cs-CZ" sz="1600" dirty="0" smtClean="0"/>
          </a:p>
          <a:p>
            <a:endParaRPr lang="cs-CZ" sz="1600" dirty="0" smtClean="0">
              <a:hlinkClick r:id="rId6"/>
            </a:endParaRPr>
          </a:p>
          <a:p>
            <a:r>
              <a:rPr lang="cs-CZ" sz="1600" dirty="0" smtClean="0">
                <a:hlinkClick r:id="rId6"/>
              </a:rPr>
              <a:t>http://cs.wikipedia.org/wiki/Oxid_uhli%C4%8Dit%C3%BD</a:t>
            </a:r>
            <a:endParaRPr lang="cs-CZ" sz="1600" dirty="0" smtClean="0"/>
          </a:p>
          <a:p>
            <a:r>
              <a:rPr lang="cs-CZ" sz="1600" dirty="0" smtClean="0">
                <a:hlinkClick r:id="rId7"/>
              </a:rPr>
              <a:t>http://www.globalni-ochlazovani.cz/oxid-uhlicity-co2.php</a:t>
            </a:r>
            <a:endParaRPr lang="cs-CZ" sz="1600" dirty="0" smtClean="0"/>
          </a:p>
          <a:p>
            <a:r>
              <a:rPr lang="cs-CZ" sz="1600" dirty="0" smtClean="0">
                <a:hlinkClick r:id="rId8"/>
              </a:rPr>
              <a:t>http://cs.wikipedia.org/wiki/Glob%C3%A1ln%C3%AD_oteplov%C3%A1n%C3%AD</a:t>
            </a:r>
            <a:r>
              <a:rPr lang="cs-CZ" sz="1600" dirty="0" smtClean="0"/>
              <a:t> </a:t>
            </a:r>
          </a:p>
          <a:p>
            <a:r>
              <a:rPr lang="cs-CZ" sz="1600" dirty="0" smtClean="0">
                <a:hlinkClick r:id="rId9"/>
              </a:rPr>
              <a:t>http://www.youtube.com/watch?feature=player_detailpage&amp;v=g4Ic6Eovh3U</a:t>
            </a:r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37891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5" y="836712"/>
            <a:ext cx="78878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Vzdělávací obor:  Chemie</a:t>
            </a:r>
          </a:p>
          <a:p>
            <a:r>
              <a:rPr lang="cs-CZ" sz="2000" dirty="0" smtClean="0"/>
              <a:t>VM určen pro: 8. ročník</a:t>
            </a:r>
          </a:p>
          <a:p>
            <a:r>
              <a:rPr lang="cs-CZ" sz="2000" dirty="0" smtClean="0"/>
              <a:t>Tematický okruh: Vzduch</a:t>
            </a:r>
          </a:p>
          <a:p>
            <a:r>
              <a:rPr lang="cs-CZ" sz="2000" dirty="0" smtClean="0"/>
              <a:t>Téma: Oxid uhličitý</a:t>
            </a:r>
          </a:p>
          <a:p>
            <a:r>
              <a:rPr lang="cs-CZ" sz="2000" dirty="0" smtClean="0"/>
              <a:t>Anotace: Složka atmosféry, skleníkový plyn, globální oteplování, </a:t>
            </a:r>
            <a:r>
              <a:rPr lang="cs-CZ" sz="2000" dirty="0" smtClean="0"/>
              <a:t>  </a:t>
            </a:r>
          </a:p>
          <a:p>
            <a:r>
              <a:rPr lang="cs-CZ" sz="2000" dirty="0" smtClean="0"/>
              <a:t>                 fotosyntéza</a:t>
            </a:r>
            <a:endParaRPr lang="cs-CZ" sz="2000" dirty="0" smtClean="0"/>
          </a:p>
          <a:p>
            <a:r>
              <a:rPr lang="cs-CZ" sz="2000" dirty="0" smtClean="0"/>
              <a:t>Klíčoví slova: Oxid uhličitý, fotosyntéza, globální oteplování</a:t>
            </a:r>
          </a:p>
          <a:p>
            <a:r>
              <a:rPr lang="cs-CZ" sz="2000" dirty="0" smtClean="0"/>
              <a:t>Metodika: Možné použití jako seznámení s oxidem uhličitým jako jednou </a:t>
            </a:r>
            <a:endParaRPr lang="cs-CZ" sz="2000" dirty="0" smtClean="0"/>
          </a:p>
          <a:p>
            <a:r>
              <a:rPr lang="cs-CZ" sz="2000" dirty="0" smtClean="0"/>
              <a:t>                    složkou atmosféry</a:t>
            </a:r>
            <a:r>
              <a:rPr lang="cs-CZ" sz="2000" dirty="0" smtClean="0"/>
              <a:t>, jeho vlastnostmi, dalším významem a </a:t>
            </a:r>
            <a:endParaRPr lang="cs-CZ" sz="2000" dirty="0" smtClean="0"/>
          </a:p>
          <a:p>
            <a:r>
              <a:rPr lang="cs-CZ" sz="2000" dirty="0" smtClean="0"/>
              <a:t>                    použitím, příčinou </a:t>
            </a:r>
            <a:r>
              <a:rPr lang="cs-CZ" sz="2000" dirty="0" smtClean="0"/>
              <a:t>globálního oteplování, nezbytnou látkou pro </a:t>
            </a:r>
            <a:endParaRPr lang="cs-CZ" sz="2000" dirty="0" smtClean="0"/>
          </a:p>
          <a:p>
            <a:r>
              <a:rPr lang="cs-CZ" sz="2000" dirty="0" smtClean="0"/>
              <a:t>                    fotosyntézu, k </a:t>
            </a:r>
            <a:r>
              <a:rPr lang="cs-CZ" sz="2000" dirty="0" smtClean="0"/>
              <a:t>zopakování získaných informací.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01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728192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5">
                    <a:lumMod val="50000"/>
                  </a:schemeClr>
                </a:solidFill>
              </a:rPr>
              <a:t>OXID UHLIČITÝ</a:t>
            </a:r>
            <a:endParaRPr lang="cs-CZ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66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Chemická sloučenina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Molekula oxidu uhličitého je složená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z 1 atomu uhlíku a 2 atomů kyslíku</a:t>
            </a:r>
          </a:p>
          <a:p>
            <a:r>
              <a:rPr lang="cs-CZ" sz="3600" dirty="0" smtClean="0"/>
              <a:t>Vyjádřeno vzorcem CO</a:t>
            </a:r>
            <a:r>
              <a:rPr lang="cs-CZ" sz="2400" dirty="0" smtClean="0"/>
              <a:t>2</a:t>
            </a:r>
          </a:p>
          <a:p>
            <a:r>
              <a:rPr lang="cs-CZ" sz="3600" dirty="0" smtClean="0"/>
              <a:t>Model molekuly	</a:t>
            </a:r>
          </a:p>
          <a:p>
            <a:pPr marL="3657600" lvl="8" indent="0">
              <a:buNone/>
            </a:pPr>
            <a:r>
              <a:rPr lang="cs-CZ" dirty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40310"/>
            <a:ext cx="3024336" cy="225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004048" y="374031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85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Vlastnosti CO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Plynný</a:t>
            </a:r>
          </a:p>
          <a:p>
            <a:r>
              <a:rPr lang="cs-CZ" dirty="0" smtClean="0"/>
              <a:t>Bezbarvý, bez zápachu, bez chuti</a:t>
            </a:r>
          </a:p>
          <a:p>
            <a:r>
              <a:rPr lang="cs-CZ" dirty="0" smtClean="0"/>
              <a:t>Nedýchatelný (5 % způsobuje závratě a ospalost</a:t>
            </a:r>
            <a:r>
              <a:rPr lang="cs-CZ" dirty="0"/>
              <a:t>,</a:t>
            </a:r>
            <a:r>
              <a:rPr lang="cs-CZ" dirty="0" smtClean="0"/>
              <a:t> 8-10 % bezvědomí a smrt)</a:t>
            </a:r>
          </a:p>
          <a:p>
            <a:r>
              <a:rPr lang="cs-CZ" dirty="0" smtClean="0"/>
              <a:t>Těžší než vzduch</a:t>
            </a:r>
          </a:p>
          <a:p>
            <a:r>
              <a:rPr lang="cs-CZ" dirty="0" smtClean="0"/>
              <a:t>Teplota tání -56,6</a:t>
            </a:r>
            <a:r>
              <a:rPr lang="cs-CZ" dirty="0" smtClean="0">
                <a:sym typeface="Symbol"/>
              </a:rPr>
              <a:t>C</a:t>
            </a:r>
          </a:p>
          <a:p>
            <a:r>
              <a:rPr lang="cs-CZ" dirty="0" smtClean="0">
                <a:sym typeface="Symbol"/>
              </a:rPr>
              <a:t>Teplota sublimace -78,5C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8506986"/>
              </p:ext>
            </p:extLst>
          </p:nvPr>
        </p:nvGraphicFramePr>
        <p:xfrm>
          <a:off x="3143250" y="3276441"/>
          <a:ext cx="2857500" cy="62484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cs-CZ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cs-CZ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76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Výskyt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 atmosféře</a:t>
            </a:r>
            <a:r>
              <a:rPr lang="cs-CZ" dirty="0" smtClean="0"/>
              <a:t>: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koncentrace kolísá  v závislosti na místních podmínkách (vysoká ve vulkanických oblastech), na výšce nad povrchem a relativní vlhkosti vzduchu v ovzduší.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Průměrná </a:t>
            </a:r>
            <a:r>
              <a:rPr lang="cs-CZ" smtClean="0"/>
              <a:t>je 0,039</a:t>
            </a:r>
            <a:r>
              <a:rPr lang="cs-CZ" dirty="0" smtClean="0"/>
              <a:t>%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 důsledku zejména průmyslových emisí jeho průměrná koncentrace ve vzduchu stále roste.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009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Výskyt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 vodě </a:t>
            </a:r>
            <a:r>
              <a:rPr lang="cs-CZ" dirty="0" smtClean="0"/>
              <a:t>minerální a mořské</a:t>
            </a:r>
          </a:p>
          <a:p>
            <a:r>
              <a:rPr lang="cs-CZ" b="1" dirty="0" smtClean="0"/>
              <a:t>V mezihvězdném prostoru </a:t>
            </a:r>
            <a:r>
              <a:rPr lang="cs-CZ" dirty="0" smtClean="0"/>
              <a:t>(v </a:t>
            </a:r>
            <a:r>
              <a:rPr lang="fr-FR" dirty="0" smtClean="0"/>
              <a:t>atmosf</a:t>
            </a:r>
            <a:r>
              <a:rPr lang="cs-CZ" dirty="0"/>
              <a:t>é</a:t>
            </a:r>
            <a:r>
              <a:rPr lang="cs-CZ" dirty="0" smtClean="0"/>
              <a:t>ře </a:t>
            </a:r>
            <a:r>
              <a:rPr lang="fr-FR" dirty="0" smtClean="0"/>
              <a:t>planet Venuše a Mars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Ekologický problém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Oxid uhličitý má skleníkový efekt a podílí se na tzv. </a:t>
            </a:r>
            <a:r>
              <a:rPr lang="cs-CZ" sz="2600" b="1" dirty="0" smtClean="0"/>
              <a:t>globálním oteplování</a:t>
            </a:r>
            <a:r>
              <a:rPr lang="cs-CZ" sz="2600" dirty="0" smtClean="0"/>
              <a:t>, hlavně jeho zvyšující se koncentrace.</a:t>
            </a:r>
          </a:p>
          <a:p>
            <a:r>
              <a:rPr lang="cs-CZ" sz="2600" dirty="0" smtClean="0"/>
              <a:t>Tato hypotéza doposud nebyla přesvědčivě prokázána ani zcela vyvrácena. Definitivně o její platnosti či neplatnosti rozhodne až vývoj globálních teplot v letech 2010 až 2020.</a:t>
            </a:r>
          </a:p>
          <a:p>
            <a:r>
              <a:rPr lang="cs-CZ" sz="2600" dirty="0" smtClean="0"/>
              <a:t>Výrazný nárůst množství CO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v atmosféře je způsoben především spalováním fosilních paliv (uhlí, ropa, zemní plyn), rozvojem živočišné výroby (dýcháním čím dál většího počtu hovězího dobytka, prasat, ovcí a drůbeže).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9297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Globální oteplování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 zvyšování průměrné teploty zemské atmosféry a oceánů </a:t>
            </a:r>
            <a:endParaRPr lang="cs-CZ" dirty="0"/>
          </a:p>
          <a:p>
            <a:r>
              <a:rPr lang="cs-CZ" dirty="0" smtClean="0"/>
              <a:t>je zřejmě způsobeno zvýšenou koncentrací skleníkových plynů v atmosféře – CO</a:t>
            </a:r>
            <a:r>
              <a:rPr lang="cs-CZ" sz="2000" dirty="0" smtClean="0"/>
              <a:t>2</a:t>
            </a:r>
          </a:p>
          <a:p>
            <a:r>
              <a:rPr lang="cs-CZ" dirty="0" smtClean="0"/>
              <a:t> jeho následky: úbytky ploch pokrytých sněhem, ústup ledovců, růst hladin moří, změny klimatu </a:t>
            </a:r>
            <a:r>
              <a:rPr lang="cs-CZ" dirty="0" smtClean="0">
                <a:sym typeface="Symbol"/>
              </a:rPr>
              <a:t> migrace organismů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734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508</Words>
  <Application>Microsoft Office PowerPoint</Application>
  <PresentationFormat>Předvádění na obrazovce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Snímek 1</vt:lpstr>
      <vt:lpstr>Snímek 2</vt:lpstr>
      <vt:lpstr>OXID UHLIČITÝ</vt:lpstr>
      <vt:lpstr>Chemická sloučenina</vt:lpstr>
      <vt:lpstr>Vlastnosti CO2</vt:lpstr>
      <vt:lpstr>Výskyt</vt:lpstr>
      <vt:lpstr>Výskyt</vt:lpstr>
      <vt:lpstr>Ekologický problém</vt:lpstr>
      <vt:lpstr>Globální oteplování</vt:lpstr>
      <vt:lpstr>Globální oteplování</vt:lpstr>
      <vt:lpstr>Globální oteplování</vt:lpstr>
      <vt:lpstr>Význam CO2</vt:lpstr>
      <vt:lpstr>Použití CO2</vt:lpstr>
      <vt:lpstr>Co jste si zapamatovali? doplň</vt:lpstr>
      <vt:lpstr>Co jste si zapamatovali? řešení</vt:lpstr>
      <vt:lpstr>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aa</cp:lastModifiedBy>
  <cp:revision>19</cp:revision>
  <dcterms:created xsi:type="dcterms:W3CDTF">2012-11-19T16:48:18Z</dcterms:created>
  <dcterms:modified xsi:type="dcterms:W3CDTF">2012-11-25T18:22:56Z</dcterms:modified>
</cp:coreProperties>
</file>